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2" r:id="rId5"/>
    <p:sldId id="263" r:id="rId6"/>
    <p:sldId id="267" r:id="rId7"/>
    <p:sldId id="264" r:id="rId8"/>
    <p:sldId id="268" r:id="rId9"/>
    <p:sldId id="284" r:id="rId10"/>
    <p:sldId id="269" r:id="rId11"/>
    <p:sldId id="285" r:id="rId12"/>
    <p:sldId id="286" r:id="rId13"/>
    <p:sldId id="270" r:id="rId14"/>
    <p:sldId id="287" r:id="rId15"/>
    <p:sldId id="261" r:id="rId16"/>
    <p:sldId id="271" r:id="rId17"/>
    <p:sldId id="289" r:id="rId18"/>
    <p:sldId id="291" r:id="rId19"/>
    <p:sldId id="26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15E"/>
    <a:srgbClr val="000080"/>
    <a:srgbClr val="000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jpeg"/><Relationship Id="rId7"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80615B-F9D1-4DA8-BB2B-11BFB4B7453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415699" y="1135617"/>
            <a:ext cx="3360600" cy="4586766"/>
          </a:xfrm>
          <a:prstGeom prst="rect">
            <a:avLst/>
          </a:prstGeom>
        </p:spPr>
      </p:pic>
    </p:spTree>
    <p:extLst>
      <p:ext uri="{BB962C8B-B14F-4D97-AF65-F5344CB8AC3E}">
        <p14:creationId xmlns:p14="http://schemas.microsoft.com/office/powerpoint/2010/main" val="3758347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martlet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80615B-F9D1-4DA8-BB2B-11BFB4B7453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305332" y="508298"/>
            <a:ext cx="3360600" cy="4586766"/>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9C5AE9CB-9413-4BC8-8E8B-EDAA0833C67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346310" y="6028661"/>
            <a:ext cx="901891" cy="744279"/>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9A22B434-55E2-4FE0-9896-7633D1AFB8E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305322" y="6028660"/>
            <a:ext cx="901891" cy="744279"/>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B6080D76-CC31-4739-9BD3-040DD93B414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flipH="1">
            <a:off x="2516893" y="6028659"/>
            <a:ext cx="901891" cy="744279"/>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AC02F560-31DD-4132-9D58-EC47913CBE1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546580" y="6028658"/>
            <a:ext cx="901891" cy="74427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792BBA14-62C2-4F84-A77E-01933E9855D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738424" y="6028657"/>
            <a:ext cx="901891" cy="744279"/>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4CDB8D37-C528-4699-908E-38BB02EBF4A5}"/>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871686" y="6028656"/>
            <a:ext cx="901891" cy="744279"/>
          </a:xfrm>
          <a:prstGeom prst="rect">
            <a:avLst/>
          </a:prstGeom>
        </p:spPr>
      </p:pic>
      <p:sp>
        <p:nvSpPr>
          <p:cNvPr id="10" name="TextBox 9">
            <a:extLst>
              <a:ext uri="{FF2B5EF4-FFF2-40B4-BE49-F238E27FC236}">
                <a16:creationId xmlns:a16="http://schemas.microsoft.com/office/drawing/2014/main" id="{5205D987-A70A-45FE-A3F4-3715E2F0B72D}"/>
              </a:ext>
            </a:extLst>
          </p:cNvPr>
          <p:cNvSpPr txBox="1"/>
          <p:nvPr userDrawn="1"/>
        </p:nvSpPr>
        <p:spPr>
          <a:xfrm>
            <a:off x="4444410" y="6230682"/>
            <a:ext cx="3082444" cy="369332"/>
          </a:xfrm>
          <a:prstGeom prst="rect">
            <a:avLst/>
          </a:prstGeom>
          <a:noFill/>
        </p:spPr>
        <p:txBody>
          <a:bodyPr wrap="square" rtlCol="0">
            <a:spAutoFit/>
          </a:bodyPr>
          <a:lstStyle/>
          <a:p>
            <a:pPr algn="ctr"/>
            <a:r>
              <a:rPr lang="en-GB">
                <a:solidFill>
                  <a:srgbClr val="000080"/>
                </a:solidFill>
              </a:rPr>
              <a:t>Together we will be our best</a:t>
            </a:r>
          </a:p>
        </p:txBody>
      </p:sp>
    </p:spTree>
    <p:extLst>
      <p:ext uri="{BB962C8B-B14F-4D97-AF65-F5344CB8AC3E}">
        <p14:creationId xmlns:p14="http://schemas.microsoft.com/office/powerpoint/2010/main" val="3582364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Slide 1 - caption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80"/>
                </a:solidFill>
              </a:defRPr>
            </a:lvl1pPr>
          </a:lstStyle>
          <a:p>
            <a:r>
              <a:rPr lang="en-US"/>
              <a:t>Click to edit Master title style</a:t>
            </a:r>
          </a:p>
        </p:txBody>
      </p:sp>
      <p:pic>
        <p:nvPicPr>
          <p:cNvPr id="6" name="Picture 5">
            <a:extLst>
              <a:ext uri="{FF2B5EF4-FFF2-40B4-BE49-F238E27FC236}">
                <a16:creationId xmlns:a16="http://schemas.microsoft.com/office/drawing/2014/main" id="{2BFB09A1-E1A8-4B6D-8188-9FF0B29F8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71686" y="83359"/>
            <a:ext cx="1319306" cy="1662327"/>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C100FD0F-C110-44E7-9C6A-13E7740006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346310" y="6028661"/>
            <a:ext cx="901891" cy="744279"/>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29A629F9-9F0B-4105-8F48-1FEC5CB6EFA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305322" y="6028660"/>
            <a:ext cx="901891" cy="744279"/>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3766CCD3-0A19-4DF0-95FB-A8CDB9E433D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flipH="1">
            <a:off x="2516893" y="6028659"/>
            <a:ext cx="901891" cy="74427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F104BE93-0571-41A0-97CE-0E6C8EC31EE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546580" y="6028658"/>
            <a:ext cx="901891" cy="74427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7340D7B-C917-478C-A338-D49AFFF6EB2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738424" y="6028657"/>
            <a:ext cx="901891" cy="744279"/>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3FC59CF6-6E4E-46CC-BDD7-46240AB30610}"/>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871686" y="6028656"/>
            <a:ext cx="901891" cy="744279"/>
          </a:xfrm>
          <a:prstGeom prst="rect">
            <a:avLst/>
          </a:prstGeom>
        </p:spPr>
      </p:pic>
      <p:sp>
        <p:nvSpPr>
          <p:cNvPr id="13" name="TextBox 12">
            <a:extLst>
              <a:ext uri="{FF2B5EF4-FFF2-40B4-BE49-F238E27FC236}">
                <a16:creationId xmlns:a16="http://schemas.microsoft.com/office/drawing/2014/main" id="{4B6AEE9E-2E11-461B-A2C3-DCC31BC22912}"/>
              </a:ext>
            </a:extLst>
          </p:cNvPr>
          <p:cNvSpPr txBox="1"/>
          <p:nvPr userDrawn="1"/>
        </p:nvSpPr>
        <p:spPr>
          <a:xfrm>
            <a:off x="4444410" y="6230682"/>
            <a:ext cx="3082444" cy="369332"/>
          </a:xfrm>
          <a:prstGeom prst="rect">
            <a:avLst/>
          </a:prstGeom>
          <a:noFill/>
        </p:spPr>
        <p:txBody>
          <a:bodyPr wrap="square" rtlCol="0">
            <a:spAutoFit/>
          </a:bodyPr>
          <a:lstStyle/>
          <a:p>
            <a:pPr algn="ctr"/>
            <a:r>
              <a:rPr lang="en-GB">
                <a:solidFill>
                  <a:srgbClr val="000080"/>
                </a:solidFill>
              </a:rPr>
              <a:t>Together we will be our best</a:t>
            </a:r>
          </a:p>
        </p:txBody>
      </p:sp>
    </p:spTree>
    <p:extLst>
      <p:ext uri="{BB962C8B-B14F-4D97-AF65-F5344CB8AC3E}">
        <p14:creationId xmlns:p14="http://schemas.microsoft.com/office/powerpoint/2010/main" val="3404603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928F3CAD-E629-4BCC-9916-B785A896F6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346310" y="6028661"/>
            <a:ext cx="901891" cy="74427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B446BA67-FA9B-47E6-8FD9-445917686F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305322" y="6028660"/>
            <a:ext cx="901891" cy="744279"/>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F940FFB0-F5B3-458F-8D5E-5A0D3DD3AD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2516893" y="6028659"/>
            <a:ext cx="901891" cy="744279"/>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A8380E6F-31A1-41D2-BE8A-693F7241B51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546580" y="6028658"/>
            <a:ext cx="901891" cy="744279"/>
          </a:xfrm>
          <a:prstGeom prst="rect">
            <a:avLst/>
          </a:prstGeom>
        </p:spPr>
      </p:pic>
      <p:pic>
        <p:nvPicPr>
          <p:cNvPr id="18" name="Picture 17" descr="A picture containing drawing&#10;&#10;Description automatically generated">
            <a:extLst>
              <a:ext uri="{FF2B5EF4-FFF2-40B4-BE49-F238E27FC236}">
                <a16:creationId xmlns:a16="http://schemas.microsoft.com/office/drawing/2014/main" id="{70C9B990-7CA7-4B3A-B4E8-B2E819E37B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738424" y="6028657"/>
            <a:ext cx="901891" cy="744279"/>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A170B548-A630-4249-9800-85AEE286552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871686" y="6028656"/>
            <a:ext cx="901891" cy="744279"/>
          </a:xfrm>
          <a:prstGeom prst="rect">
            <a:avLst/>
          </a:prstGeom>
        </p:spPr>
      </p:pic>
      <p:sp>
        <p:nvSpPr>
          <p:cNvPr id="21" name="TextBox 20">
            <a:extLst>
              <a:ext uri="{FF2B5EF4-FFF2-40B4-BE49-F238E27FC236}">
                <a16:creationId xmlns:a16="http://schemas.microsoft.com/office/drawing/2014/main" id="{4AE1674D-C13D-4D35-A85D-1767C9B2D618}"/>
              </a:ext>
            </a:extLst>
          </p:cNvPr>
          <p:cNvSpPr txBox="1"/>
          <p:nvPr userDrawn="1"/>
        </p:nvSpPr>
        <p:spPr>
          <a:xfrm>
            <a:off x="4444410" y="6230682"/>
            <a:ext cx="3082444" cy="369332"/>
          </a:xfrm>
          <a:prstGeom prst="rect">
            <a:avLst/>
          </a:prstGeom>
          <a:noFill/>
        </p:spPr>
        <p:txBody>
          <a:bodyPr wrap="square" rtlCol="0">
            <a:spAutoFit/>
          </a:bodyPr>
          <a:lstStyle/>
          <a:p>
            <a:pPr algn="ctr"/>
            <a:r>
              <a:rPr lang="en-GB">
                <a:solidFill>
                  <a:srgbClr val="000080"/>
                </a:solidFill>
              </a:rPr>
              <a:t>Together we will be our best</a:t>
            </a:r>
          </a:p>
        </p:txBody>
      </p:sp>
      <p:pic>
        <p:nvPicPr>
          <p:cNvPr id="11" name="Picture 10">
            <a:extLst>
              <a:ext uri="{FF2B5EF4-FFF2-40B4-BE49-F238E27FC236}">
                <a16:creationId xmlns:a16="http://schemas.microsoft.com/office/drawing/2014/main" id="{50B58B0B-D677-427C-B848-CFE85FD098E5}"/>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10871686" y="85064"/>
            <a:ext cx="1319306" cy="1662327"/>
          </a:xfrm>
          <a:prstGeom prst="rect">
            <a:avLst/>
          </a:prstGeom>
        </p:spPr>
      </p:pic>
    </p:spTree>
    <p:extLst>
      <p:ext uri="{BB962C8B-B14F-4D97-AF65-F5344CB8AC3E}">
        <p14:creationId xmlns:p14="http://schemas.microsoft.com/office/powerpoint/2010/main" val="2023848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 caption with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80"/>
                </a:solidFill>
              </a:defRPr>
            </a:lvl1pPr>
          </a:lstStyle>
          <a:p>
            <a:r>
              <a:rPr lang="en-US"/>
              <a:t>Click to edit Master title style</a:t>
            </a:r>
          </a:p>
        </p:txBody>
      </p:sp>
      <p:pic>
        <p:nvPicPr>
          <p:cNvPr id="6" name="Picture 5">
            <a:extLst>
              <a:ext uri="{FF2B5EF4-FFF2-40B4-BE49-F238E27FC236}">
                <a16:creationId xmlns:a16="http://schemas.microsoft.com/office/drawing/2014/main" id="{2BFB09A1-E1A8-4B6D-8188-9FF0B29F8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7916" y="83359"/>
            <a:ext cx="1343076" cy="1692277"/>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0AA6A247-1862-4FA0-9D6D-708201417A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346310" y="6028661"/>
            <a:ext cx="901891" cy="744279"/>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F452FEA5-4F41-4A1D-A5EC-F9EB48454E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305322" y="6028660"/>
            <a:ext cx="901891" cy="74427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B3C013DF-B58A-47A6-BD7F-E5DC9791E7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flipH="1">
            <a:off x="2516893" y="6028659"/>
            <a:ext cx="901891" cy="744279"/>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6A92FF2D-AB1C-40D8-86D5-89873124027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546580" y="6028658"/>
            <a:ext cx="901891" cy="744279"/>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40551322-2B51-4BB4-86C2-26FF54D2CC9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738424" y="6028657"/>
            <a:ext cx="901891" cy="74427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77E1961C-4830-4051-9869-F32F6CFE2D9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871686" y="6028656"/>
            <a:ext cx="901891" cy="744279"/>
          </a:xfrm>
          <a:prstGeom prst="rect">
            <a:avLst/>
          </a:prstGeom>
        </p:spPr>
      </p:pic>
      <p:sp>
        <p:nvSpPr>
          <p:cNvPr id="11" name="TextBox 10">
            <a:extLst>
              <a:ext uri="{FF2B5EF4-FFF2-40B4-BE49-F238E27FC236}">
                <a16:creationId xmlns:a16="http://schemas.microsoft.com/office/drawing/2014/main" id="{23DDCC41-EA63-4EE0-BABE-CCD00AC31898}"/>
              </a:ext>
            </a:extLst>
          </p:cNvPr>
          <p:cNvSpPr txBox="1"/>
          <p:nvPr userDrawn="1"/>
        </p:nvSpPr>
        <p:spPr>
          <a:xfrm>
            <a:off x="4444410" y="6230682"/>
            <a:ext cx="3082444" cy="369332"/>
          </a:xfrm>
          <a:prstGeom prst="rect">
            <a:avLst/>
          </a:prstGeom>
          <a:noFill/>
        </p:spPr>
        <p:txBody>
          <a:bodyPr wrap="square" rtlCol="0">
            <a:spAutoFit/>
          </a:bodyPr>
          <a:lstStyle/>
          <a:p>
            <a:pPr algn="ctr"/>
            <a:r>
              <a:rPr lang="en-GB">
                <a:solidFill>
                  <a:srgbClr val="000080"/>
                </a:solidFill>
              </a:rPr>
              <a:t>Together we will be our best</a:t>
            </a:r>
          </a:p>
        </p:txBody>
      </p:sp>
      <p:sp>
        <p:nvSpPr>
          <p:cNvPr id="12" name="Content Placeholder 3">
            <a:extLst>
              <a:ext uri="{FF2B5EF4-FFF2-40B4-BE49-F238E27FC236}">
                <a16:creationId xmlns:a16="http://schemas.microsoft.com/office/drawing/2014/main" id="{44C0A018-6477-499F-8576-E0710BB67711}"/>
              </a:ext>
            </a:extLst>
          </p:cNvPr>
          <p:cNvSpPr>
            <a:spLocks noGrp="1"/>
          </p:cNvSpPr>
          <p:nvPr>
            <p:ph sz="half" idx="2"/>
          </p:nvPr>
        </p:nvSpPr>
        <p:spPr>
          <a:xfrm>
            <a:off x="839788" y="1920281"/>
            <a:ext cx="5157787" cy="3684588"/>
          </a:xfrm>
        </p:spPr>
        <p:txBody>
          <a:bodyPr/>
          <a:lstStyle>
            <a:lvl1pPr>
              <a:defRPr>
                <a:solidFill>
                  <a:srgbClr val="000080"/>
                </a:solidFill>
              </a:defRPr>
            </a:lvl1pPr>
            <a:lvl2pPr>
              <a:defRPr>
                <a:solidFill>
                  <a:srgbClr val="000080"/>
                </a:solidFill>
              </a:defRPr>
            </a:lvl2pPr>
            <a:lvl3pPr>
              <a:defRPr>
                <a:solidFill>
                  <a:srgbClr val="000080"/>
                </a:solidFill>
              </a:defRPr>
            </a:lvl3pPr>
            <a:lvl4pPr>
              <a:defRPr>
                <a:solidFill>
                  <a:srgbClr val="000080"/>
                </a:solidFill>
              </a:defRPr>
            </a:lvl4pPr>
            <a:lvl5pPr>
              <a:defRPr>
                <a:solidFill>
                  <a:srgbClr val="00008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a:extLst>
              <a:ext uri="{FF2B5EF4-FFF2-40B4-BE49-F238E27FC236}">
                <a16:creationId xmlns:a16="http://schemas.microsoft.com/office/drawing/2014/main" id="{239B4BA4-6B37-47A1-B4BC-EA7BE39105A0}"/>
              </a:ext>
            </a:extLst>
          </p:cNvPr>
          <p:cNvSpPr>
            <a:spLocks noGrp="1"/>
          </p:cNvSpPr>
          <p:nvPr>
            <p:ph sz="half" idx="10"/>
          </p:nvPr>
        </p:nvSpPr>
        <p:spPr>
          <a:xfrm>
            <a:off x="6172200" y="1910689"/>
            <a:ext cx="5181600" cy="3694180"/>
          </a:xfrm>
        </p:spPr>
        <p:txBody>
          <a:bodyPr/>
          <a:lstStyle>
            <a:lvl1pPr>
              <a:defRPr>
                <a:solidFill>
                  <a:srgbClr val="000080"/>
                </a:solidFill>
              </a:defRPr>
            </a:lvl1pPr>
            <a:lvl2pPr>
              <a:defRPr>
                <a:solidFill>
                  <a:srgbClr val="000080"/>
                </a:solidFill>
              </a:defRPr>
            </a:lvl2pPr>
            <a:lvl3pPr>
              <a:defRPr>
                <a:solidFill>
                  <a:srgbClr val="000080"/>
                </a:solidFill>
              </a:defRPr>
            </a:lvl3pPr>
            <a:lvl4pPr>
              <a:defRPr>
                <a:solidFill>
                  <a:srgbClr val="000080"/>
                </a:solidFill>
              </a:defRPr>
            </a:lvl4pPr>
            <a:lvl5pPr>
              <a:defRPr>
                <a:solidFill>
                  <a:srgbClr val="00008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540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3 - caption with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80"/>
                </a:solidFill>
              </a:defRPr>
            </a:lvl1pPr>
          </a:lstStyle>
          <a:p>
            <a:r>
              <a:rPr lang="en-US"/>
              <a:t>Click to edit Master title style</a:t>
            </a:r>
          </a:p>
        </p:txBody>
      </p:sp>
      <p:pic>
        <p:nvPicPr>
          <p:cNvPr id="6" name="Picture 5">
            <a:extLst>
              <a:ext uri="{FF2B5EF4-FFF2-40B4-BE49-F238E27FC236}">
                <a16:creationId xmlns:a16="http://schemas.microsoft.com/office/drawing/2014/main" id="{2BFB09A1-E1A8-4B6D-8188-9FF0B29F8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7916" y="83359"/>
            <a:ext cx="1343076" cy="1692277"/>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0AA6A247-1862-4FA0-9D6D-708201417A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346310" y="6028661"/>
            <a:ext cx="901891" cy="744279"/>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F452FEA5-4F41-4A1D-A5EC-F9EB48454E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305322" y="6028660"/>
            <a:ext cx="901891" cy="74427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B3C013DF-B58A-47A6-BD7F-E5DC9791E7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flipH="1">
            <a:off x="2516893" y="6028659"/>
            <a:ext cx="901891" cy="744279"/>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6A92FF2D-AB1C-40D8-86D5-89873124027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546580" y="6028658"/>
            <a:ext cx="901891" cy="744279"/>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40551322-2B51-4BB4-86C2-26FF54D2CC9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738424" y="6028657"/>
            <a:ext cx="901891" cy="74427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77E1961C-4830-4051-9869-F32F6CFE2D9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871686" y="6028656"/>
            <a:ext cx="901891" cy="744279"/>
          </a:xfrm>
          <a:prstGeom prst="rect">
            <a:avLst/>
          </a:prstGeom>
        </p:spPr>
      </p:pic>
      <p:sp>
        <p:nvSpPr>
          <p:cNvPr id="11" name="TextBox 10">
            <a:extLst>
              <a:ext uri="{FF2B5EF4-FFF2-40B4-BE49-F238E27FC236}">
                <a16:creationId xmlns:a16="http://schemas.microsoft.com/office/drawing/2014/main" id="{23DDCC41-EA63-4EE0-BABE-CCD00AC31898}"/>
              </a:ext>
            </a:extLst>
          </p:cNvPr>
          <p:cNvSpPr txBox="1"/>
          <p:nvPr userDrawn="1"/>
        </p:nvSpPr>
        <p:spPr>
          <a:xfrm>
            <a:off x="4444410" y="6230682"/>
            <a:ext cx="3082444" cy="369332"/>
          </a:xfrm>
          <a:prstGeom prst="rect">
            <a:avLst/>
          </a:prstGeom>
          <a:noFill/>
        </p:spPr>
        <p:txBody>
          <a:bodyPr wrap="square" rtlCol="0">
            <a:spAutoFit/>
          </a:bodyPr>
          <a:lstStyle/>
          <a:p>
            <a:pPr algn="ctr"/>
            <a:r>
              <a:rPr lang="en-GB">
                <a:solidFill>
                  <a:srgbClr val="000080"/>
                </a:solidFill>
              </a:rPr>
              <a:t>Together we will be our best</a:t>
            </a:r>
          </a:p>
        </p:txBody>
      </p:sp>
      <p:sp>
        <p:nvSpPr>
          <p:cNvPr id="12" name="Content Placeholder 3">
            <a:extLst>
              <a:ext uri="{FF2B5EF4-FFF2-40B4-BE49-F238E27FC236}">
                <a16:creationId xmlns:a16="http://schemas.microsoft.com/office/drawing/2014/main" id="{44C0A018-6477-499F-8576-E0710BB67711}"/>
              </a:ext>
            </a:extLst>
          </p:cNvPr>
          <p:cNvSpPr>
            <a:spLocks noGrp="1"/>
          </p:cNvSpPr>
          <p:nvPr>
            <p:ph sz="half" idx="2"/>
          </p:nvPr>
        </p:nvSpPr>
        <p:spPr>
          <a:xfrm>
            <a:off x="839788" y="1920281"/>
            <a:ext cx="5157787" cy="3684588"/>
          </a:xfrm>
        </p:spPr>
        <p:txBody>
          <a:bodyPr/>
          <a:lstStyle>
            <a:lvl1pPr>
              <a:defRPr>
                <a:solidFill>
                  <a:srgbClr val="000080"/>
                </a:solidFill>
              </a:defRPr>
            </a:lvl1pPr>
            <a:lvl2pPr>
              <a:defRPr>
                <a:solidFill>
                  <a:srgbClr val="000080"/>
                </a:solidFill>
              </a:defRPr>
            </a:lvl2pPr>
            <a:lvl3pPr>
              <a:defRPr>
                <a:solidFill>
                  <a:srgbClr val="000080"/>
                </a:solidFill>
              </a:defRPr>
            </a:lvl3pPr>
            <a:lvl4pPr>
              <a:defRPr>
                <a:solidFill>
                  <a:srgbClr val="000080"/>
                </a:solidFill>
              </a:defRPr>
            </a:lvl4pPr>
            <a:lvl5pPr>
              <a:defRPr>
                <a:solidFill>
                  <a:srgbClr val="00008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4752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4 - caption with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80"/>
                </a:solidFill>
              </a:defRPr>
            </a:lvl1pPr>
          </a:lstStyle>
          <a:p>
            <a:r>
              <a:rPr lang="en-US"/>
              <a:t>Click to edit Master title style</a:t>
            </a:r>
          </a:p>
        </p:txBody>
      </p:sp>
      <p:pic>
        <p:nvPicPr>
          <p:cNvPr id="6" name="Picture 5">
            <a:extLst>
              <a:ext uri="{FF2B5EF4-FFF2-40B4-BE49-F238E27FC236}">
                <a16:creationId xmlns:a16="http://schemas.microsoft.com/office/drawing/2014/main" id="{2BFB09A1-E1A8-4B6D-8188-9FF0B29F8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7916" y="83359"/>
            <a:ext cx="1343076" cy="1692277"/>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0AA6A247-1862-4FA0-9D6D-708201417A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346310" y="6028661"/>
            <a:ext cx="901891" cy="744279"/>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F452FEA5-4F41-4A1D-A5EC-F9EB48454E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305322" y="6028660"/>
            <a:ext cx="901891" cy="74427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B3C013DF-B58A-47A6-BD7F-E5DC9791E7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flipH="1">
            <a:off x="2516893" y="6028659"/>
            <a:ext cx="901891" cy="744279"/>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6A92FF2D-AB1C-40D8-86D5-89873124027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546580" y="6028658"/>
            <a:ext cx="901891" cy="744279"/>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40551322-2B51-4BB4-86C2-26FF54D2CC9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738424" y="6028657"/>
            <a:ext cx="901891" cy="74427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77E1961C-4830-4051-9869-F32F6CFE2D9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871686" y="6028656"/>
            <a:ext cx="901891" cy="744279"/>
          </a:xfrm>
          <a:prstGeom prst="rect">
            <a:avLst/>
          </a:prstGeom>
        </p:spPr>
      </p:pic>
      <p:sp>
        <p:nvSpPr>
          <p:cNvPr id="11" name="TextBox 10">
            <a:extLst>
              <a:ext uri="{FF2B5EF4-FFF2-40B4-BE49-F238E27FC236}">
                <a16:creationId xmlns:a16="http://schemas.microsoft.com/office/drawing/2014/main" id="{23DDCC41-EA63-4EE0-BABE-CCD00AC31898}"/>
              </a:ext>
            </a:extLst>
          </p:cNvPr>
          <p:cNvSpPr txBox="1"/>
          <p:nvPr userDrawn="1"/>
        </p:nvSpPr>
        <p:spPr>
          <a:xfrm>
            <a:off x="4444410" y="6230682"/>
            <a:ext cx="3082444" cy="369332"/>
          </a:xfrm>
          <a:prstGeom prst="rect">
            <a:avLst/>
          </a:prstGeom>
          <a:noFill/>
        </p:spPr>
        <p:txBody>
          <a:bodyPr wrap="square" rtlCol="0">
            <a:spAutoFit/>
          </a:bodyPr>
          <a:lstStyle/>
          <a:p>
            <a:pPr algn="ctr"/>
            <a:r>
              <a:rPr lang="en-GB">
                <a:solidFill>
                  <a:schemeClr val="accent1">
                    <a:lumMod val="75000"/>
                  </a:schemeClr>
                </a:solidFill>
              </a:rPr>
              <a:t>Together we will be our best</a:t>
            </a:r>
          </a:p>
        </p:txBody>
      </p:sp>
      <p:sp>
        <p:nvSpPr>
          <p:cNvPr id="12" name="Content Placeholder 3">
            <a:extLst>
              <a:ext uri="{FF2B5EF4-FFF2-40B4-BE49-F238E27FC236}">
                <a16:creationId xmlns:a16="http://schemas.microsoft.com/office/drawing/2014/main" id="{44C0A018-6477-499F-8576-E0710BB67711}"/>
              </a:ext>
            </a:extLst>
          </p:cNvPr>
          <p:cNvSpPr>
            <a:spLocks noGrp="1"/>
          </p:cNvSpPr>
          <p:nvPr>
            <p:ph sz="half" idx="2"/>
          </p:nvPr>
        </p:nvSpPr>
        <p:spPr>
          <a:xfrm>
            <a:off x="839788" y="1920281"/>
            <a:ext cx="5157787" cy="3684588"/>
          </a:xfrm>
        </p:spPr>
        <p:txBody>
          <a:bodyPr/>
          <a:lstStyle>
            <a:lvl1pPr>
              <a:defRPr>
                <a:solidFill>
                  <a:srgbClr val="000080"/>
                </a:solidFill>
              </a:defRPr>
            </a:lvl1pPr>
            <a:lvl2pPr>
              <a:defRPr>
                <a:solidFill>
                  <a:srgbClr val="000080"/>
                </a:solidFill>
              </a:defRPr>
            </a:lvl2pPr>
            <a:lvl3pPr>
              <a:defRPr>
                <a:solidFill>
                  <a:srgbClr val="000080"/>
                </a:solidFill>
              </a:defRPr>
            </a:lvl3pPr>
            <a:lvl4pPr>
              <a:defRPr>
                <a:solidFill>
                  <a:srgbClr val="000080"/>
                </a:solidFill>
              </a:defRPr>
            </a:lvl4pPr>
            <a:lvl5pPr>
              <a:defRPr>
                <a:solidFill>
                  <a:srgbClr val="00008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2">
            <a:extLst>
              <a:ext uri="{FF2B5EF4-FFF2-40B4-BE49-F238E27FC236}">
                <a16:creationId xmlns:a16="http://schemas.microsoft.com/office/drawing/2014/main" id="{A0DE6836-754D-44F9-9BC4-B240CBDF20BB}"/>
              </a:ext>
            </a:extLst>
          </p:cNvPr>
          <p:cNvSpPr>
            <a:spLocks noGrp="1" noChangeAspect="1"/>
          </p:cNvSpPr>
          <p:nvPr>
            <p:ph type="pic" idx="1"/>
          </p:nvPr>
        </p:nvSpPr>
        <p:spPr>
          <a:xfrm>
            <a:off x="6168517" y="1913216"/>
            <a:ext cx="5157787" cy="3732904"/>
          </a:xfrm>
        </p:spPr>
        <p:txBody>
          <a:bodyPr anchor="t"/>
          <a:lstStyle>
            <a:lvl1pPr marL="0" indent="0">
              <a:buNone/>
              <a:defRPr sz="3200">
                <a:solidFill>
                  <a:srgbClr val="00008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457576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lide 5 - caption with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80"/>
                </a:solidFill>
              </a:defRPr>
            </a:lvl1pPr>
          </a:lstStyle>
          <a:p>
            <a:r>
              <a:rPr lang="en-US"/>
              <a:t>Click to edit Master title style</a:t>
            </a:r>
          </a:p>
        </p:txBody>
      </p:sp>
      <p:sp>
        <p:nvSpPr>
          <p:cNvPr id="3" name="Content Placeholder 2"/>
          <p:cNvSpPr>
            <a:spLocks noGrp="1"/>
          </p:cNvSpPr>
          <p:nvPr>
            <p:ph idx="1"/>
          </p:nvPr>
        </p:nvSpPr>
        <p:spPr>
          <a:xfrm>
            <a:off x="838200" y="1825625"/>
            <a:ext cx="10515600" cy="4096710"/>
          </a:xfrm>
        </p:spPr>
        <p:txBody>
          <a:bodyPr/>
          <a:lstStyle>
            <a:lvl1pPr>
              <a:defRPr>
                <a:solidFill>
                  <a:srgbClr val="000080"/>
                </a:solidFill>
              </a:defRPr>
            </a:lvl1pPr>
            <a:lvl2pPr>
              <a:defRPr>
                <a:solidFill>
                  <a:srgbClr val="000080"/>
                </a:solidFill>
              </a:defRPr>
            </a:lvl2pPr>
            <a:lvl3pPr>
              <a:defRPr>
                <a:solidFill>
                  <a:srgbClr val="000080"/>
                </a:solidFill>
              </a:defRPr>
            </a:lvl3pPr>
            <a:lvl4pPr>
              <a:defRPr>
                <a:solidFill>
                  <a:srgbClr val="000080"/>
                </a:solidFill>
              </a:defRPr>
            </a:lvl4pPr>
            <a:lvl5pPr>
              <a:defRPr>
                <a:solidFill>
                  <a:srgbClr val="00008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617370D3-9131-4605-A7C7-98AA1B73D8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346310" y="6028661"/>
            <a:ext cx="901891" cy="744279"/>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814B133E-45D5-42C2-84C9-F4F00BFD704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305322" y="6028660"/>
            <a:ext cx="901891" cy="744279"/>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EB54DBDA-142F-46B9-80E3-75919AB27AB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2516893" y="6028659"/>
            <a:ext cx="901891" cy="74427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AD2D0800-7873-4DEE-BD49-293128E279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546580" y="6028658"/>
            <a:ext cx="901891" cy="74427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C157402A-A153-4837-A8A6-669F27104E2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738424" y="6028657"/>
            <a:ext cx="901891" cy="744279"/>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6DF57827-0D50-4EDC-8202-DDB8D91547A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871686" y="6028656"/>
            <a:ext cx="901891" cy="744279"/>
          </a:xfrm>
          <a:prstGeom prst="rect">
            <a:avLst/>
          </a:prstGeom>
        </p:spPr>
      </p:pic>
      <p:sp>
        <p:nvSpPr>
          <p:cNvPr id="13" name="TextBox 12">
            <a:extLst>
              <a:ext uri="{FF2B5EF4-FFF2-40B4-BE49-F238E27FC236}">
                <a16:creationId xmlns:a16="http://schemas.microsoft.com/office/drawing/2014/main" id="{05A0AE52-51B6-47BD-B4DE-6A46B6A8A844}"/>
              </a:ext>
            </a:extLst>
          </p:cNvPr>
          <p:cNvSpPr txBox="1"/>
          <p:nvPr userDrawn="1"/>
        </p:nvSpPr>
        <p:spPr>
          <a:xfrm>
            <a:off x="4444410" y="6230682"/>
            <a:ext cx="3082444" cy="369332"/>
          </a:xfrm>
          <a:prstGeom prst="rect">
            <a:avLst/>
          </a:prstGeom>
          <a:noFill/>
        </p:spPr>
        <p:txBody>
          <a:bodyPr wrap="square" rtlCol="0">
            <a:spAutoFit/>
          </a:bodyPr>
          <a:lstStyle/>
          <a:p>
            <a:pPr algn="ctr"/>
            <a:r>
              <a:rPr lang="en-GB">
                <a:solidFill>
                  <a:srgbClr val="000080"/>
                </a:solidFill>
              </a:rPr>
              <a:t>Together we will be our best</a:t>
            </a:r>
          </a:p>
        </p:txBody>
      </p:sp>
      <p:pic>
        <p:nvPicPr>
          <p:cNvPr id="14" name="Picture 13">
            <a:extLst>
              <a:ext uri="{FF2B5EF4-FFF2-40B4-BE49-F238E27FC236}">
                <a16:creationId xmlns:a16="http://schemas.microsoft.com/office/drawing/2014/main" id="{45F0804F-F347-4A6F-A907-4228EFFF4845}"/>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10847916" y="83359"/>
            <a:ext cx="1343076" cy="1692277"/>
          </a:xfrm>
          <a:prstGeom prst="rect">
            <a:avLst/>
          </a:prstGeom>
        </p:spPr>
      </p:pic>
    </p:spTree>
    <p:extLst>
      <p:ext uri="{BB962C8B-B14F-4D97-AF65-F5344CB8AC3E}">
        <p14:creationId xmlns:p14="http://schemas.microsoft.com/office/powerpoint/2010/main" val="2857217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93AEC4-129B-46C4-B021-67A279E82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7916" y="83359"/>
            <a:ext cx="1343076" cy="1692277"/>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77405A86-E26C-41A8-AF4B-D3378AFAB0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346310" y="6028661"/>
            <a:ext cx="901891" cy="74427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DC721D02-F4B4-4498-9F68-D780606BB1F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305322" y="6028660"/>
            <a:ext cx="901891" cy="74427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80133336-0A85-44FF-9419-A4E08104362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flipH="1">
            <a:off x="2516893" y="6028659"/>
            <a:ext cx="901891" cy="744279"/>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C697C7D4-EE86-43A3-BB91-BAC4263A079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546580" y="6028658"/>
            <a:ext cx="901891" cy="744279"/>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69DF23B8-D7CF-41F0-A161-E874E353090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738424" y="6028657"/>
            <a:ext cx="901891" cy="744279"/>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AF26D622-B40C-4048-9D8A-C12EABB20CBE}"/>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871686" y="6028656"/>
            <a:ext cx="901891" cy="744279"/>
          </a:xfrm>
          <a:prstGeom prst="rect">
            <a:avLst/>
          </a:prstGeom>
        </p:spPr>
      </p:pic>
      <p:sp>
        <p:nvSpPr>
          <p:cNvPr id="15" name="TextBox 14">
            <a:extLst>
              <a:ext uri="{FF2B5EF4-FFF2-40B4-BE49-F238E27FC236}">
                <a16:creationId xmlns:a16="http://schemas.microsoft.com/office/drawing/2014/main" id="{464C1B86-DADF-49B5-981D-86DEFFBEC6D6}"/>
              </a:ext>
            </a:extLst>
          </p:cNvPr>
          <p:cNvSpPr txBox="1"/>
          <p:nvPr userDrawn="1"/>
        </p:nvSpPr>
        <p:spPr>
          <a:xfrm>
            <a:off x="4444410" y="6230682"/>
            <a:ext cx="3082444" cy="369332"/>
          </a:xfrm>
          <a:prstGeom prst="rect">
            <a:avLst/>
          </a:prstGeom>
          <a:noFill/>
        </p:spPr>
        <p:txBody>
          <a:bodyPr wrap="square" rtlCol="0">
            <a:spAutoFit/>
          </a:bodyPr>
          <a:lstStyle/>
          <a:p>
            <a:pPr algn="ctr"/>
            <a:r>
              <a:rPr lang="en-GB">
                <a:solidFill>
                  <a:srgbClr val="000080"/>
                </a:solidFill>
              </a:rPr>
              <a:t>Together we will be our best</a:t>
            </a:r>
          </a:p>
        </p:txBody>
      </p:sp>
    </p:spTree>
    <p:extLst>
      <p:ext uri="{BB962C8B-B14F-4D97-AF65-F5344CB8AC3E}">
        <p14:creationId xmlns:p14="http://schemas.microsoft.com/office/powerpoint/2010/main" val="3188762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sion and Value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93AEC4-129B-46C4-B021-67A279E82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7916" y="83359"/>
            <a:ext cx="1343076" cy="1692277"/>
          </a:xfrm>
          <a:prstGeom prst="rect">
            <a:avLst/>
          </a:prstGeom>
        </p:spPr>
      </p:pic>
      <p:pic>
        <p:nvPicPr>
          <p:cNvPr id="5" name="Picture 4" descr="A close up of text on a map&#10;&#10;Description automatically generated">
            <a:extLst>
              <a:ext uri="{FF2B5EF4-FFF2-40B4-BE49-F238E27FC236}">
                <a16:creationId xmlns:a16="http://schemas.microsoft.com/office/drawing/2014/main" id="{4B0C2277-2503-42E8-B2E3-BE7F4712C6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53193" y="286193"/>
            <a:ext cx="6285614" cy="6285614"/>
          </a:xfrm>
          <a:prstGeom prst="rect">
            <a:avLst/>
          </a:prstGeom>
        </p:spPr>
      </p:pic>
    </p:spTree>
    <p:extLst>
      <p:ext uri="{BB962C8B-B14F-4D97-AF65-F5344CB8AC3E}">
        <p14:creationId xmlns:p14="http://schemas.microsoft.com/office/powerpoint/2010/main" val="300905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sion and Values - childrens vers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93AEC4-129B-46C4-B021-67A279E82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7916" y="83359"/>
            <a:ext cx="1343076" cy="1692277"/>
          </a:xfrm>
          <a:prstGeom prst="rect">
            <a:avLst/>
          </a:prstGeom>
        </p:spPr>
      </p:pic>
      <p:pic>
        <p:nvPicPr>
          <p:cNvPr id="3" name="Picture 2" descr="A close up of text on a map&#10;&#10;Description automatically generated">
            <a:extLst>
              <a:ext uri="{FF2B5EF4-FFF2-40B4-BE49-F238E27FC236}">
                <a16:creationId xmlns:a16="http://schemas.microsoft.com/office/drawing/2014/main" id="{D82867DD-11E8-4E4A-A15B-122E926C940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73252" y="406252"/>
            <a:ext cx="6045496" cy="6045496"/>
          </a:xfrm>
          <a:prstGeom prst="rect">
            <a:avLst/>
          </a:prstGeom>
        </p:spPr>
      </p:pic>
    </p:spTree>
    <p:extLst>
      <p:ext uri="{BB962C8B-B14F-4D97-AF65-F5344CB8AC3E}">
        <p14:creationId xmlns:p14="http://schemas.microsoft.com/office/powerpoint/2010/main" val="1518992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is with bible quot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93AEC4-129B-46C4-B021-67A279E82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47916" y="83359"/>
            <a:ext cx="1343076" cy="1692277"/>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77405A86-E26C-41A8-AF4B-D3378AFAB0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346310" y="6028661"/>
            <a:ext cx="901891" cy="74427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DC721D02-F4B4-4498-9F68-D780606BB1F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305322" y="6028660"/>
            <a:ext cx="901891" cy="74427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80133336-0A85-44FF-9419-A4E08104362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flipH="1">
            <a:off x="2516893" y="6028659"/>
            <a:ext cx="901891" cy="744279"/>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69DF23B8-D7CF-41F0-A161-E874E353090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738424" y="6028657"/>
            <a:ext cx="901891" cy="744279"/>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AF26D622-B40C-4048-9D8A-C12EABB20CB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871686" y="6028656"/>
            <a:ext cx="901891" cy="744279"/>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DCF9368C-31BD-436D-AF87-DC7D97AD41D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556000" y="0"/>
            <a:ext cx="5080000" cy="6858000"/>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C697C7D4-EE86-43A3-BB91-BAC4263A079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546580" y="6028658"/>
            <a:ext cx="901891" cy="744279"/>
          </a:xfrm>
          <a:prstGeom prst="rect">
            <a:avLst/>
          </a:prstGeom>
        </p:spPr>
      </p:pic>
    </p:spTree>
    <p:extLst>
      <p:ext uri="{BB962C8B-B14F-4D97-AF65-F5344CB8AC3E}">
        <p14:creationId xmlns:p14="http://schemas.microsoft.com/office/powerpoint/2010/main" val="224233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DAD1803-1993-4F08-B772-47C14B4DB94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649C9F-50AB-495A-9972-5752E8B68ADD}" type="slidenum">
              <a:rPr lang="en-GB" smtClean="0"/>
              <a:t>‹#›</a:t>
            </a:fld>
            <a:endParaRPr lang="en-GB"/>
          </a:p>
        </p:txBody>
      </p:sp>
    </p:spTree>
    <p:extLst>
      <p:ext uri="{BB962C8B-B14F-4D97-AF65-F5344CB8AC3E}">
        <p14:creationId xmlns:p14="http://schemas.microsoft.com/office/powerpoint/2010/main" val="1428047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73198"/>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66" r:id="rId3"/>
    <p:sldLayoutId id="2147483667" r:id="rId4"/>
    <p:sldLayoutId id="2147483670" r:id="rId5"/>
    <p:sldLayoutId id="2147483672" r:id="rId6"/>
    <p:sldLayoutId id="2147483673" r:id="rId7"/>
    <p:sldLayoutId id="2147483662" r:id="rId8"/>
    <p:sldLayoutId id="2147483668" r:id="rId9"/>
    <p:sldLayoutId id="2147483674" r:id="rId10"/>
    <p:sldLayoutId id="2147483676" r:id="rId11"/>
    <p:sldLayoutId id="2147483675" r:id="rId12"/>
    <p:sldLayoutId id="2147483677" r:id="rId13"/>
  </p:sldLayoutIdLst>
  <p:txStyles>
    <p:titleStyle>
      <a:lvl1pPr algn="l" defTabSz="914400" rtl="0" eaLnBrk="1" latinLnBrk="0" hangingPunct="1">
        <a:lnSpc>
          <a:spcPct val="90000"/>
        </a:lnSpc>
        <a:spcBef>
          <a:spcPct val="0"/>
        </a:spcBef>
        <a:buNone/>
        <a:defRPr sz="4000" kern="1200">
          <a:solidFill>
            <a:schemeClr val="accent1">
              <a:lumMod val="75000"/>
            </a:schemeClr>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Verdana Pro"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Verdana Pro"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Verdana Pro"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Verdana Pro"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Verdana Pro"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hyperlink" Target="mailto:year1@stwilfrids-hh.school" TargetMode="External"/><Relationship Id="rId2" Type="http://schemas.openxmlformats.org/officeDocument/2006/relationships/hyperlink" Target="mailto:yearr@stwilfrids-hh.school" TargetMode="Externa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9.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A06B7-637E-4B5F-B9EA-8C786DA482F4}"/>
              </a:ext>
            </a:extLst>
          </p:cNvPr>
          <p:cNvSpPr>
            <a:spLocks noGrp="1"/>
          </p:cNvSpPr>
          <p:nvPr>
            <p:ph type="title"/>
          </p:nvPr>
        </p:nvSpPr>
        <p:spPr>
          <a:xfrm>
            <a:off x="6096000" y="2272448"/>
            <a:ext cx="5349459" cy="1325563"/>
          </a:xfrm>
        </p:spPr>
        <p:txBody>
          <a:bodyPr>
            <a:noAutofit/>
          </a:bodyPr>
          <a:lstStyle/>
          <a:p>
            <a:r>
              <a:rPr lang="en-GB" sz="8800"/>
              <a:t>Welcome</a:t>
            </a:r>
          </a:p>
        </p:txBody>
      </p:sp>
      <p:sp>
        <p:nvSpPr>
          <p:cNvPr id="5" name="Rectangle 4">
            <a:extLst>
              <a:ext uri="{FF2B5EF4-FFF2-40B4-BE49-F238E27FC236}">
                <a16:creationId xmlns:a16="http://schemas.microsoft.com/office/drawing/2014/main" id="{BB0E0161-57ED-4023-A3B7-200E030210F7}"/>
              </a:ext>
            </a:extLst>
          </p:cNvPr>
          <p:cNvSpPr/>
          <p:nvPr/>
        </p:nvSpPr>
        <p:spPr>
          <a:xfrm>
            <a:off x="10433742" y="5251"/>
            <a:ext cx="1945758" cy="1913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Shape&#10;&#10;Description automatically generated with low confidence">
            <a:extLst>
              <a:ext uri="{FF2B5EF4-FFF2-40B4-BE49-F238E27FC236}">
                <a16:creationId xmlns:a16="http://schemas.microsoft.com/office/drawing/2014/main" id="{1750C903-B28C-446F-B668-6A2D5C1780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7488" y="1011761"/>
            <a:ext cx="3053126" cy="3846939"/>
          </a:xfrm>
          <a:prstGeom prst="rect">
            <a:avLst/>
          </a:prstGeom>
        </p:spPr>
      </p:pic>
    </p:spTree>
    <p:extLst>
      <p:ext uri="{BB962C8B-B14F-4D97-AF65-F5344CB8AC3E}">
        <p14:creationId xmlns:p14="http://schemas.microsoft.com/office/powerpoint/2010/main" val="428172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8224C7-A40B-465A-8A44-BCD27DDAC9D4}"/>
              </a:ext>
            </a:extLst>
          </p:cNvPr>
          <p:cNvSpPr txBox="1"/>
          <p:nvPr/>
        </p:nvSpPr>
        <p:spPr>
          <a:xfrm>
            <a:off x="460131" y="1716969"/>
            <a:ext cx="10855354" cy="2800767"/>
          </a:xfrm>
          <a:prstGeom prst="rect">
            <a:avLst/>
          </a:prstGeom>
          <a:noFill/>
        </p:spPr>
        <p:txBody>
          <a:bodyPr wrap="square" lIns="91440" tIns="45720" rIns="91440" bIns="45720" anchor="t">
            <a:spAutoFit/>
          </a:bodyPr>
          <a:lstStyle/>
          <a:p>
            <a:pPr algn="ctr"/>
            <a:r>
              <a:rPr lang="en-GB" sz="8800">
                <a:solidFill>
                  <a:srgbClr val="000080"/>
                </a:solidFill>
              </a:rPr>
              <a:t>Welcome to our Phase 3 meeting  </a:t>
            </a:r>
          </a:p>
        </p:txBody>
      </p:sp>
    </p:spTree>
    <p:extLst>
      <p:ext uri="{BB962C8B-B14F-4D97-AF65-F5344CB8AC3E}">
        <p14:creationId xmlns:p14="http://schemas.microsoft.com/office/powerpoint/2010/main" val="1397272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352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descr="A yellow and black text&#10;&#10;AI-generated content may be incorrect.">
            <a:extLst>
              <a:ext uri="{FF2B5EF4-FFF2-40B4-BE49-F238E27FC236}">
                <a16:creationId xmlns:a16="http://schemas.microsoft.com/office/drawing/2014/main" id="{5CE3DC72-6C67-2DFA-DBF6-F3F6E79DC116}"/>
              </a:ext>
            </a:extLst>
          </p:cNvPr>
          <p:cNvPicPr>
            <a:picLocks noChangeAspect="1"/>
          </p:cNvPicPr>
          <p:nvPr/>
        </p:nvPicPr>
        <p:blipFill>
          <a:blip r:embed="rId2"/>
          <a:stretch>
            <a:fillRect/>
          </a:stretch>
        </p:blipFill>
        <p:spPr>
          <a:xfrm>
            <a:off x="3284316" y="501568"/>
            <a:ext cx="2449976" cy="2449976"/>
          </a:xfrm>
          <a:prstGeom prst="rect">
            <a:avLst/>
          </a:prstGeom>
        </p:spPr>
      </p:pic>
      <p:pic>
        <p:nvPicPr>
          <p:cNvPr id="4" name="Picture 3" descr="A graffiti on a white surface&#10;&#10;AI-generated content may be incorrect.">
            <a:extLst>
              <a:ext uri="{FF2B5EF4-FFF2-40B4-BE49-F238E27FC236}">
                <a16:creationId xmlns:a16="http://schemas.microsoft.com/office/drawing/2014/main" id="{A73883F2-DD2A-9B23-BACF-500192464647}"/>
              </a:ext>
            </a:extLst>
          </p:cNvPr>
          <p:cNvPicPr>
            <a:picLocks noChangeAspect="1"/>
          </p:cNvPicPr>
          <p:nvPr/>
        </p:nvPicPr>
        <p:blipFill>
          <a:blip r:embed="rId3"/>
          <a:stretch>
            <a:fillRect/>
          </a:stretch>
        </p:blipFill>
        <p:spPr>
          <a:xfrm>
            <a:off x="5936848" y="3530277"/>
            <a:ext cx="1919470" cy="1861596"/>
          </a:xfrm>
          <a:prstGeom prst="rect">
            <a:avLst/>
          </a:prstGeom>
        </p:spPr>
      </p:pic>
      <p:pic>
        <p:nvPicPr>
          <p:cNvPr id="5" name="Picture 4" descr="A purple and black text on a white surface&#10;&#10;AI-generated content may be incorrect.">
            <a:extLst>
              <a:ext uri="{FF2B5EF4-FFF2-40B4-BE49-F238E27FC236}">
                <a16:creationId xmlns:a16="http://schemas.microsoft.com/office/drawing/2014/main" id="{7B5BB901-EB8E-5022-D60F-135E119A46E6}"/>
              </a:ext>
            </a:extLst>
          </p:cNvPr>
          <p:cNvPicPr>
            <a:picLocks noChangeAspect="1"/>
          </p:cNvPicPr>
          <p:nvPr/>
        </p:nvPicPr>
        <p:blipFill>
          <a:blip r:embed="rId4"/>
          <a:stretch>
            <a:fillRect/>
          </a:stretch>
        </p:blipFill>
        <p:spPr>
          <a:xfrm>
            <a:off x="9001728" y="1425134"/>
            <a:ext cx="1929114" cy="1861595"/>
          </a:xfrm>
          <a:prstGeom prst="rect">
            <a:avLst/>
          </a:prstGeom>
        </p:spPr>
      </p:pic>
      <p:pic>
        <p:nvPicPr>
          <p:cNvPr id="6" name="Picture 5" descr="A yellow and blue word&#10;&#10;AI-generated content may be incorrect.">
            <a:extLst>
              <a:ext uri="{FF2B5EF4-FFF2-40B4-BE49-F238E27FC236}">
                <a16:creationId xmlns:a16="http://schemas.microsoft.com/office/drawing/2014/main" id="{431FF4D1-FA34-F6C5-1FCE-6A78C52D421D}"/>
              </a:ext>
            </a:extLst>
          </p:cNvPr>
          <p:cNvPicPr>
            <a:picLocks noChangeAspect="1"/>
          </p:cNvPicPr>
          <p:nvPr/>
        </p:nvPicPr>
        <p:blipFill>
          <a:blip r:embed="rId5"/>
          <a:stretch>
            <a:fillRect/>
          </a:stretch>
        </p:blipFill>
        <p:spPr>
          <a:xfrm>
            <a:off x="424405" y="1422721"/>
            <a:ext cx="1890532" cy="1909823"/>
          </a:xfrm>
          <a:prstGeom prst="rect">
            <a:avLst/>
          </a:prstGeom>
        </p:spPr>
      </p:pic>
      <p:pic>
        <p:nvPicPr>
          <p:cNvPr id="7" name="Picture 6" descr="A green and black text on a white surface&#10;&#10;AI-generated content may be incorrect.">
            <a:extLst>
              <a:ext uri="{FF2B5EF4-FFF2-40B4-BE49-F238E27FC236}">
                <a16:creationId xmlns:a16="http://schemas.microsoft.com/office/drawing/2014/main" id="{8D181FE6-6C7A-8417-241E-DF80EB0C6FA8}"/>
              </a:ext>
            </a:extLst>
          </p:cNvPr>
          <p:cNvPicPr>
            <a:picLocks noChangeAspect="1"/>
          </p:cNvPicPr>
          <p:nvPr/>
        </p:nvPicPr>
        <p:blipFill>
          <a:blip r:embed="rId6"/>
          <a:stretch>
            <a:fillRect/>
          </a:stretch>
        </p:blipFill>
        <p:spPr>
          <a:xfrm>
            <a:off x="8087810" y="3501341"/>
            <a:ext cx="1880886" cy="1842303"/>
          </a:xfrm>
          <a:prstGeom prst="rect">
            <a:avLst/>
          </a:prstGeom>
        </p:spPr>
      </p:pic>
      <p:pic>
        <p:nvPicPr>
          <p:cNvPr id="8" name="Picture 7" descr="A red and blue text with splattered paint&#10;&#10;AI-generated content may be incorrect.">
            <a:extLst>
              <a:ext uri="{FF2B5EF4-FFF2-40B4-BE49-F238E27FC236}">
                <a16:creationId xmlns:a16="http://schemas.microsoft.com/office/drawing/2014/main" id="{F545BE3C-54B8-8107-2E75-DFB649470EDD}"/>
              </a:ext>
            </a:extLst>
          </p:cNvPr>
          <p:cNvPicPr>
            <a:picLocks noChangeAspect="1"/>
          </p:cNvPicPr>
          <p:nvPr/>
        </p:nvPicPr>
        <p:blipFill>
          <a:blip r:embed="rId7"/>
          <a:stretch>
            <a:fillRect/>
          </a:stretch>
        </p:blipFill>
        <p:spPr>
          <a:xfrm>
            <a:off x="3696664" y="3441056"/>
            <a:ext cx="1938760" cy="1996633"/>
          </a:xfrm>
          <a:prstGeom prst="rect">
            <a:avLst/>
          </a:prstGeom>
        </p:spPr>
      </p:pic>
      <p:pic>
        <p:nvPicPr>
          <p:cNvPr id="9" name="Picture 8" descr="A blue text with blue paint splatters&#10;&#10;AI-generated content may be incorrect.">
            <a:extLst>
              <a:ext uri="{FF2B5EF4-FFF2-40B4-BE49-F238E27FC236}">
                <a16:creationId xmlns:a16="http://schemas.microsoft.com/office/drawing/2014/main" id="{68001FA4-DC33-6CBA-0160-1509DEF6F9A7}"/>
              </a:ext>
            </a:extLst>
          </p:cNvPr>
          <p:cNvPicPr>
            <a:picLocks noChangeAspect="1"/>
          </p:cNvPicPr>
          <p:nvPr/>
        </p:nvPicPr>
        <p:blipFill>
          <a:blip r:embed="rId8"/>
          <a:stretch>
            <a:fillRect/>
          </a:stretch>
        </p:blipFill>
        <p:spPr>
          <a:xfrm>
            <a:off x="1504708" y="3496520"/>
            <a:ext cx="1890532" cy="1890532"/>
          </a:xfrm>
          <a:prstGeom prst="rect">
            <a:avLst/>
          </a:prstGeom>
        </p:spPr>
      </p:pic>
      <p:pic>
        <p:nvPicPr>
          <p:cNvPr id="10" name="Picture 9" descr="A group of people wearing blue shirts and yellow and white shirts&#10;&#10;AI-generated content may be incorrect.">
            <a:extLst>
              <a:ext uri="{FF2B5EF4-FFF2-40B4-BE49-F238E27FC236}">
                <a16:creationId xmlns:a16="http://schemas.microsoft.com/office/drawing/2014/main" id="{D0EAA273-602C-F7EC-60C7-17E1C86E95B5}"/>
              </a:ext>
            </a:extLst>
          </p:cNvPr>
          <p:cNvPicPr>
            <a:picLocks noChangeAspect="1"/>
          </p:cNvPicPr>
          <p:nvPr/>
        </p:nvPicPr>
        <p:blipFill>
          <a:blip r:embed="rId9"/>
          <a:stretch>
            <a:fillRect/>
          </a:stretch>
        </p:blipFill>
        <p:spPr>
          <a:xfrm>
            <a:off x="5933231" y="575117"/>
            <a:ext cx="2457209" cy="2544019"/>
          </a:xfrm>
          <a:prstGeom prst="rect">
            <a:avLst/>
          </a:prstGeom>
        </p:spPr>
      </p:pic>
    </p:spTree>
    <p:extLst>
      <p:ext uri="{BB962C8B-B14F-4D97-AF65-F5344CB8AC3E}">
        <p14:creationId xmlns:p14="http://schemas.microsoft.com/office/powerpoint/2010/main" val="785865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A398CC-570A-4063-84A1-6D4B20B729DF}"/>
              </a:ext>
            </a:extLst>
          </p:cNvPr>
          <p:cNvSpPr txBox="1"/>
          <p:nvPr/>
        </p:nvSpPr>
        <p:spPr>
          <a:xfrm>
            <a:off x="222847" y="971388"/>
            <a:ext cx="11356785" cy="4647426"/>
          </a:xfrm>
          <a:prstGeom prst="rect">
            <a:avLst/>
          </a:prstGeom>
          <a:noFill/>
        </p:spPr>
        <p:txBody>
          <a:bodyPr wrap="square" lIns="91440" tIns="45720" rIns="91440" bIns="45720" rtlCol="0" anchor="t">
            <a:spAutoFit/>
          </a:bodyPr>
          <a:lstStyle/>
          <a:p>
            <a:r>
              <a:rPr lang="en-GB" sz="3200" b="1"/>
              <a:t>Expectations for the Phase</a:t>
            </a:r>
          </a:p>
          <a:p>
            <a:pPr marL="342900" indent="-342900">
              <a:buFont typeface="Arial"/>
              <a:buChar char="•"/>
            </a:pPr>
            <a:r>
              <a:rPr lang="en-GB" sz="2400" b="1">
                <a:cs typeface="Arial"/>
              </a:rPr>
              <a:t>Role models for school values </a:t>
            </a:r>
            <a:endParaRPr lang="en-US" sz="2400">
              <a:cs typeface="Arial"/>
            </a:endParaRPr>
          </a:p>
          <a:p>
            <a:pPr marL="342900" indent="-342900">
              <a:buFont typeface="Arial"/>
              <a:buChar char="•"/>
            </a:pPr>
            <a:r>
              <a:rPr lang="en-GB" sz="2400" b="1">
                <a:cs typeface="Arial"/>
              </a:rPr>
              <a:t>Uniform</a:t>
            </a:r>
          </a:p>
          <a:p>
            <a:pPr marL="342900" indent="-342900">
              <a:buFont typeface="Arial"/>
              <a:buChar char="•"/>
            </a:pPr>
            <a:r>
              <a:rPr lang="en-GB" sz="2400" b="1">
                <a:cs typeface="Arial"/>
              </a:rPr>
              <a:t>Attendance and punctuality </a:t>
            </a:r>
          </a:p>
          <a:p>
            <a:pPr marL="342900" indent="-342900">
              <a:buFont typeface="Arial"/>
              <a:buChar char="•"/>
            </a:pPr>
            <a:r>
              <a:rPr lang="en-GB" sz="2400" b="1">
                <a:cs typeface="Arial"/>
              </a:rPr>
              <a:t>THRIVE – behaviour is communication </a:t>
            </a:r>
            <a:endParaRPr lang="en-GB" sz="2400">
              <a:cs typeface="Arial"/>
            </a:endParaRPr>
          </a:p>
          <a:p>
            <a:pPr marL="342900" indent="-342900">
              <a:buFont typeface="Arial"/>
              <a:buChar char="•"/>
            </a:pPr>
            <a:r>
              <a:rPr lang="en-GB" sz="2400" b="1">
                <a:cs typeface="Arial"/>
              </a:rPr>
              <a:t>Curriculum – Power Maths, I'm a St Wilfrid's Writer, White Rose Science, </a:t>
            </a:r>
            <a:endParaRPr lang="en-GB">
              <a:cs typeface="Arial"/>
            </a:endParaRPr>
          </a:p>
          <a:p>
            <a:r>
              <a:rPr lang="en-GB" sz="2400" b="1">
                <a:cs typeface="Arial"/>
              </a:rPr>
              <a:t>    master Readers, Curriculum learning</a:t>
            </a:r>
            <a:endParaRPr lang="en-GB">
              <a:cs typeface="Arial"/>
            </a:endParaRPr>
          </a:p>
          <a:p>
            <a:pPr marL="342900" indent="-342900">
              <a:buFont typeface="Arial"/>
              <a:buChar char="•"/>
            </a:pPr>
            <a:r>
              <a:rPr lang="en-GB" sz="2400" b="1">
                <a:cs typeface="Arial"/>
              </a:rPr>
              <a:t>Boom Reader </a:t>
            </a:r>
          </a:p>
          <a:p>
            <a:pPr marL="342900" indent="-342900">
              <a:buFont typeface="Arial"/>
              <a:buChar char="•"/>
            </a:pPr>
            <a:r>
              <a:rPr lang="en-GB" sz="2400" b="1">
                <a:cs typeface="Arial"/>
              </a:rPr>
              <a:t>Homework – Spelling Shed, Times Table Rockstars, </a:t>
            </a:r>
            <a:r>
              <a:rPr lang="en-GB" sz="2400" b="1" err="1">
                <a:cs typeface="Arial"/>
              </a:rPr>
              <a:t>MyMaths</a:t>
            </a:r>
            <a:r>
              <a:rPr lang="en-GB" sz="2400" b="1">
                <a:cs typeface="Arial"/>
              </a:rPr>
              <a:t>, Microsoft Teams </a:t>
            </a:r>
          </a:p>
          <a:p>
            <a:pPr marL="285750" indent="-285750">
              <a:buFont typeface="Arial"/>
              <a:buChar char="•"/>
            </a:pPr>
            <a:r>
              <a:rPr lang="en-GB" sz="2400" b="1">
                <a:cs typeface="Arial"/>
              </a:rPr>
              <a:t>Parental partnerships - </a:t>
            </a:r>
            <a:r>
              <a:rPr lang="en-GB" sz="1400" b="1">
                <a:cs typeface="Arial"/>
                <a:hlinkClick r:id="rId2"/>
              </a:rPr>
              <a:t>year4@stwilfrids-hh.school</a:t>
            </a:r>
            <a:r>
              <a:rPr lang="en-GB" sz="1400">
                <a:cs typeface="Arial"/>
              </a:rPr>
              <a:t> , </a:t>
            </a:r>
            <a:r>
              <a:rPr lang="en-GB" sz="1400" b="1">
                <a:cs typeface="Arial"/>
                <a:hlinkClick r:id="rId3"/>
              </a:rPr>
              <a:t>year5@stwilfrids-hh.school</a:t>
            </a:r>
            <a:r>
              <a:rPr lang="en-GB" sz="1400" b="1">
                <a:cs typeface="Arial"/>
              </a:rPr>
              <a:t> , </a:t>
            </a:r>
            <a:r>
              <a:rPr lang="en-GB" sz="1400" b="1">
                <a:cs typeface="Arial"/>
                <a:hlinkClick r:id="rId3"/>
              </a:rPr>
              <a:t>year6@stwilfrids-hh.school</a:t>
            </a:r>
            <a:r>
              <a:rPr lang="en-GB" b="1">
                <a:cs typeface="Arial"/>
              </a:rPr>
              <a:t> </a:t>
            </a:r>
            <a:endParaRPr lang="en-GB">
              <a:cs typeface="Arial"/>
            </a:endParaRPr>
          </a:p>
          <a:p>
            <a:pPr marL="342900" indent="-342900">
              <a:buFont typeface="Arial"/>
              <a:buChar char="•"/>
            </a:pPr>
            <a:r>
              <a:rPr lang="en-GB" sz="2400" b="1">
                <a:cs typeface="Arial"/>
              </a:rPr>
              <a:t>Weekly learning updates </a:t>
            </a:r>
            <a:endParaRPr lang="en-GB">
              <a:cs typeface="Arial" panose="020B0604020202020204"/>
            </a:endParaRPr>
          </a:p>
        </p:txBody>
      </p:sp>
    </p:spTree>
    <p:extLst>
      <p:ext uri="{BB962C8B-B14F-4D97-AF65-F5344CB8AC3E}">
        <p14:creationId xmlns:p14="http://schemas.microsoft.com/office/powerpoint/2010/main" val="3841867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710F43-6D4B-F8AB-CE39-BFE08F215C17}"/>
              </a:ext>
            </a:extLst>
          </p:cNvPr>
          <p:cNvSpPr txBox="1"/>
          <p:nvPr/>
        </p:nvSpPr>
        <p:spPr>
          <a:xfrm>
            <a:off x="710293" y="465364"/>
            <a:ext cx="904330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cs typeface="Arial"/>
              </a:rPr>
              <a:t>The St Wilfrid's Reading Challenge </a:t>
            </a:r>
          </a:p>
          <a:p>
            <a:endParaRPr lang="en-GB" sz="3200" b="1">
              <a:cs typeface="Arial"/>
            </a:endParaRPr>
          </a:p>
        </p:txBody>
      </p:sp>
      <p:pic>
        <p:nvPicPr>
          <p:cNvPr id="3" name="Picture 2" descr="A collage of books&#10;&#10;AI-generated content may be incorrect.">
            <a:extLst>
              <a:ext uri="{FF2B5EF4-FFF2-40B4-BE49-F238E27FC236}">
                <a16:creationId xmlns:a16="http://schemas.microsoft.com/office/drawing/2014/main" id="{FB57DB62-1F1A-2E73-9EF3-3668A466396A}"/>
              </a:ext>
            </a:extLst>
          </p:cNvPr>
          <p:cNvPicPr>
            <a:picLocks noChangeAspect="1"/>
          </p:cNvPicPr>
          <p:nvPr/>
        </p:nvPicPr>
        <p:blipFill>
          <a:blip r:embed="rId2"/>
          <a:stretch>
            <a:fillRect/>
          </a:stretch>
        </p:blipFill>
        <p:spPr>
          <a:xfrm>
            <a:off x="5741740" y="2103763"/>
            <a:ext cx="4692956" cy="2650474"/>
          </a:xfrm>
          <a:prstGeom prst="rect">
            <a:avLst/>
          </a:prstGeom>
        </p:spPr>
      </p:pic>
      <p:pic>
        <p:nvPicPr>
          <p:cNvPr id="5" name="Picture 4" descr="A close up of a book cover&#10;&#10;AI-generated content may be incorrect.">
            <a:extLst>
              <a:ext uri="{FF2B5EF4-FFF2-40B4-BE49-F238E27FC236}">
                <a16:creationId xmlns:a16="http://schemas.microsoft.com/office/drawing/2014/main" id="{051C66E2-B317-F7AF-12A6-32187923E301}"/>
              </a:ext>
            </a:extLst>
          </p:cNvPr>
          <p:cNvPicPr>
            <a:picLocks noChangeAspect="1"/>
          </p:cNvPicPr>
          <p:nvPr/>
        </p:nvPicPr>
        <p:blipFill>
          <a:blip r:embed="rId3"/>
          <a:stretch>
            <a:fillRect/>
          </a:stretch>
        </p:blipFill>
        <p:spPr>
          <a:xfrm>
            <a:off x="1893715" y="1542361"/>
            <a:ext cx="2914496" cy="4177229"/>
          </a:xfrm>
          <a:prstGeom prst="rect">
            <a:avLst/>
          </a:prstGeom>
        </p:spPr>
      </p:pic>
    </p:spTree>
    <p:extLst>
      <p:ext uri="{BB962C8B-B14F-4D97-AF65-F5344CB8AC3E}">
        <p14:creationId xmlns:p14="http://schemas.microsoft.com/office/powerpoint/2010/main" val="3355733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2F5D3C-BA00-4188-B44C-3160A987916B}"/>
              </a:ext>
            </a:extLst>
          </p:cNvPr>
          <p:cNvSpPr txBox="1"/>
          <p:nvPr/>
        </p:nvSpPr>
        <p:spPr>
          <a:xfrm>
            <a:off x="687897" y="788565"/>
            <a:ext cx="5855516" cy="369332"/>
          </a:xfrm>
          <a:prstGeom prst="rect">
            <a:avLst/>
          </a:prstGeom>
          <a:noFill/>
        </p:spPr>
        <p:txBody>
          <a:bodyPr wrap="square" lIns="91440" tIns="45720" rIns="91440" bIns="45720" rtlCol="0" anchor="t">
            <a:spAutoFit/>
          </a:bodyPr>
          <a:lstStyle/>
          <a:p>
            <a:r>
              <a:rPr lang="en-GB"/>
              <a:t>Year 4 – Classroom photos</a:t>
            </a:r>
          </a:p>
        </p:txBody>
      </p:sp>
      <p:pic>
        <p:nvPicPr>
          <p:cNvPr id="4" name="Picture 3">
            <a:extLst>
              <a:ext uri="{FF2B5EF4-FFF2-40B4-BE49-F238E27FC236}">
                <a16:creationId xmlns:a16="http://schemas.microsoft.com/office/drawing/2014/main" id="{7C2FEEF6-CA10-F47A-7E5C-2B0EF1CCFDBD}"/>
              </a:ext>
            </a:extLst>
          </p:cNvPr>
          <p:cNvPicPr>
            <a:picLocks noChangeAspect="1"/>
          </p:cNvPicPr>
          <p:nvPr/>
        </p:nvPicPr>
        <p:blipFill>
          <a:blip r:embed="rId2"/>
          <a:stretch>
            <a:fillRect/>
          </a:stretch>
        </p:blipFill>
        <p:spPr>
          <a:xfrm>
            <a:off x="301923" y="1337093"/>
            <a:ext cx="5506530" cy="4198190"/>
          </a:xfrm>
          <a:prstGeom prst="rect">
            <a:avLst/>
          </a:prstGeom>
        </p:spPr>
      </p:pic>
      <p:pic>
        <p:nvPicPr>
          <p:cNvPr id="6" name="Picture 5">
            <a:extLst>
              <a:ext uri="{FF2B5EF4-FFF2-40B4-BE49-F238E27FC236}">
                <a16:creationId xmlns:a16="http://schemas.microsoft.com/office/drawing/2014/main" id="{E7E8FE15-59B8-AD9E-323C-9FD694718362}"/>
              </a:ext>
            </a:extLst>
          </p:cNvPr>
          <p:cNvPicPr>
            <a:picLocks noChangeAspect="1"/>
          </p:cNvPicPr>
          <p:nvPr/>
        </p:nvPicPr>
        <p:blipFill>
          <a:blip r:embed="rId3"/>
          <a:stretch>
            <a:fillRect/>
          </a:stretch>
        </p:blipFill>
        <p:spPr>
          <a:xfrm>
            <a:off x="6257743" y="1541972"/>
            <a:ext cx="5506530" cy="4212567"/>
          </a:xfrm>
          <a:prstGeom prst="rect">
            <a:avLst/>
          </a:prstGeom>
        </p:spPr>
      </p:pic>
    </p:spTree>
    <p:extLst>
      <p:ext uri="{BB962C8B-B14F-4D97-AF65-F5344CB8AC3E}">
        <p14:creationId xmlns:p14="http://schemas.microsoft.com/office/powerpoint/2010/main" val="126576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726022-00E6-0E54-D599-A89FC018516E}"/>
              </a:ext>
            </a:extLst>
          </p:cNvPr>
          <p:cNvSpPr txBox="1"/>
          <p:nvPr/>
        </p:nvSpPr>
        <p:spPr>
          <a:xfrm>
            <a:off x="630388" y="486641"/>
            <a:ext cx="5855516" cy="369332"/>
          </a:xfrm>
          <a:prstGeom prst="rect">
            <a:avLst/>
          </a:prstGeom>
          <a:noFill/>
        </p:spPr>
        <p:txBody>
          <a:bodyPr wrap="square" lIns="91440" tIns="45720" rIns="91440" bIns="45720" rtlCol="0" anchor="t">
            <a:spAutoFit/>
          </a:bodyPr>
          <a:lstStyle/>
          <a:p>
            <a:r>
              <a:rPr lang="en-GB"/>
              <a:t>Year 4 – Expectations</a:t>
            </a:r>
          </a:p>
        </p:txBody>
      </p:sp>
      <p:sp>
        <p:nvSpPr>
          <p:cNvPr id="4" name="TextBox 3">
            <a:extLst>
              <a:ext uri="{FF2B5EF4-FFF2-40B4-BE49-F238E27FC236}">
                <a16:creationId xmlns:a16="http://schemas.microsoft.com/office/drawing/2014/main" id="{1B5F7BD0-7D75-1E6A-BDEA-BC716381E645}"/>
              </a:ext>
            </a:extLst>
          </p:cNvPr>
          <p:cNvSpPr txBox="1"/>
          <p:nvPr/>
        </p:nvSpPr>
        <p:spPr>
          <a:xfrm>
            <a:off x="623735" y="798688"/>
            <a:ext cx="9344139"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Calibri"/>
              <a:buChar char="-"/>
            </a:pPr>
            <a:r>
              <a:rPr lang="en-US" sz="2800">
                <a:solidFill>
                  <a:srgbClr val="002060"/>
                </a:solidFill>
                <a:latin typeface="Verdana Pro"/>
                <a:cs typeface="Arial"/>
              </a:rPr>
              <a:t>Our Autumn term learning:</a:t>
            </a:r>
            <a:endParaRPr lang="en-US"/>
          </a:p>
          <a:p>
            <a:pPr marL="457200" indent="-457200">
              <a:buFont typeface="Calibri"/>
              <a:buChar char="-"/>
            </a:pPr>
            <a:r>
              <a:rPr lang="en-US" sz="2800">
                <a:solidFill>
                  <a:srgbClr val="002060"/>
                </a:solidFill>
                <a:latin typeface="Verdana Pro"/>
                <a:cs typeface="Arial"/>
              </a:rPr>
              <a:t>History: Ancient Egypt and Ancient Mayans</a:t>
            </a:r>
          </a:p>
          <a:p>
            <a:pPr marL="457200" indent="-457200">
              <a:buFont typeface="Calibri"/>
              <a:buChar char="-"/>
            </a:pPr>
            <a:r>
              <a:rPr lang="en-US" sz="2800">
                <a:solidFill>
                  <a:srgbClr val="002060"/>
                </a:solidFill>
                <a:latin typeface="Verdana Pro"/>
                <a:cs typeface="Arial"/>
              </a:rPr>
              <a:t>Art: The human figure </a:t>
            </a:r>
          </a:p>
          <a:p>
            <a:pPr marL="457200" indent="-457200">
              <a:buFont typeface="Calibri"/>
              <a:buChar char="-"/>
            </a:pPr>
            <a:r>
              <a:rPr lang="en-US" sz="2800">
                <a:solidFill>
                  <a:srgbClr val="002060"/>
                </a:solidFill>
                <a:latin typeface="Verdana Pro"/>
                <a:cs typeface="Arial"/>
              </a:rPr>
              <a:t>DT: Frames and structures </a:t>
            </a:r>
          </a:p>
          <a:p>
            <a:pPr marL="228600" indent="-228600">
              <a:buFont typeface="Calibri"/>
              <a:buChar char="-"/>
            </a:pPr>
            <a:endParaRPr lang="en-US" sz="2800">
              <a:solidFill>
                <a:srgbClr val="002060"/>
              </a:solidFill>
              <a:latin typeface="Verdana Pro"/>
              <a:cs typeface="Arial"/>
            </a:endParaRPr>
          </a:p>
          <a:p>
            <a:pPr marL="228600" indent="-228600">
              <a:buFont typeface="Calibri"/>
              <a:buChar char="-"/>
            </a:pPr>
            <a:r>
              <a:rPr lang="en-US" sz="2800" err="1">
                <a:solidFill>
                  <a:srgbClr val="002060"/>
                </a:solidFill>
                <a:latin typeface="Verdana Pro"/>
                <a:cs typeface="Arial"/>
              </a:rPr>
              <a:t>Timestables</a:t>
            </a:r>
            <a:r>
              <a:rPr lang="en-US" sz="2800">
                <a:solidFill>
                  <a:srgbClr val="002060"/>
                </a:solidFill>
                <a:latin typeface="Verdana Pro"/>
                <a:cs typeface="Arial"/>
              </a:rPr>
              <a:t> (TTRS and </a:t>
            </a:r>
            <a:r>
              <a:rPr lang="en-US" sz="2800" err="1">
                <a:solidFill>
                  <a:srgbClr val="002060"/>
                </a:solidFill>
                <a:latin typeface="Verdana Pro"/>
                <a:cs typeface="Arial"/>
              </a:rPr>
              <a:t>Maths</a:t>
            </a:r>
            <a:r>
              <a:rPr lang="en-US" sz="2800">
                <a:solidFill>
                  <a:srgbClr val="002060"/>
                </a:solidFill>
                <a:latin typeface="Verdana Pro"/>
                <a:cs typeface="Arial"/>
              </a:rPr>
              <a:t> Frame)</a:t>
            </a:r>
          </a:p>
          <a:p>
            <a:pPr marL="228600" indent="-228600">
              <a:buFont typeface="Calibri"/>
              <a:buChar char="-"/>
            </a:pPr>
            <a:endParaRPr lang="en-US" sz="2800">
              <a:solidFill>
                <a:srgbClr val="002060"/>
              </a:solidFill>
              <a:latin typeface="Verdana Pro"/>
              <a:cs typeface="Arial"/>
            </a:endParaRPr>
          </a:p>
          <a:p>
            <a:pPr marL="228600" indent="-228600">
              <a:buFont typeface="Calibri"/>
              <a:buChar char="-"/>
            </a:pPr>
            <a:r>
              <a:rPr lang="en-US" sz="2800">
                <a:solidFill>
                  <a:srgbClr val="002060"/>
                </a:solidFill>
                <a:latin typeface="Verdana Pro"/>
                <a:cs typeface="Arial"/>
              </a:rPr>
              <a:t>Homework - set on Wednesdays </a:t>
            </a:r>
          </a:p>
          <a:p>
            <a:r>
              <a:rPr lang="en-US" sz="2800">
                <a:solidFill>
                  <a:srgbClr val="002060"/>
                </a:solidFill>
                <a:latin typeface="Verdana Pro"/>
                <a:cs typeface="Arial"/>
              </a:rPr>
              <a:t>​</a:t>
            </a:r>
            <a:endParaRPr lang="en-US">
              <a:cs typeface="Arial" panose="020B0604020202020204"/>
            </a:endParaRPr>
          </a:p>
          <a:p>
            <a:pPr marL="228600" indent="-228600">
              <a:buFont typeface="Calibri"/>
              <a:buChar char="-"/>
            </a:pPr>
            <a:r>
              <a:rPr lang="en-US" sz="2800">
                <a:solidFill>
                  <a:srgbClr val="002060"/>
                </a:solidFill>
                <a:latin typeface="Verdana Pro"/>
                <a:cs typeface="Arial"/>
              </a:rPr>
              <a:t>Our PE days are Tuesday and Friday</a:t>
            </a:r>
          </a:p>
          <a:p>
            <a:endParaRPr lang="en-US" sz="2800">
              <a:solidFill>
                <a:srgbClr val="002060"/>
              </a:solidFill>
              <a:latin typeface="Verdana Pro"/>
              <a:cs typeface="Arial"/>
            </a:endParaRPr>
          </a:p>
          <a:p>
            <a:pPr marL="228600" indent="-228600">
              <a:buFont typeface="Calibri"/>
              <a:buChar char="-"/>
            </a:pPr>
            <a:r>
              <a:rPr lang="en-US" sz="2800">
                <a:solidFill>
                  <a:srgbClr val="002060"/>
                </a:solidFill>
                <a:latin typeface="Verdana Pro"/>
                <a:cs typeface="Arial"/>
              </a:rPr>
              <a:t>Swimming (fortnightly) </a:t>
            </a:r>
          </a:p>
        </p:txBody>
      </p:sp>
    </p:spTree>
    <p:extLst>
      <p:ext uri="{BB962C8B-B14F-4D97-AF65-F5344CB8AC3E}">
        <p14:creationId xmlns:p14="http://schemas.microsoft.com/office/powerpoint/2010/main" val="214794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and green rectangular object with text&#10;&#10;AI-generated content may be incorrect.">
            <a:extLst>
              <a:ext uri="{FF2B5EF4-FFF2-40B4-BE49-F238E27FC236}">
                <a16:creationId xmlns:a16="http://schemas.microsoft.com/office/drawing/2014/main" id="{A4E71090-4C9B-83A9-D7AE-BF98985CC332}"/>
              </a:ext>
            </a:extLst>
          </p:cNvPr>
          <p:cNvPicPr>
            <a:picLocks noChangeAspect="1"/>
          </p:cNvPicPr>
          <p:nvPr/>
        </p:nvPicPr>
        <p:blipFill>
          <a:blip r:embed="rId2"/>
          <a:srcRect l="145" b="19948"/>
          <a:stretch>
            <a:fillRect/>
          </a:stretch>
        </p:blipFill>
        <p:spPr>
          <a:xfrm>
            <a:off x="201283" y="480169"/>
            <a:ext cx="11997145" cy="5402286"/>
          </a:xfrm>
          <a:prstGeom prst="rect">
            <a:avLst/>
          </a:prstGeom>
        </p:spPr>
      </p:pic>
      <p:sp>
        <p:nvSpPr>
          <p:cNvPr id="5" name="TextBox 4">
            <a:extLst>
              <a:ext uri="{FF2B5EF4-FFF2-40B4-BE49-F238E27FC236}">
                <a16:creationId xmlns:a16="http://schemas.microsoft.com/office/drawing/2014/main" id="{78BBB983-AD2B-CB9E-4AFC-A854ABC5E9BA}"/>
              </a:ext>
            </a:extLst>
          </p:cNvPr>
          <p:cNvSpPr txBox="1"/>
          <p:nvPr/>
        </p:nvSpPr>
        <p:spPr>
          <a:xfrm>
            <a:off x="202049" y="322599"/>
            <a:ext cx="2376844" cy="2720788"/>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Arial"/>
              </a:rPr>
              <a:t>Year 4</a:t>
            </a:r>
          </a:p>
          <a:p>
            <a:pPr algn="ctr"/>
            <a:r>
              <a:rPr lang="en-US" sz="2800" b="1">
                <a:cs typeface="Arial"/>
              </a:rPr>
              <a:t>Autumn Term Learning</a:t>
            </a:r>
          </a:p>
          <a:p>
            <a:pPr algn="ctr"/>
            <a:endParaRPr lang="en-US" sz="2800" b="1">
              <a:cs typeface="Arial"/>
            </a:endParaRPr>
          </a:p>
          <a:p>
            <a:pPr algn="ctr"/>
            <a:r>
              <a:rPr lang="en-US" sz="2800" b="1">
                <a:cs typeface="Arial"/>
              </a:rPr>
              <a:t>2026</a:t>
            </a:r>
          </a:p>
        </p:txBody>
      </p:sp>
      <p:sp>
        <p:nvSpPr>
          <p:cNvPr id="7" name="TextBox 6">
            <a:extLst>
              <a:ext uri="{FF2B5EF4-FFF2-40B4-BE49-F238E27FC236}">
                <a16:creationId xmlns:a16="http://schemas.microsoft.com/office/drawing/2014/main" id="{19584B83-1DEA-727B-E296-D444A5D79629}"/>
              </a:ext>
            </a:extLst>
          </p:cNvPr>
          <p:cNvSpPr txBox="1"/>
          <p:nvPr/>
        </p:nvSpPr>
        <p:spPr>
          <a:xfrm>
            <a:off x="2936133" y="1786930"/>
            <a:ext cx="8724181" cy="1047095"/>
          </a:xfrm>
          <a:prstGeom prst="roundRect">
            <a:avLst/>
          </a:prstGeom>
          <a:solidFill>
            <a:srgbClr val="09215E"/>
          </a:solidFill>
          <a:ln>
            <a:solidFill>
              <a:srgbClr val="09215E"/>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solidFill>
                  <a:schemeClr val="bg1"/>
                </a:solidFill>
                <a:cs typeface="Arial"/>
              </a:rPr>
              <a:t>Art</a:t>
            </a:r>
          </a:p>
          <a:p>
            <a:r>
              <a:rPr lang="en-US" sz="1050">
                <a:solidFill>
                  <a:schemeClr val="bg1"/>
                </a:solidFill>
                <a:cs typeface="Arial"/>
              </a:rPr>
              <a:t>We begin the year considering the human form, different artists' interpretations, and how they have changed over history. We will have a go at drawing our own images using Ancient Egyptian, Leonardo Da Vinci and Quentin Blake's styles as inspiration. </a:t>
            </a:r>
          </a:p>
          <a:p>
            <a:r>
              <a:rPr lang="en-US" sz="1200">
                <a:solidFill>
                  <a:schemeClr val="bg1"/>
                </a:solidFill>
                <a:cs typeface="Arial"/>
              </a:rPr>
              <a:t>DT</a:t>
            </a:r>
          </a:p>
          <a:p>
            <a:r>
              <a:rPr lang="en-US" sz="1050">
                <a:solidFill>
                  <a:schemeClr val="bg1"/>
                </a:solidFill>
                <a:cs typeface="Arial"/>
              </a:rPr>
              <a:t>After half term we will be exploring Ancient structures. Using what we've learned, we will design our own structures based on a design criteria.</a:t>
            </a:r>
          </a:p>
        </p:txBody>
      </p:sp>
      <p:sp>
        <p:nvSpPr>
          <p:cNvPr id="8" name="TextBox 7">
            <a:extLst>
              <a:ext uri="{FF2B5EF4-FFF2-40B4-BE49-F238E27FC236}">
                <a16:creationId xmlns:a16="http://schemas.microsoft.com/office/drawing/2014/main" id="{5A5D06AC-F140-2A08-55D2-65DB8AD5BE81}"/>
              </a:ext>
            </a:extLst>
          </p:cNvPr>
          <p:cNvSpPr txBox="1"/>
          <p:nvPr/>
        </p:nvSpPr>
        <p:spPr>
          <a:xfrm>
            <a:off x="4301980" y="3052136"/>
            <a:ext cx="1607390" cy="1379101"/>
          </a:xfrm>
          <a:prstGeom prst="roundRect">
            <a:avLst/>
          </a:prstGeom>
          <a:solidFill>
            <a:srgbClr val="09215E"/>
          </a:solidFill>
          <a:ln>
            <a:solidFill>
              <a:srgbClr val="09215E"/>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solidFill>
                  <a:schemeClr val="bg1"/>
                </a:solidFill>
                <a:cs typeface="Arial"/>
              </a:rPr>
              <a:t>PE</a:t>
            </a:r>
          </a:p>
          <a:p>
            <a:r>
              <a:rPr lang="en-US" sz="1050">
                <a:solidFill>
                  <a:schemeClr val="bg1"/>
                </a:solidFill>
                <a:cs typeface="Arial"/>
              </a:rPr>
              <a:t>Following the GetSet4PE scheme of work, we will begin exploring how to improve our fitness and dance skills. </a:t>
            </a:r>
          </a:p>
        </p:txBody>
      </p:sp>
      <p:sp>
        <p:nvSpPr>
          <p:cNvPr id="9" name="TextBox 8">
            <a:extLst>
              <a:ext uri="{FF2B5EF4-FFF2-40B4-BE49-F238E27FC236}">
                <a16:creationId xmlns:a16="http://schemas.microsoft.com/office/drawing/2014/main" id="{5E39A57F-2D45-DD41-B21E-3EC84E207C59}"/>
              </a:ext>
            </a:extLst>
          </p:cNvPr>
          <p:cNvSpPr txBox="1"/>
          <p:nvPr/>
        </p:nvSpPr>
        <p:spPr>
          <a:xfrm>
            <a:off x="6300432" y="3052135"/>
            <a:ext cx="1607390" cy="1379101"/>
          </a:xfrm>
          <a:prstGeom prst="roundRect">
            <a:avLst/>
          </a:prstGeom>
          <a:solidFill>
            <a:srgbClr val="09215E"/>
          </a:solidFill>
          <a:ln>
            <a:solidFill>
              <a:srgbClr val="09215E"/>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solidFill>
                  <a:schemeClr val="bg1"/>
                </a:solidFill>
                <a:cs typeface="Arial"/>
              </a:rPr>
              <a:t>PSHE</a:t>
            </a:r>
            <a:endParaRPr lang="en-US" sz="2400">
              <a:solidFill>
                <a:schemeClr val="bg1"/>
              </a:solidFill>
              <a:cs typeface="Arial"/>
            </a:endParaRPr>
          </a:p>
          <a:p>
            <a:r>
              <a:rPr lang="en-US" sz="1050">
                <a:solidFill>
                  <a:schemeClr val="bg1"/>
                </a:solidFill>
                <a:cs typeface="Arial"/>
              </a:rPr>
              <a:t>We will be looking at how to stay safe, in school, at home and in the community. </a:t>
            </a:r>
            <a:endParaRPr lang="en-US">
              <a:solidFill>
                <a:schemeClr val="bg1"/>
              </a:solidFill>
              <a:cs typeface="Arial"/>
            </a:endParaRPr>
          </a:p>
          <a:p>
            <a:endParaRPr lang="en-US" sz="1050">
              <a:solidFill>
                <a:schemeClr val="bg1"/>
              </a:solidFill>
              <a:cs typeface="Arial"/>
            </a:endParaRPr>
          </a:p>
          <a:p>
            <a:endParaRPr lang="en-US" sz="1050">
              <a:solidFill>
                <a:schemeClr val="bg1"/>
              </a:solidFill>
              <a:cs typeface="Arial"/>
            </a:endParaRPr>
          </a:p>
        </p:txBody>
      </p:sp>
      <p:sp>
        <p:nvSpPr>
          <p:cNvPr id="10" name="TextBox 9">
            <a:extLst>
              <a:ext uri="{FF2B5EF4-FFF2-40B4-BE49-F238E27FC236}">
                <a16:creationId xmlns:a16="http://schemas.microsoft.com/office/drawing/2014/main" id="{0C1CFB38-6A2C-04AE-0910-AB156BB8DEAE}"/>
              </a:ext>
            </a:extLst>
          </p:cNvPr>
          <p:cNvSpPr txBox="1"/>
          <p:nvPr/>
        </p:nvSpPr>
        <p:spPr>
          <a:xfrm>
            <a:off x="10297339" y="3152777"/>
            <a:ext cx="1607390" cy="2515538"/>
          </a:xfrm>
          <a:prstGeom prst="roundRect">
            <a:avLst/>
          </a:prstGeom>
          <a:solidFill>
            <a:srgbClr val="09215E"/>
          </a:solidFill>
          <a:ln>
            <a:solidFill>
              <a:srgbClr val="09215E"/>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solidFill>
                  <a:schemeClr val="bg1"/>
                </a:solidFill>
                <a:cs typeface="Arial"/>
              </a:rPr>
              <a:t>Science</a:t>
            </a:r>
          </a:p>
          <a:p>
            <a:r>
              <a:rPr lang="en-US" sz="1050">
                <a:solidFill>
                  <a:schemeClr val="bg1"/>
                </a:solidFill>
                <a:cs typeface="Arial"/>
              </a:rPr>
              <a:t>The children will learn how to classify and group living things. We will practice our data collection and handling skills. We will finish the term by exploring states of matter and carrying out investigations to support our understanding. </a:t>
            </a:r>
          </a:p>
        </p:txBody>
      </p:sp>
    </p:spTree>
    <p:extLst>
      <p:ext uri="{BB962C8B-B14F-4D97-AF65-F5344CB8AC3E}">
        <p14:creationId xmlns:p14="http://schemas.microsoft.com/office/powerpoint/2010/main" val="1020934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2F5D3C-BA00-4188-B44C-3160A987916B}"/>
              </a:ext>
            </a:extLst>
          </p:cNvPr>
          <p:cNvSpPr txBox="1"/>
          <p:nvPr/>
        </p:nvSpPr>
        <p:spPr>
          <a:xfrm>
            <a:off x="118692" y="81649"/>
            <a:ext cx="5855516" cy="369332"/>
          </a:xfrm>
          <a:prstGeom prst="rect">
            <a:avLst/>
          </a:prstGeom>
          <a:noFill/>
        </p:spPr>
        <p:txBody>
          <a:bodyPr wrap="square" lIns="91440" tIns="45720" rIns="91440" bIns="45720" rtlCol="0" anchor="t">
            <a:spAutoFit/>
          </a:bodyPr>
          <a:lstStyle/>
          <a:p>
            <a:r>
              <a:rPr lang="en-GB"/>
              <a:t>Year 5 – Badgers and Foxes classrooms</a:t>
            </a:r>
          </a:p>
        </p:txBody>
      </p:sp>
      <p:pic>
        <p:nvPicPr>
          <p:cNvPr id="3" name="Picture 2">
            <a:extLst>
              <a:ext uri="{FF2B5EF4-FFF2-40B4-BE49-F238E27FC236}">
                <a16:creationId xmlns:a16="http://schemas.microsoft.com/office/drawing/2014/main" id="{C86B8535-4F9E-9C7F-598E-6F915E056608}"/>
              </a:ext>
            </a:extLst>
          </p:cNvPr>
          <p:cNvPicPr>
            <a:picLocks noChangeAspect="1"/>
          </p:cNvPicPr>
          <p:nvPr/>
        </p:nvPicPr>
        <p:blipFill>
          <a:blip r:embed="rId2"/>
          <a:stretch>
            <a:fillRect/>
          </a:stretch>
        </p:blipFill>
        <p:spPr>
          <a:xfrm rot="5400000">
            <a:off x="-59974" y="2953925"/>
            <a:ext cx="3207927" cy="2293056"/>
          </a:xfrm>
          <a:prstGeom prst="rect">
            <a:avLst/>
          </a:prstGeom>
        </p:spPr>
      </p:pic>
      <p:pic>
        <p:nvPicPr>
          <p:cNvPr id="8" name="Picture 7">
            <a:extLst>
              <a:ext uri="{FF2B5EF4-FFF2-40B4-BE49-F238E27FC236}">
                <a16:creationId xmlns:a16="http://schemas.microsoft.com/office/drawing/2014/main" id="{8D834C83-DB95-F521-0AAA-B0AAB2394EAD}"/>
              </a:ext>
            </a:extLst>
          </p:cNvPr>
          <p:cNvPicPr>
            <a:picLocks noChangeAspect="1"/>
          </p:cNvPicPr>
          <p:nvPr/>
        </p:nvPicPr>
        <p:blipFill>
          <a:blip r:embed="rId3"/>
          <a:stretch>
            <a:fillRect/>
          </a:stretch>
        </p:blipFill>
        <p:spPr>
          <a:xfrm rot="5400000">
            <a:off x="2470811" y="1727433"/>
            <a:ext cx="3330224" cy="2462390"/>
          </a:xfrm>
          <a:prstGeom prst="rect">
            <a:avLst/>
          </a:prstGeom>
        </p:spPr>
      </p:pic>
      <p:pic>
        <p:nvPicPr>
          <p:cNvPr id="9" name="Picture 8">
            <a:extLst>
              <a:ext uri="{FF2B5EF4-FFF2-40B4-BE49-F238E27FC236}">
                <a16:creationId xmlns:a16="http://schemas.microsoft.com/office/drawing/2014/main" id="{AA467CD3-65F1-F2D5-331D-318A69C0B79D}"/>
              </a:ext>
            </a:extLst>
          </p:cNvPr>
          <p:cNvPicPr>
            <a:picLocks noChangeAspect="1"/>
          </p:cNvPicPr>
          <p:nvPr/>
        </p:nvPicPr>
        <p:blipFill>
          <a:blip r:embed="rId4"/>
          <a:stretch>
            <a:fillRect/>
          </a:stretch>
        </p:blipFill>
        <p:spPr>
          <a:xfrm rot="5400000">
            <a:off x="4854223" y="692619"/>
            <a:ext cx="3424296" cy="2584686"/>
          </a:xfrm>
          <a:prstGeom prst="rect">
            <a:avLst/>
          </a:prstGeom>
        </p:spPr>
      </p:pic>
      <p:pic>
        <p:nvPicPr>
          <p:cNvPr id="10" name="Picture 9">
            <a:extLst>
              <a:ext uri="{FF2B5EF4-FFF2-40B4-BE49-F238E27FC236}">
                <a16:creationId xmlns:a16="http://schemas.microsoft.com/office/drawing/2014/main" id="{D1614C52-56B4-8F5F-F3CA-E6D6A0874CF8}"/>
              </a:ext>
            </a:extLst>
          </p:cNvPr>
          <p:cNvPicPr>
            <a:picLocks noChangeAspect="1"/>
          </p:cNvPicPr>
          <p:nvPr/>
        </p:nvPicPr>
        <p:blipFill>
          <a:blip r:embed="rId5"/>
          <a:stretch>
            <a:fillRect/>
          </a:stretch>
        </p:blipFill>
        <p:spPr>
          <a:xfrm rot="5400000">
            <a:off x="7507112" y="683212"/>
            <a:ext cx="3414888" cy="2594092"/>
          </a:xfrm>
          <a:prstGeom prst="rect">
            <a:avLst/>
          </a:prstGeom>
        </p:spPr>
      </p:pic>
      <p:pic>
        <p:nvPicPr>
          <p:cNvPr id="11" name="Picture 10">
            <a:extLst>
              <a:ext uri="{FF2B5EF4-FFF2-40B4-BE49-F238E27FC236}">
                <a16:creationId xmlns:a16="http://schemas.microsoft.com/office/drawing/2014/main" id="{64195591-0D0B-8863-AD91-93F5310EBB2D}"/>
              </a:ext>
            </a:extLst>
          </p:cNvPr>
          <p:cNvPicPr>
            <a:picLocks noChangeAspect="1"/>
          </p:cNvPicPr>
          <p:nvPr/>
        </p:nvPicPr>
        <p:blipFill>
          <a:blip r:embed="rId6"/>
          <a:stretch>
            <a:fillRect/>
          </a:stretch>
        </p:blipFill>
        <p:spPr>
          <a:xfrm>
            <a:off x="6105406" y="3301999"/>
            <a:ext cx="3508964" cy="2643482"/>
          </a:xfrm>
          <a:prstGeom prst="rect">
            <a:avLst/>
          </a:prstGeom>
        </p:spPr>
      </p:pic>
    </p:spTree>
    <p:extLst>
      <p:ext uri="{BB962C8B-B14F-4D97-AF65-F5344CB8AC3E}">
        <p14:creationId xmlns:p14="http://schemas.microsoft.com/office/powerpoint/2010/main" val="2506952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ABEA1B-0665-4444-7C6B-5F5C2285A74F}"/>
              </a:ext>
            </a:extLst>
          </p:cNvPr>
          <p:cNvSpPr txBox="1"/>
          <p:nvPr/>
        </p:nvSpPr>
        <p:spPr>
          <a:xfrm>
            <a:off x="687897" y="788565"/>
            <a:ext cx="5855516" cy="369332"/>
          </a:xfrm>
          <a:prstGeom prst="rect">
            <a:avLst/>
          </a:prstGeom>
          <a:noFill/>
        </p:spPr>
        <p:txBody>
          <a:bodyPr wrap="square" lIns="91440" tIns="45720" rIns="91440" bIns="45720" rtlCol="0" anchor="t">
            <a:spAutoFit/>
          </a:bodyPr>
          <a:lstStyle/>
          <a:p>
            <a:r>
              <a:rPr lang="en-GB"/>
              <a:t>Year 5 – Expectations </a:t>
            </a:r>
          </a:p>
        </p:txBody>
      </p:sp>
      <p:sp>
        <p:nvSpPr>
          <p:cNvPr id="4" name="Content Placeholder 2">
            <a:extLst>
              <a:ext uri="{FF2B5EF4-FFF2-40B4-BE49-F238E27FC236}">
                <a16:creationId xmlns:a16="http://schemas.microsoft.com/office/drawing/2014/main" id="{6DA1D103-F94C-4C75-ACB0-1664D9FF1872}"/>
              </a:ext>
            </a:extLst>
          </p:cNvPr>
          <p:cNvSpPr txBox="1">
            <a:spLocks/>
          </p:cNvSpPr>
          <p:nvPr/>
        </p:nvSpPr>
        <p:spPr>
          <a:xfrm>
            <a:off x="838200" y="1825625"/>
            <a:ext cx="10515600" cy="409671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75000"/>
                  </a:schemeClr>
                </a:solidFill>
                <a:latin typeface="Verdana Pro"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75000"/>
                  </a:schemeClr>
                </a:solidFill>
                <a:latin typeface="Verdana Pro"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75000"/>
                  </a:schemeClr>
                </a:solidFill>
                <a:latin typeface="Verdana Pro"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Verdana Pro"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75000"/>
                  </a:schemeClr>
                </a:solidFill>
                <a:latin typeface="Verdana Pro"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Verdana Pro"/>
              </a:rPr>
              <a:t>Our PE days are Wednesday and Friday</a:t>
            </a:r>
            <a:endParaRPr lang="en-US"/>
          </a:p>
          <a:p>
            <a:r>
              <a:rPr lang="en-US">
                <a:latin typeface="Verdana Pro"/>
                <a:cs typeface="Times New Roman"/>
              </a:rPr>
              <a:t>Our Autumn term learning is all about space!</a:t>
            </a:r>
          </a:p>
          <a:p>
            <a:endParaRPr lang="en-US">
              <a:solidFill>
                <a:srgbClr val="000000"/>
              </a:solidFill>
              <a:latin typeface="Times New Roman"/>
              <a:cs typeface="Times New Roman"/>
            </a:endParaRPr>
          </a:p>
          <a:p>
            <a:r>
              <a:rPr lang="en-US">
                <a:solidFill>
                  <a:srgbClr val="000000"/>
                </a:solidFill>
                <a:latin typeface="Times New Roman"/>
                <a:cs typeface="Times New Roman"/>
              </a:rPr>
              <a:t>Homework will be set weekly from this Friday, 11th September, onwards. Maths homework is set on a Friday and needs to be submitted by the following Friday on Mymaths. English homework is set at the beginning of each month and is due in at the end of each month. Spellings will be set on Spelling Shed and tested on a Thursday each week.</a:t>
            </a:r>
          </a:p>
          <a:p>
            <a:endParaRPr lang="en-US">
              <a:solidFill>
                <a:srgbClr val="000000"/>
              </a:solidFill>
              <a:latin typeface="Times New Roman"/>
              <a:cs typeface="Times New Roman"/>
            </a:endParaRPr>
          </a:p>
          <a:p>
            <a:endParaRPr lang="en-US">
              <a:solidFill>
                <a:srgbClr val="000000"/>
              </a:solidFill>
              <a:latin typeface="Times New Roman"/>
              <a:cs typeface="Times New Roman"/>
            </a:endParaRPr>
          </a:p>
          <a:p>
            <a:pPr marL="0" indent="0">
              <a:buFont typeface="Arial" panose="020B0604020202020204" pitchFamily="34" charset="0"/>
              <a:buNone/>
            </a:pPr>
            <a:endParaRPr lang="en-US"/>
          </a:p>
        </p:txBody>
      </p:sp>
    </p:spTree>
    <p:extLst>
      <p:ext uri="{BB962C8B-B14F-4D97-AF65-F5344CB8AC3E}">
        <p14:creationId xmlns:p14="http://schemas.microsoft.com/office/powerpoint/2010/main" val="1433147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Shape&#10;&#10;Description automatically generated">
            <a:extLst>
              <a:ext uri="{FF2B5EF4-FFF2-40B4-BE49-F238E27FC236}">
                <a16:creationId xmlns:a16="http://schemas.microsoft.com/office/drawing/2014/main" id="{FF5654E9-F748-479C-9CEC-C4272700EDF4}"/>
              </a:ext>
            </a:extLst>
          </p:cNvPr>
          <p:cNvPicPr>
            <a:picLocks noChangeAspect="1"/>
          </p:cNvPicPr>
          <p:nvPr/>
        </p:nvPicPr>
        <p:blipFill>
          <a:blip r:embed="rId2"/>
          <a:stretch>
            <a:fillRect/>
          </a:stretch>
        </p:blipFill>
        <p:spPr>
          <a:xfrm>
            <a:off x="11536154" y="6131160"/>
            <a:ext cx="539185" cy="679631"/>
          </a:xfrm>
          <a:prstGeom prst="rect">
            <a:avLst/>
          </a:prstGeom>
        </p:spPr>
      </p:pic>
      <p:sp>
        <p:nvSpPr>
          <p:cNvPr id="6" name="Rounded Rectangle 5"/>
          <p:cNvSpPr/>
          <p:nvPr/>
        </p:nvSpPr>
        <p:spPr>
          <a:xfrm>
            <a:off x="103459" y="1860314"/>
            <a:ext cx="1887648" cy="1390968"/>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t>Y5 – Autumn term learning</a:t>
            </a:r>
          </a:p>
        </p:txBody>
      </p:sp>
      <p:sp>
        <p:nvSpPr>
          <p:cNvPr id="7" name="Rounded Rectangle 6"/>
          <p:cNvSpPr/>
          <p:nvPr/>
        </p:nvSpPr>
        <p:spPr>
          <a:xfrm>
            <a:off x="102095" y="104330"/>
            <a:ext cx="1895750" cy="68671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a:t>Space</a:t>
            </a:r>
            <a:endParaRPr lang="en-US"/>
          </a:p>
        </p:txBody>
      </p:sp>
      <p:sp>
        <p:nvSpPr>
          <p:cNvPr id="10" name="Rounded Rectangle 9"/>
          <p:cNvSpPr/>
          <p:nvPr/>
        </p:nvSpPr>
        <p:spPr>
          <a:xfrm>
            <a:off x="2421021" y="154833"/>
            <a:ext cx="9246384" cy="235612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r>
              <a:rPr lang="en-GB" sz="1600" b="1"/>
              <a:t>Our Focus Subjects</a:t>
            </a:r>
          </a:p>
          <a:p>
            <a:r>
              <a:rPr lang="en-GB" sz="1600" b="1"/>
              <a:t>Science</a:t>
            </a:r>
            <a:endParaRPr lang="en-GB" sz="1100" b="1"/>
          </a:p>
          <a:p>
            <a:r>
              <a:rPr lang="en-GB" sz="1100"/>
              <a:t>Describing the movement of the Earth, moon  and other planets relative to the sun in the solar system.</a:t>
            </a:r>
            <a:endParaRPr lang="en-GB" sz="1100" b="1"/>
          </a:p>
          <a:p>
            <a:r>
              <a:rPr lang="en-GB" sz="1100" b="1"/>
              <a:t>Investigating forces- air resistance, friction and buoyancy by planning and carrying out investigations. Understanding the importance of  fair testing, predicting,  recording results and drawing conclusions.</a:t>
            </a:r>
            <a:endParaRPr lang="en-GB" sz="1100" b="1">
              <a:cs typeface="Arial"/>
            </a:endParaRPr>
          </a:p>
          <a:p>
            <a:endParaRPr lang="en-GB" sz="1600" b="1">
              <a:cs typeface="Arial"/>
            </a:endParaRPr>
          </a:p>
          <a:p>
            <a:r>
              <a:rPr lang="en-GB" sz="1600" b="1">
                <a:cs typeface="Arial"/>
              </a:rPr>
              <a:t>History</a:t>
            </a:r>
            <a:endParaRPr lang="en-GB"/>
          </a:p>
          <a:p>
            <a:r>
              <a:rPr lang="en-GB" sz="1100">
                <a:cs typeface="Arial"/>
              </a:rPr>
              <a:t>We will be investigating some of the most significant discoveries around the theme of space and learning about key figures who contributed to this. </a:t>
            </a:r>
          </a:p>
          <a:p>
            <a:endParaRPr lang="en-GB" sz="1600" b="1">
              <a:cs typeface="Arial"/>
            </a:endParaRPr>
          </a:p>
          <a:p>
            <a:endParaRPr lang="en-GB" sz="1100">
              <a:cs typeface="Arial" panose="020B0604020202020204"/>
            </a:endParaRPr>
          </a:p>
        </p:txBody>
      </p:sp>
      <p:sp>
        <p:nvSpPr>
          <p:cNvPr id="11" name="Rounded Rectangle 10"/>
          <p:cNvSpPr/>
          <p:nvPr/>
        </p:nvSpPr>
        <p:spPr>
          <a:xfrm>
            <a:off x="102096" y="3428650"/>
            <a:ext cx="1930770" cy="298961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00" b="1"/>
              <a:t>English</a:t>
            </a:r>
          </a:p>
          <a:p>
            <a:r>
              <a:rPr lang="en-GB" sz="1100"/>
              <a:t>Exploring the features of non fiction texts </a:t>
            </a:r>
          </a:p>
          <a:p>
            <a:r>
              <a:rPr lang="en-GB" sz="1100"/>
              <a:t>Reliving the experience of  watching the moon landing by writing a diary entry</a:t>
            </a:r>
          </a:p>
          <a:p>
            <a:r>
              <a:rPr lang="en-GB" sz="1100"/>
              <a:t>Uncovering the role of  black women in space and  develop persuasive writing skills.</a:t>
            </a:r>
          </a:p>
          <a:p>
            <a:r>
              <a:rPr lang="en-GB" sz="1100"/>
              <a:t>Writing and perform Space poetry.</a:t>
            </a:r>
          </a:p>
          <a:p>
            <a:r>
              <a:rPr lang="en-GB" sz="1100"/>
              <a:t>Creating science fiction stories .</a:t>
            </a:r>
          </a:p>
          <a:p>
            <a:endParaRPr lang="en-GB" sz="1200"/>
          </a:p>
        </p:txBody>
      </p:sp>
      <p:sp>
        <p:nvSpPr>
          <p:cNvPr id="12" name="Rounded Rectangle 11"/>
          <p:cNvSpPr/>
          <p:nvPr/>
        </p:nvSpPr>
        <p:spPr>
          <a:xfrm>
            <a:off x="2127684" y="2694872"/>
            <a:ext cx="1836696" cy="320598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r>
              <a:rPr lang="en-GB" sz="1600" b="1"/>
              <a:t>Maths</a:t>
            </a:r>
          </a:p>
          <a:p>
            <a:r>
              <a:rPr lang="en-GB" sz="1100"/>
              <a:t>Understanding place value-Improving mental strategies</a:t>
            </a:r>
            <a:endParaRPr lang="en-GB" sz="1100">
              <a:cs typeface="Arial"/>
            </a:endParaRPr>
          </a:p>
          <a:p>
            <a:r>
              <a:rPr lang="en-GB" sz="1100"/>
              <a:t>Improving fluency and problem solving when adding, subtracting, multiplying and dividing. Finding common factors and multiples and recognising prime numbers.</a:t>
            </a:r>
            <a:endParaRPr lang="en-GB" sz="1100">
              <a:cs typeface="Arial"/>
            </a:endParaRPr>
          </a:p>
          <a:p>
            <a:r>
              <a:rPr lang="en-GB" sz="1100"/>
              <a:t>Finding equivalent fractions and adding and subtracting fractions.</a:t>
            </a:r>
            <a:endParaRPr lang="en-GB" sz="1100">
              <a:cs typeface="Arial"/>
            </a:endParaRPr>
          </a:p>
          <a:p>
            <a:endParaRPr lang="en-GB" sz="1100"/>
          </a:p>
          <a:p>
            <a:endParaRPr lang="en-GB" sz="1200"/>
          </a:p>
        </p:txBody>
      </p:sp>
      <p:sp>
        <p:nvSpPr>
          <p:cNvPr id="13" name="Rounded Rectangle 12"/>
          <p:cNvSpPr/>
          <p:nvPr/>
        </p:nvSpPr>
        <p:spPr>
          <a:xfrm>
            <a:off x="4108028" y="2647891"/>
            <a:ext cx="1836696" cy="2445272"/>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r>
              <a:rPr lang="en-GB" sz="1600" b="1"/>
              <a:t>PE</a:t>
            </a:r>
          </a:p>
          <a:p>
            <a:r>
              <a:rPr lang="en-GB" sz="1100"/>
              <a:t>Fitness – explore and develop strength, stamina, speed, co-ordination, balance and agility. (Friday)</a:t>
            </a:r>
            <a:endParaRPr lang="en-GB" sz="1100">
              <a:cs typeface="Arial"/>
            </a:endParaRPr>
          </a:p>
          <a:p>
            <a:r>
              <a:rPr lang="en-GB" sz="1100"/>
              <a:t>Dance – how to use movement to explore and communicate ideas and issues and own feelings and thoughts (Wednesday)</a:t>
            </a:r>
            <a:endParaRPr lang="en-GB"/>
          </a:p>
          <a:p>
            <a:endParaRPr lang="en-GB" sz="1100"/>
          </a:p>
        </p:txBody>
      </p:sp>
      <p:sp>
        <p:nvSpPr>
          <p:cNvPr id="14" name="Rounded Rectangle 13"/>
          <p:cNvSpPr/>
          <p:nvPr/>
        </p:nvSpPr>
        <p:spPr>
          <a:xfrm>
            <a:off x="4107608" y="5207634"/>
            <a:ext cx="1836696" cy="1062383"/>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r>
              <a:rPr lang="en-GB" sz="1600" b="1"/>
              <a:t>French</a:t>
            </a:r>
          </a:p>
          <a:p>
            <a:r>
              <a:rPr lang="en-GB" sz="1100">
                <a:cs typeface="Arial"/>
              </a:rPr>
              <a:t>Do you have a pet?</a:t>
            </a:r>
          </a:p>
          <a:p>
            <a:endParaRPr lang="en-GB" sz="1100">
              <a:cs typeface="Arial"/>
            </a:endParaRPr>
          </a:p>
          <a:p>
            <a:r>
              <a:rPr lang="en-GB" sz="1100">
                <a:solidFill>
                  <a:srgbClr val="FFFFFF"/>
                </a:solidFill>
                <a:cs typeface="Arial" panose="020B0604020202020204"/>
              </a:rPr>
              <a:t>The Weather</a:t>
            </a:r>
          </a:p>
          <a:p>
            <a:endParaRPr lang="en-GB" sz="1600" b="1">
              <a:solidFill>
                <a:srgbClr val="FFFFFF"/>
              </a:solidFill>
              <a:cs typeface="Arial" panose="020B0604020202020204"/>
            </a:endParaRPr>
          </a:p>
          <a:p>
            <a:endParaRPr lang="en-GB" sz="1600" b="1">
              <a:solidFill>
                <a:srgbClr val="FF0000"/>
              </a:solidFill>
              <a:cs typeface="Arial" panose="020B0604020202020204"/>
            </a:endParaRPr>
          </a:p>
          <a:p>
            <a:endParaRPr lang="en-GB" sz="1600" b="1">
              <a:cs typeface="Arial" panose="020B0604020202020204"/>
            </a:endParaRPr>
          </a:p>
          <a:p>
            <a:endParaRPr lang="en-GB" sz="1200">
              <a:cs typeface="Arial" panose="020B0604020202020204"/>
            </a:endParaRPr>
          </a:p>
        </p:txBody>
      </p:sp>
      <p:sp>
        <p:nvSpPr>
          <p:cNvPr id="15" name="Rounded Rectangle 14"/>
          <p:cNvSpPr/>
          <p:nvPr/>
        </p:nvSpPr>
        <p:spPr>
          <a:xfrm>
            <a:off x="6131659" y="2644070"/>
            <a:ext cx="1836696" cy="203381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r>
              <a:rPr lang="en-GB" sz="1600" b="1"/>
              <a:t>Computing</a:t>
            </a:r>
          </a:p>
          <a:p>
            <a:r>
              <a:rPr lang="en-GB" sz="1200">
                <a:solidFill>
                  <a:schemeClr val="bg1"/>
                </a:solidFill>
                <a:latin typeface="Aptos"/>
                <a:cs typeface="Arial"/>
              </a:rPr>
              <a:t>Computing systems and networks- system searching</a:t>
            </a:r>
            <a:endParaRPr lang="en-GB">
              <a:solidFill>
                <a:schemeClr val="bg1"/>
              </a:solidFill>
              <a:cs typeface="Arial"/>
            </a:endParaRPr>
          </a:p>
          <a:p>
            <a:endParaRPr lang="en-GB" sz="1200">
              <a:cs typeface="Arial" panose="020B0604020202020204"/>
            </a:endParaRPr>
          </a:p>
        </p:txBody>
      </p:sp>
      <p:sp>
        <p:nvSpPr>
          <p:cNvPr id="16" name="Rounded Rectangle 15"/>
          <p:cNvSpPr/>
          <p:nvPr/>
        </p:nvSpPr>
        <p:spPr>
          <a:xfrm>
            <a:off x="8156895" y="5569826"/>
            <a:ext cx="1836696" cy="112710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r>
              <a:rPr lang="en-GB" sz="1600" b="1"/>
              <a:t>PSHE/RHE</a:t>
            </a:r>
          </a:p>
          <a:p>
            <a:r>
              <a:rPr lang="en-GB" sz="1100" b="1">
                <a:cs typeface="Arial"/>
              </a:rPr>
              <a:t>We will be investigating how we care for each other and who cares for us</a:t>
            </a:r>
            <a:endParaRPr lang="en-GB" sz="1100" b="1"/>
          </a:p>
          <a:p>
            <a:endParaRPr lang="en-GB" sz="1100" b="1"/>
          </a:p>
          <a:p>
            <a:endParaRPr lang="en-GB" sz="1100" b="1">
              <a:solidFill>
                <a:srgbClr val="FF0000"/>
              </a:solidFill>
            </a:endParaRPr>
          </a:p>
          <a:p>
            <a:endParaRPr lang="en-GB" sz="1600" b="1"/>
          </a:p>
          <a:p>
            <a:endParaRPr lang="en-GB" sz="1200"/>
          </a:p>
          <a:p>
            <a:r>
              <a:rPr lang="en-GB" sz="1100"/>
              <a:t>We are game</a:t>
            </a:r>
          </a:p>
          <a:p>
            <a:r>
              <a:rPr lang="en-GB" sz="1100"/>
              <a:t>developers-</a:t>
            </a:r>
          </a:p>
          <a:p>
            <a:r>
              <a:rPr lang="en-GB" sz="1100"/>
              <a:t>developing an interactive</a:t>
            </a:r>
          </a:p>
          <a:p>
            <a:r>
              <a:rPr lang="en-GB" sz="1100"/>
              <a:t>Game.</a:t>
            </a:r>
          </a:p>
          <a:p>
            <a:endParaRPr lang="en-GB" sz="1200"/>
          </a:p>
          <a:p>
            <a:r>
              <a:rPr lang="en-GB" sz="1100"/>
              <a:t>We are cryptographers-cracking codes.</a:t>
            </a:r>
          </a:p>
          <a:p>
            <a:endParaRPr lang="en-GB" sz="1200">
              <a:solidFill>
                <a:srgbClr val="FF0000"/>
              </a:solidFill>
            </a:endParaRPr>
          </a:p>
        </p:txBody>
      </p:sp>
      <p:sp>
        <p:nvSpPr>
          <p:cNvPr id="17" name="Rounded Rectangle 16"/>
          <p:cNvSpPr/>
          <p:nvPr/>
        </p:nvSpPr>
        <p:spPr>
          <a:xfrm>
            <a:off x="8157933" y="2606493"/>
            <a:ext cx="1836696" cy="2845538"/>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00" b="1"/>
              <a:t>RE</a:t>
            </a:r>
          </a:p>
          <a:p>
            <a:r>
              <a:rPr lang="en-GB" sz="1100">
                <a:ea typeface="Calibri" panose="020F0502020204030204" pitchFamily="34" charset="0"/>
                <a:cs typeface="Times New Roman" panose="02020603050405020304" pitchFamily="18" charset="0"/>
              </a:rPr>
              <a:t>Explaining what worship is</a:t>
            </a:r>
          </a:p>
          <a:p>
            <a:pPr lvl="0">
              <a:lnSpc>
                <a:spcPct val="107000"/>
              </a:lnSpc>
              <a:spcAft>
                <a:spcPts val="0"/>
              </a:spcAft>
            </a:pPr>
            <a:r>
              <a:rPr lang="en-GB" sz="1100">
                <a:ea typeface="Calibri" panose="020F0502020204030204" pitchFamily="34" charset="0"/>
                <a:cs typeface="Times New Roman" panose="02020603050405020304" pitchFamily="18" charset="0"/>
              </a:rPr>
              <a:t>Knowing what prayer is and explain how believers pray</a:t>
            </a:r>
          </a:p>
          <a:p>
            <a:pPr lvl="0">
              <a:lnSpc>
                <a:spcPct val="107000"/>
              </a:lnSpc>
              <a:spcAft>
                <a:spcPts val="0"/>
              </a:spcAft>
            </a:pPr>
            <a:r>
              <a:rPr lang="en-GB" sz="1100">
                <a:ea typeface="Calibri" panose="020F0502020204030204" pitchFamily="34" charset="0"/>
                <a:cs typeface="Times New Roman" panose="02020603050405020304" pitchFamily="18" charset="0"/>
              </a:rPr>
              <a:t>Exploring art and music and their use in worship</a:t>
            </a:r>
          </a:p>
          <a:p>
            <a:pPr lvl="0">
              <a:lnSpc>
                <a:spcPct val="107000"/>
              </a:lnSpc>
              <a:spcAft>
                <a:spcPts val="0"/>
              </a:spcAft>
            </a:pPr>
            <a:r>
              <a:rPr lang="en-GB" sz="1100">
                <a:ea typeface="Calibri" panose="020F0502020204030204" pitchFamily="34" charset="0"/>
                <a:cs typeface="Times New Roman" panose="02020603050405020304" pitchFamily="18" charset="0"/>
              </a:rPr>
              <a:t>Exploring  some religious artefacts </a:t>
            </a:r>
          </a:p>
          <a:p>
            <a:pPr lvl="0">
              <a:lnSpc>
                <a:spcPct val="107000"/>
              </a:lnSpc>
              <a:spcAft>
                <a:spcPts val="0"/>
              </a:spcAft>
            </a:pPr>
            <a:endParaRPr lang="en-GB" sz="1100">
              <a:ea typeface="Calibri" panose="020F0502020204030204" pitchFamily="34" charset="0"/>
              <a:cs typeface="Times New Roman" panose="02020603050405020304" pitchFamily="18" charset="0"/>
            </a:endParaRPr>
          </a:p>
          <a:p>
            <a:pPr lvl="0">
              <a:lnSpc>
                <a:spcPct val="107000"/>
              </a:lnSpc>
              <a:spcAft>
                <a:spcPts val="0"/>
              </a:spcAft>
            </a:pPr>
            <a:endParaRPr lang="en-GB" sz="1100">
              <a:ea typeface="Calibri" panose="020F0502020204030204" pitchFamily="34" charset="0"/>
              <a:cs typeface="Times New Roman" panose="02020603050405020304" pitchFamily="18" charset="0"/>
            </a:endParaRPr>
          </a:p>
          <a:p>
            <a:endParaRPr lang="en-GB" sz="1600" b="1"/>
          </a:p>
          <a:p>
            <a:endParaRPr lang="en-GB" sz="1600" b="1"/>
          </a:p>
          <a:p>
            <a:endParaRPr lang="en-GB" sz="1200"/>
          </a:p>
        </p:txBody>
      </p:sp>
      <p:sp>
        <p:nvSpPr>
          <p:cNvPr id="18" name="Rounded Rectangle 17"/>
          <p:cNvSpPr/>
          <p:nvPr/>
        </p:nvSpPr>
        <p:spPr>
          <a:xfrm>
            <a:off x="10165393" y="2606492"/>
            <a:ext cx="1840678" cy="304181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600" b="1"/>
              <a:t>Science</a:t>
            </a:r>
          </a:p>
          <a:p>
            <a:r>
              <a:rPr lang="en-GB" sz="1100"/>
              <a:t>Describing the movement of the Earth, moon  and other planets relative to the sun in the solar system.</a:t>
            </a:r>
            <a:endParaRPr lang="en-GB" sz="1100" b="1"/>
          </a:p>
          <a:p>
            <a:r>
              <a:rPr lang="en-GB" sz="1100" b="1"/>
              <a:t>Investigating forces- air resistance, friction and buoyancy by planning and carrying out investigations. Understanding the importance of  fair testing, predicting, recording results and drawing conclusions</a:t>
            </a:r>
          </a:p>
          <a:p>
            <a:endParaRPr lang="en-GB" sz="1200"/>
          </a:p>
        </p:txBody>
      </p:sp>
      <p:pic>
        <p:nvPicPr>
          <p:cNvPr id="2" name="Picture 1" descr="Space Galaxy Free Stock Photo - Public Domain Pictur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128" y="808715"/>
            <a:ext cx="1594746" cy="1052915"/>
          </a:xfrm>
          <a:prstGeom prst="rect">
            <a:avLst/>
          </a:prstGeom>
        </p:spPr>
      </p:pic>
      <p:sp>
        <p:nvSpPr>
          <p:cNvPr id="3" name="Rounded Rectangle 14">
            <a:extLst>
              <a:ext uri="{FF2B5EF4-FFF2-40B4-BE49-F238E27FC236}">
                <a16:creationId xmlns:a16="http://schemas.microsoft.com/office/drawing/2014/main" id="{41794909-B24F-0DED-6648-BA4B23B22ACD}"/>
              </a:ext>
            </a:extLst>
          </p:cNvPr>
          <p:cNvSpPr/>
          <p:nvPr/>
        </p:nvSpPr>
        <p:spPr>
          <a:xfrm>
            <a:off x="6112844" y="4892440"/>
            <a:ext cx="1864918" cy="136589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r>
              <a:rPr lang="en-GB" sz="1600" b="1"/>
              <a:t>Art</a:t>
            </a:r>
            <a:endParaRPr lang="en-US"/>
          </a:p>
          <a:p>
            <a:r>
              <a:rPr lang="en-GB" sz="1100">
                <a:cs typeface="Arial"/>
              </a:rPr>
              <a:t>Exploring the work of Peter Thorpe and using him as inspiration to create our own rocket painting. </a:t>
            </a:r>
            <a:endParaRPr lang="en-GB"/>
          </a:p>
          <a:p>
            <a:endParaRPr lang="en-GB" sz="1600" b="1">
              <a:cs typeface="Arial"/>
            </a:endParaRPr>
          </a:p>
          <a:p>
            <a:endParaRPr lang="en-GB" sz="1200">
              <a:cs typeface="Arial" panose="020B0604020202020204"/>
            </a:endParaRPr>
          </a:p>
        </p:txBody>
      </p:sp>
    </p:spTree>
    <p:extLst>
      <p:ext uri="{BB962C8B-B14F-4D97-AF65-F5344CB8AC3E}">
        <p14:creationId xmlns:p14="http://schemas.microsoft.com/office/powerpoint/2010/main" val="2635903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FDF98C-0733-3EF6-B4DC-6B2570C968DA}"/>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a:solidFill>
                  <a:srgbClr val="000080"/>
                </a:solidFill>
                <a:latin typeface="Verdana"/>
                <a:ea typeface="Verdana"/>
                <a:cs typeface="+mj-cs"/>
              </a:rPr>
              <a:t>Hawks                                Kestrels</a:t>
            </a:r>
            <a:endParaRPr lang="en-US" sz="4000" kern="1200">
              <a:solidFill>
                <a:srgbClr val="000080"/>
              </a:solidFill>
              <a:latin typeface="Verdana"/>
              <a:ea typeface="Verdana"/>
              <a:cs typeface="+mj-cs"/>
            </a:endParaRPr>
          </a:p>
        </p:txBody>
      </p:sp>
      <p:pic>
        <p:nvPicPr>
          <p:cNvPr id="2" name="Picture 1">
            <a:extLst>
              <a:ext uri="{FF2B5EF4-FFF2-40B4-BE49-F238E27FC236}">
                <a16:creationId xmlns:a16="http://schemas.microsoft.com/office/drawing/2014/main" id="{85AE1771-D99C-D137-5E53-ED8C3D0F1E7D}"/>
              </a:ext>
            </a:extLst>
          </p:cNvPr>
          <p:cNvPicPr>
            <a:picLocks noChangeAspect="1"/>
          </p:cNvPicPr>
          <p:nvPr/>
        </p:nvPicPr>
        <p:blipFill>
          <a:blip r:embed="rId2"/>
          <a:stretch>
            <a:fillRect/>
          </a:stretch>
        </p:blipFill>
        <p:spPr>
          <a:xfrm>
            <a:off x="566615" y="1621692"/>
            <a:ext cx="5294924" cy="3966308"/>
          </a:xfrm>
          <a:prstGeom prst="rect">
            <a:avLst/>
          </a:prstGeom>
        </p:spPr>
      </p:pic>
      <p:pic>
        <p:nvPicPr>
          <p:cNvPr id="3" name="Picture 2">
            <a:extLst>
              <a:ext uri="{FF2B5EF4-FFF2-40B4-BE49-F238E27FC236}">
                <a16:creationId xmlns:a16="http://schemas.microsoft.com/office/drawing/2014/main" id="{894AB3AE-6751-53A0-99B2-DB409AFFF594}"/>
              </a:ext>
            </a:extLst>
          </p:cNvPr>
          <p:cNvPicPr>
            <a:picLocks noChangeAspect="1"/>
          </p:cNvPicPr>
          <p:nvPr/>
        </p:nvPicPr>
        <p:blipFill>
          <a:blip r:embed="rId3"/>
          <a:stretch>
            <a:fillRect/>
          </a:stretch>
        </p:blipFill>
        <p:spPr>
          <a:xfrm>
            <a:off x="6320691" y="1621691"/>
            <a:ext cx="5402385" cy="4054232"/>
          </a:xfrm>
          <a:prstGeom prst="rect">
            <a:avLst/>
          </a:prstGeom>
        </p:spPr>
      </p:pic>
    </p:spTree>
    <p:extLst>
      <p:ext uri="{BB962C8B-B14F-4D97-AF65-F5344CB8AC3E}">
        <p14:creationId xmlns:p14="http://schemas.microsoft.com/office/powerpoint/2010/main" val="2586723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FA3D0B-4A8E-88BC-EA00-45035B883178}"/>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kern="1200">
                <a:solidFill>
                  <a:srgbClr val="000080"/>
                </a:solidFill>
                <a:latin typeface="Verdana"/>
                <a:ea typeface="Verdana"/>
                <a:cs typeface="+mj-cs"/>
              </a:rPr>
              <a:t>Year 6</a:t>
            </a:r>
          </a:p>
        </p:txBody>
      </p:sp>
      <p:sp>
        <p:nvSpPr>
          <p:cNvPr id="8" name="Content Placeholder 2">
            <a:extLst>
              <a:ext uri="{FF2B5EF4-FFF2-40B4-BE49-F238E27FC236}">
                <a16:creationId xmlns:a16="http://schemas.microsoft.com/office/drawing/2014/main" id="{7A9E084C-79B6-487A-1A0F-AE7F7F96A7BE}"/>
              </a:ext>
            </a:extLst>
          </p:cNvPr>
          <p:cNvSpPr>
            <a:spLocks noGrp="1"/>
          </p:cNvSpPr>
          <p:nvPr>
            <p:ph idx="1"/>
          </p:nvPr>
        </p:nvSpPr>
        <p:spPr>
          <a:xfrm>
            <a:off x="838200" y="1715456"/>
            <a:ext cx="10515600" cy="4096710"/>
          </a:xfrm>
        </p:spPr>
        <p:txBody>
          <a:bodyPr vert="horz" lIns="91440" tIns="45720" rIns="91440" bIns="45720" rtlCol="0" anchor="t">
            <a:normAutofit/>
          </a:bodyPr>
          <a:lstStyle/>
          <a:p>
            <a:r>
              <a:rPr lang="en-US">
                <a:latin typeface="Verdana Pro"/>
                <a:cs typeface="Times New Roman"/>
              </a:rPr>
              <a:t>Our Autumn term history learning is focused on WW2</a:t>
            </a:r>
            <a:endParaRPr lang="en-US">
              <a:cs typeface="Times New Roman"/>
            </a:endParaRPr>
          </a:p>
          <a:p>
            <a:r>
              <a:rPr lang="en-US">
                <a:latin typeface="Verdana Pro"/>
                <a:cs typeface="Times New Roman"/>
              </a:rPr>
              <a:t>Boom reader</a:t>
            </a:r>
          </a:p>
          <a:p>
            <a:r>
              <a:rPr lang="en-US">
                <a:latin typeface="Verdana Pro"/>
                <a:cs typeface="Times New Roman"/>
              </a:rPr>
              <a:t>Homework expectations </a:t>
            </a:r>
          </a:p>
          <a:p>
            <a:r>
              <a:rPr lang="en-US">
                <a:latin typeface="Verdana Pro"/>
                <a:cs typeface="Times New Roman"/>
              </a:rPr>
              <a:t>SATs/residential </a:t>
            </a:r>
          </a:p>
          <a:p>
            <a:r>
              <a:rPr lang="en-US">
                <a:latin typeface="Verdana Pro"/>
                <a:cs typeface="Times New Roman"/>
              </a:rPr>
              <a:t>Our PE days are Monday and Thursday</a:t>
            </a:r>
          </a:p>
          <a:p>
            <a:r>
              <a:rPr lang="en-US">
                <a:latin typeface="Verdana Pro"/>
                <a:cs typeface="Times New Roman"/>
              </a:rPr>
              <a:t>Tangmere trip – November (more info to be sent out shortly)</a:t>
            </a:r>
          </a:p>
          <a:p>
            <a:endParaRPr lang="en-US">
              <a:latin typeface="Verdana Pro"/>
              <a:cs typeface="Times New Roman"/>
            </a:endParaRPr>
          </a:p>
          <a:p>
            <a:endParaRPr lang="en-US">
              <a:solidFill>
                <a:srgbClr val="000000"/>
              </a:solidFill>
              <a:latin typeface="Times New Roman"/>
              <a:cs typeface="Times New Roman"/>
            </a:endParaRPr>
          </a:p>
          <a:p>
            <a:pPr marL="0" indent="0">
              <a:buNone/>
            </a:pPr>
            <a:endParaRPr lang="en-US">
              <a:solidFill>
                <a:srgbClr val="000000"/>
              </a:solidFill>
              <a:latin typeface="Times New Roman"/>
              <a:cs typeface="Times New Roman"/>
            </a:endParaRPr>
          </a:p>
          <a:p>
            <a:endParaRPr lang="en-US">
              <a:solidFill>
                <a:srgbClr val="000000"/>
              </a:solidFill>
              <a:latin typeface="Times New Roman"/>
              <a:cs typeface="Times New Roman"/>
            </a:endParaRPr>
          </a:p>
          <a:p>
            <a:endParaRPr lang="en-US">
              <a:solidFill>
                <a:srgbClr val="000000"/>
              </a:solidFill>
              <a:latin typeface="Times New Roman"/>
              <a:cs typeface="Times New Roman"/>
            </a:endParaRPr>
          </a:p>
          <a:p>
            <a:pPr marL="0" indent="0">
              <a:buNone/>
            </a:pPr>
            <a:endParaRPr lang="en-US"/>
          </a:p>
        </p:txBody>
      </p:sp>
    </p:spTree>
    <p:extLst>
      <p:ext uri="{BB962C8B-B14F-4D97-AF65-F5344CB8AC3E}">
        <p14:creationId xmlns:p14="http://schemas.microsoft.com/office/powerpoint/2010/main" val="1832983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9E3868-91EC-12D2-F352-22C128A8D734}"/>
              </a:ext>
            </a:extLst>
          </p:cNvPr>
          <p:cNvSpPr txBox="1"/>
          <p:nvPr/>
        </p:nvSpPr>
        <p:spPr>
          <a:xfrm>
            <a:off x="687897" y="788565"/>
            <a:ext cx="5855516" cy="369332"/>
          </a:xfrm>
          <a:prstGeom prst="rect">
            <a:avLst/>
          </a:prstGeom>
          <a:noFill/>
        </p:spPr>
        <p:txBody>
          <a:bodyPr wrap="square" lIns="91440" tIns="45720" rIns="91440" bIns="45720" rtlCol="0" anchor="t">
            <a:spAutoFit/>
          </a:bodyPr>
          <a:lstStyle/>
          <a:p>
            <a:r>
              <a:rPr lang="en-GB"/>
              <a:t>Year 6 – Autum Term curriculum map</a:t>
            </a:r>
          </a:p>
        </p:txBody>
      </p:sp>
      <p:pic>
        <p:nvPicPr>
          <p:cNvPr id="2" name="Picture 1" descr="A blue and green rectangles with text&#10;&#10;AI-generated content may be incorrect.">
            <a:extLst>
              <a:ext uri="{FF2B5EF4-FFF2-40B4-BE49-F238E27FC236}">
                <a16:creationId xmlns:a16="http://schemas.microsoft.com/office/drawing/2014/main" id="{860CE861-ED49-0930-8482-038763A4A715}"/>
              </a:ext>
            </a:extLst>
          </p:cNvPr>
          <p:cNvPicPr>
            <a:picLocks noChangeAspect="1"/>
          </p:cNvPicPr>
          <p:nvPr/>
        </p:nvPicPr>
        <p:blipFill>
          <a:blip r:embed="rId2"/>
          <a:srcRect l="-524" t="-186" r="-104" b="19039"/>
          <a:stretch>
            <a:fillRect/>
          </a:stretch>
        </p:blipFill>
        <p:spPr>
          <a:xfrm>
            <a:off x="990812" y="715598"/>
            <a:ext cx="9487823" cy="4545680"/>
          </a:xfrm>
          <a:prstGeom prst="rect">
            <a:avLst/>
          </a:prstGeom>
        </p:spPr>
      </p:pic>
      <p:sp>
        <p:nvSpPr>
          <p:cNvPr id="4" name="TextBox 3">
            <a:extLst>
              <a:ext uri="{FF2B5EF4-FFF2-40B4-BE49-F238E27FC236}">
                <a16:creationId xmlns:a16="http://schemas.microsoft.com/office/drawing/2014/main" id="{8EF9DDCE-5399-35E6-5B22-95F3CCB92F89}"/>
              </a:ext>
            </a:extLst>
          </p:cNvPr>
          <p:cNvSpPr txBox="1"/>
          <p:nvPr/>
        </p:nvSpPr>
        <p:spPr>
          <a:xfrm>
            <a:off x="635000" y="402166"/>
            <a:ext cx="1873250" cy="8678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8D5A0F1C-73E4-97CE-A101-A1B187B3184F}"/>
              </a:ext>
            </a:extLst>
          </p:cNvPr>
          <p:cNvSpPr txBox="1"/>
          <p:nvPr/>
        </p:nvSpPr>
        <p:spPr>
          <a:xfrm>
            <a:off x="633371" y="164448"/>
            <a:ext cx="2189938" cy="267765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Arial"/>
              </a:rPr>
              <a:t>Year 6</a:t>
            </a:r>
          </a:p>
          <a:p>
            <a:pPr algn="ctr"/>
            <a:r>
              <a:rPr lang="en-US" sz="2800" b="1">
                <a:cs typeface="Arial"/>
              </a:rPr>
              <a:t>Autumn Term Learning</a:t>
            </a:r>
          </a:p>
          <a:p>
            <a:pPr algn="ctr"/>
            <a:endParaRPr lang="en-US" sz="2800" b="1">
              <a:cs typeface="Arial"/>
            </a:endParaRPr>
          </a:p>
          <a:p>
            <a:pPr algn="ctr"/>
            <a:r>
              <a:rPr lang="en-US" sz="2800" b="1">
                <a:cs typeface="Arial"/>
              </a:rPr>
              <a:t>2026</a:t>
            </a:r>
          </a:p>
        </p:txBody>
      </p:sp>
      <p:sp>
        <p:nvSpPr>
          <p:cNvPr id="5" name="TextBox 4">
            <a:extLst>
              <a:ext uri="{FF2B5EF4-FFF2-40B4-BE49-F238E27FC236}">
                <a16:creationId xmlns:a16="http://schemas.microsoft.com/office/drawing/2014/main" id="{5E898F51-F02F-14C1-1594-4C62D800870F}"/>
              </a:ext>
            </a:extLst>
          </p:cNvPr>
          <p:cNvSpPr txBox="1"/>
          <p:nvPr/>
        </p:nvSpPr>
        <p:spPr>
          <a:xfrm>
            <a:off x="1116249" y="3257888"/>
            <a:ext cx="1383816" cy="1923604"/>
          </a:xfrm>
          <a:prstGeom prst="rect">
            <a:avLst/>
          </a:prstGeom>
          <a:solidFill>
            <a:schemeClr val="accent1">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50">
                <a:solidFill>
                  <a:schemeClr val="bg1"/>
                </a:solidFill>
                <a:cs typeface="Arial"/>
              </a:rPr>
              <a:t>We start by exploring the text 'Can I Build Another Me?'. We then start to explore several different quality books based on WW2 – from chapter books to picture books. Within our writing learning we also develop our Year 6 grammar, punctuation and spelling expertise. Our focus is developing Year 6 into independent writers.</a:t>
            </a:r>
          </a:p>
        </p:txBody>
      </p:sp>
      <p:sp>
        <p:nvSpPr>
          <p:cNvPr id="7" name="TextBox 6">
            <a:extLst>
              <a:ext uri="{FF2B5EF4-FFF2-40B4-BE49-F238E27FC236}">
                <a16:creationId xmlns:a16="http://schemas.microsoft.com/office/drawing/2014/main" id="{27D9E12B-5A50-EFAA-DEF0-54C2562485F0}"/>
              </a:ext>
            </a:extLst>
          </p:cNvPr>
          <p:cNvSpPr txBox="1"/>
          <p:nvPr/>
        </p:nvSpPr>
        <p:spPr>
          <a:xfrm>
            <a:off x="7368823" y="3143065"/>
            <a:ext cx="1383816" cy="2446824"/>
          </a:xfrm>
          <a:prstGeom prst="rect">
            <a:avLst/>
          </a:prstGeom>
          <a:solidFill>
            <a:schemeClr val="accent1">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50">
                <a:solidFill>
                  <a:schemeClr val="bg1"/>
                </a:solidFill>
                <a:cs typeface="Arial"/>
              </a:rPr>
              <a:t>Our RE learning this terms </a:t>
            </a:r>
            <a:r>
              <a:rPr lang="en-US" sz="850" err="1">
                <a:solidFill>
                  <a:schemeClr val="bg1"/>
                </a:solidFill>
                <a:cs typeface="Arial"/>
              </a:rPr>
              <a:t>centres</a:t>
            </a:r>
            <a:r>
              <a:rPr lang="en-US" sz="850">
                <a:solidFill>
                  <a:schemeClr val="bg1"/>
                </a:solidFill>
                <a:cs typeface="Arial"/>
              </a:rPr>
              <a:t> on the big enquiry question 'What kind of king is Jesus?'. Pupils explore what they already know about who Jesus is for Christians and then begin to look more deeply at verses from the New Testament to help us answer our big question. We then move on later in the term to our Christmas enquiry where we explore different narratives of the Nativity story from different gospel writers. </a:t>
            </a:r>
          </a:p>
        </p:txBody>
      </p:sp>
      <p:sp>
        <p:nvSpPr>
          <p:cNvPr id="8" name="TextBox 7">
            <a:extLst>
              <a:ext uri="{FF2B5EF4-FFF2-40B4-BE49-F238E27FC236}">
                <a16:creationId xmlns:a16="http://schemas.microsoft.com/office/drawing/2014/main" id="{6B8618D1-5850-2239-1DB0-16757E47E2BA}"/>
              </a:ext>
            </a:extLst>
          </p:cNvPr>
          <p:cNvSpPr txBox="1"/>
          <p:nvPr/>
        </p:nvSpPr>
        <p:spPr>
          <a:xfrm>
            <a:off x="4237316" y="3143066"/>
            <a:ext cx="1383816" cy="877163"/>
          </a:xfrm>
          <a:prstGeom prst="rect">
            <a:avLst/>
          </a:prstGeom>
          <a:solidFill>
            <a:schemeClr val="accent1">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50">
                <a:solidFill>
                  <a:schemeClr val="bg1"/>
                </a:solidFill>
                <a:cs typeface="Arial"/>
              </a:rPr>
              <a:t> This term we are exploring our dance unit of learning on a Monday and our fitness unit of learning on a Thursday.</a:t>
            </a:r>
          </a:p>
        </p:txBody>
      </p:sp>
    </p:spTree>
    <p:extLst>
      <p:ext uri="{BB962C8B-B14F-4D97-AF65-F5344CB8AC3E}">
        <p14:creationId xmlns:p14="http://schemas.microsoft.com/office/powerpoint/2010/main" val="1241472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3496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78939E23D0A041AD958F764C554CF3" ma:contentTypeVersion="17" ma:contentTypeDescription="Create a new document." ma:contentTypeScope="" ma:versionID="b80b72e36b894f05bdad7b3f2df23c56">
  <xsd:schema xmlns:xsd="http://www.w3.org/2001/XMLSchema" xmlns:xs="http://www.w3.org/2001/XMLSchema" xmlns:p="http://schemas.microsoft.com/office/2006/metadata/properties" xmlns:ns2="4cb54f35-ed34-4713-bb26-e35c060e2d67" xmlns:ns3="85a003dd-7f99-4751-a234-f866f2215baa" targetNamespace="http://schemas.microsoft.com/office/2006/metadata/properties" ma:root="true" ma:fieldsID="08cc4d23068d400cd16c3fd0450fcc5f" ns2:_="" ns3:_="">
    <xsd:import namespace="4cb54f35-ed34-4713-bb26-e35c060e2d67"/>
    <xsd:import namespace="85a003dd-7f99-4751-a234-f866f2215ba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b54f35-ed34-4713-bb26-e35c060e2d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0505e25-8e52-4405-8d14-403ed064a0cb"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a003dd-7f99-4751-a234-f866f2215ba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972b5ec-f041-48f3-a554-448dff02914d}" ma:internalName="TaxCatchAll" ma:showField="CatchAllData" ma:web="85a003dd-7f99-4751-a234-f866f2215b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85a003dd-7f99-4751-a234-f866f2215baa">
      <UserInfo>
        <DisplayName/>
        <AccountId xsi:nil="true"/>
        <AccountType/>
      </UserInfo>
    </SharedWithUsers>
    <TaxCatchAll xmlns="85a003dd-7f99-4751-a234-f866f2215baa" xsi:nil="true"/>
    <lcf76f155ced4ddcb4097134ff3c332f xmlns="4cb54f35-ed34-4713-bb26-e35c060e2d6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3FC33F-EE67-450E-9CB9-28C6F2898CD3}">
  <ds:schemaRefs>
    <ds:schemaRef ds:uri="4cb54f35-ed34-4713-bb26-e35c060e2d67"/>
    <ds:schemaRef ds:uri="85a003dd-7f99-4751-a234-f866f2215b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90AB9E4-AD7A-4C3F-9870-F42E8D584A9A}">
  <ds:schemaRefs>
    <ds:schemaRef ds:uri="01ac8e79-d63d-4c1f-82cd-bed33a72f886"/>
    <ds:schemaRef ds:uri="18b8e5f1-33df-4c6e-b180-115b0aa2f698"/>
    <ds:schemaRef ds:uri="4cb54f35-ed34-4713-bb26-e35c060e2d67"/>
    <ds:schemaRef ds:uri="85a003dd-7f99-4751-a234-f866f2215b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D92B1B8-5305-412E-885D-B0073885C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975</Words>
  <Application>Microsoft Office PowerPoint</Application>
  <PresentationFormat>Widescreen</PresentationFormat>
  <Paragraphs>124</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Arial</vt:lpstr>
      <vt:lpstr>Calibri</vt:lpstr>
      <vt:lpstr>Times New Roman</vt:lpstr>
      <vt:lpstr>Verdana</vt:lpstr>
      <vt:lpstr>Verdana Pro</vt:lpstr>
      <vt:lpstr>Office Theme</vt:lpstr>
      <vt:lpstr>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Chris Brading</dc:creator>
  <cp:lastModifiedBy>Simon Hateley</cp:lastModifiedBy>
  <cp:revision>3</cp:revision>
  <dcterms:created xsi:type="dcterms:W3CDTF">2020-07-13T23:44:51Z</dcterms:created>
  <dcterms:modified xsi:type="dcterms:W3CDTF">2026-09-11T10:02:16Z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0x010100D778939E23D0A041AD958F764C554CF3</vt:lpwstr>
  </property>
  <property fmtid="{D5CDD505-2E9C-101B-9397-08002B2CF9AE}" pid="3" name="Order">
    <vt:r8>1459200</vt:r8>
  </property>
  <property fmtid="{D5CDD505-2E9C-101B-9397-08002B2CF9AE}" pid="4" name="_ExtendedDescription">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MediaServiceImageTags">
    <vt:lpwstr/>
  </property>
</Properties>
</file>