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67" r:id="rId2"/>
    <p:sldId id="285" r:id="rId3"/>
    <p:sldId id="281" r:id="rId4"/>
    <p:sldId id="286" r:id="rId5"/>
    <p:sldId id="282" r:id="rId6"/>
    <p:sldId id="284" r:id="rId7"/>
    <p:sldId id="283" r:id="rId8"/>
    <p:sldId id="261" r:id="rId9"/>
    <p:sldId id="287" r:id="rId10"/>
    <p:sldId id="264" r:id="rId11"/>
    <p:sldId id="265" r:id="rId12"/>
    <p:sldId id="288" r:id="rId13"/>
    <p:sldId id="268" r:id="rId14"/>
    <p:sldId id="270" r:id="rId15"/>
    <p:sldId id="280" r:id="rId16"/>
    <p:sldId id="271" r:id="rId17"/>
    <p:sldId id="276" r:id="rId18"/>
    <p:sldId id="277" r:id="rId19"/>
    <p:sldId id="279" r:id="rId20"/>
    <p:sldId id="301" r:id="rId21"/>
    <p:sldId id="299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298" r:id="rId31"/>
    <p:sldId id="300" r:id="rId32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9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242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E46E0C-843E-47B5-B5ED-7EF11E4A7BB5}" type="datetimeFigureOut">
              <a:rPr lang="en-GB"/>
              <a:t>19/04/2024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D0507-4636-4B6C-A132-7D90D24F8ECE}" type="slidenum">
              <a:rPr lang="en-GB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0310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cs typeface="Calibri"/>
              </a:rPr>
              <a:t>Simon – </a:t>
            </a:r>
            <a:r>
              <a:rPr lang="en-GB" dirty="0"/>
              <a:t>Welcome to St Wilfrids Community St Wilfrids Philosophy – Together we will be our best. Go through what will happen during the evening and the transition plan to ensure all children have a happy calm start to their school career Thank FSOW for coffee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D0507-4636-4B6C-A132-7D90D24F8ECE}" type="slidenum">
              <a:rPr lang="en-GB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7886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2150CF9D-5EC4-44D8-B3B6-743064BE5F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69D38117-F475-46D0-B5CE-D0417FD460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 dirty="0"/>
              <a:t>Simon Introduces the aims of the meeting</a:t>
            </a:r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7A9F0C94-2AE3-4A1E-AFD0-FFC4D52A84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5675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55675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55675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55675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55675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EB30BFD-3970-4989-B430-509B3F997820}" type="slidenum">
              <a:rPr lang="en-GB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GB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SH explains </a:t>
            </a:r>
            <a:r>
              <a:rPr lang="en-GB"/>
              <a:t>next steps.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D0507-4636-4B6C-A132-7D90D24F8EC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6407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SH explains </a:t>
            </a:r>
            <a:r>
              <a:rPr lang="en-GB"/>
              <a:t>next steps.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D0507-4636-4B6C-A132-7D90D24F8EC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1805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7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5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580615B-F9D1-4DA8-BB2B-11BFB4B745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5699" y="1135617"/>
            <a:ext cx="3360600" cy="458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347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and Va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E93AEC4-129B-46C4-B021-67A279E82E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47916" y="83359"/>
            <a:ext cx="1343076" cy="1692277"/>
          </a:xfrm>
          <a:prstGeom prst="rect">
            <a:avLst/>
          </a:prstGeom>
        </p:spPr>
      </p:pic>
      <p:pic>
        <p:nvPicPr>
          <p:cNvPr id="5" name="Picture 4" descr="A close up of text on a map&#10;&#10;Description automatically generated">
            <a:extLst>
              <a:ext uri="{FF2B5EF4-FFF2-40B4-BE49-F238E27FC236}">
                <a16:creationId xmlns:a16="http://schemas.microsoft.com/office/drawing/2014/main" id="{4B0C2277-2503-42E8-B2E3-BE7F4712C6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193" y="286193"/>
            <a:ext cx="6285614" cy="628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58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and Values - childrens ver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E93AEC4-129B-46C4-B021-67A279E82E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47916" y="83359"/>
            <a:ext cx="1343076" cy="1692277"/>
          </a:xfrm>
          <a:prstGeom prst="rect">
            <a:avLst/>
          </a:prstGeom>
        </p:spPr>
      </p:pic>
      <p:pic>
        <p:nvPicPr>
          <p:cNvPr id="3" name="Picture 2" descr="A close up of text on a map&#10;&#10;Description automatically generated">
            <a:extLst>
              <a:ext uri="{FF2B5EF4-FFF2-40B4-BE49-F238E27FC236}">
                <a16:creationId xmlns:a16="http://schemas.microsoft.com/office/drawing/2014/main" id="{D82867DD-11E8-4E4A-A15B-122E926C94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252" y="406252"/>
            <a:ext cx="6045496" cy="604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992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is with bibl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E93AEC4-129B-46C4-B021-67A279E82E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47916" y="83359"/>
            <a:ext cx="1343076" cy="1692277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77405A86-E26C-41A8-AF4B-D3378AFAB0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6310" y="6028661"/>
            <a:ext cx="901891" cy="744279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C721D02-F4B4-4498-9F68-D780606BB1F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322" y="6028660"/>
            <a:ext cx="901891" cy="744279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80133336-0A85-44FF-9419-A4E08104362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6893" y="6028659"/>
            <a:ext cx="901891" cy="744279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9DF23B8-D7CF-41F0-A161-E874E353090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424" y="6028657"/>
            <a:ext cx="901891" cy="744279"/>
          </a:xfrm>
          <a:prstGeom prst="rect">
            <a:avLst/>
          </a:prstGeom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AF26D622-B40C-4048-9D8A-C12EABB20CB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686" y="6028656"/>
            <a:ext cx="901891" cy="744279"/>
          </a:xfrm>
          <a:prstGeom prst="rect">
            <a:avLst/>
          </a:prstGeom>
        </p:spPr>
      </p:pic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CF9368C-31BD-436D-AF87-DC7D97AD41D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0"/>
            <a:ext cx="5080000" cy="6858000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697C7D4-EE86-43A3-BB91-BAC4263A079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580" y="6028658"/>
            <a:ext cx="901891" cy="74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33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D9A30CC-05F0-4478-A4E1-08FFC5AA1A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28AF1B-B8EA-48A8-A3CD-5C35513372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6CF59D1-934D-4EEE-BF0F-3F7DECC7D9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5975A4-B3E0-4830-B0C3-F5F2CA3065F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4621884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martlet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580615B-F9D1-4DA8-BB2B-11BFB4B745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5332" y="508298"/>
            <a:ext cx="3360600" cy="4586766"/>
          </a:xfrm>
          <a:prstGeom prst="rect">
            <a:avLst/>
          </a:prstGeom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9C5AE9CB-9413-4BC8-8E8B-EDAA0833C6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6310" y="6028661"/>
            <a:ext cx="901891" cy="744279"/>
          </a:xfrm>
          <a:prstGeom prst="rect">
            <a:avLst/>
          </a:prstGeom>
        </p:spPr>
      </p:pic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9A22B434-55E2-4FE0-9896-7633D1AFB8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322" y="6028660"/>
            <a:ext cx="901891" cy="744279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B6080D76-CC31-4739-9BD3-040DD93B414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6893" y="6028659"/>
            <a:ext cx="901891" cy="744279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AC02F560-31DD-4132-9D58-EC47913CBE1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580" y="6028658"/>
            <a:ext cx="901891" cy="7442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792BBA14-62C2-4F84-A77E-01933E9855D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424" y="6028657"/>
            <a:ext cx="901891" cy="744279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4CDB8D37-C528-4699-908E-38BB02EBF4A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686" y="6028656"/>
            <a:ext cx="901891" cy="7442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05D987-A70A-45FE-A3F4-3715E2F0B72D}"/>
              </a:ext>
            </a:extLst>
          </p:cNvPr>
          <p:cNvSpPr txBox="1"/>
          <p:nvPr userDrawn="1"/>
        </p:nvSpPr>
        <p:spPr>
          <a:xfrm>
            <a:off x="4444410" y="6230682"/>
            <a:ext cx="3082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solidFill>
                  <a:srgbClr val="000080"/>
                </a:solidFill>
              </a:rPr>
              <a:t>Together we will be our best</a:t>
            </a:r>
          </a:p>
        </p:txBody>
      </p:sp>
    </p:spTree>
    <p:extLst>
      <p:ext uri="{BB962C8B-B14F-4D97-AF65-F5344CB8AC3E}">
        <p14:creationId xmlns:p14="http://schemas.microsoft.com/office/powerpoint/2010/main" val="3582364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lide 1 - cap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8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FB09A1-E1A8-4B6D-8188-9FF0B29F89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71686" y="83359"/>
            <a:ext cx="1319306" cy="166232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C100FD0F-C110-44E7-9C6A-13E7740006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6310" y="6028661"/>
            <a:ext cx="901891" cy="744279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29A629F9-9F0B-4105-8F48-1FEC5CB6EF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322" y="6028660"/>
            <a:ext cx="901891" cy="744279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3766CCD3-0A19-4DF0-95FB-A8CDB9E433D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6893" y="6028659"/>
            <a:ext cx="901891" cy="744279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F104BE93-0571-41A0-97CE-0E6C8EC31EE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580" y="6028658"/>
            <a:ext cx="901891" cy="744279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67340D7B-C917-478C-A338-D49AFFF6EB2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424" y="6028657"/>
            <a:ext cx="901891" cy="744279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3FC59CF6-6E4E-46CC-BDD7-46240AB3061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686" y="6028656"/>
            <a:ext cx="901891" cy="7442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B6AEE9E-2E11-461B-A2C3-DCC31BC22912}"/>
              </a:ext>
            </a:extLst>
          </p:cNvPr>
          <p:cNvSpPr txBox="1"/>
          <p:nvPr userDrawn="1"/>
        </p:nvSpPr>
        <p:spPr>
          <a:xfrm>
            <a:off x="4444410" y="6230682"/>
            <a:ext cx="3082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solidFill>
                  <a:srgbClr val="000080"/>
                </a:solidFill>
              </a:rPr>
              <a:t>Together we will be our best</a:t>
            </a:r>
          </a:p>
        </p:txBody>
      </p:sp>
    </p:spTree>
    <p:extLst>
      <p:ext uri="{BB962C8B-B14F-4D97-AF65-F5344CB8AC3E}">
        <p14:creationId xmlns:p14="http://schemas.microsoft.com/office/powerpoint/2010/main" val="3404603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28F3CAD-E629-4BCC-9916-B785A896F6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6310" y="6028661"/>
            <a:ext cx="901891" cy="744279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B446BA67-FA9B-47E6-8FD9-445917686F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322" y="6028660"/>
            <a:ext cx="901891" cy="744279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F940FFB0-F5B3-458F-8D5E-5A0D3DD3AD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6893" y="6028659"/>
            <a:ext cx="901891" cy="744279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A8380E6F-31A1-41D2-BE8A-693F7241B5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580" y="6028658"/>
            <a:ext cx="901891" cy="744279"/>
          </a:xfrm>
          <a:prstGeom prst="rect">
            <a:avLst/>
          </a:prstGeom>
        </p:spPr>
      </p:pic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70C9B990-7CA7-4B3A-B4E8-B2E819E37B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424" y="6028657"/>
            <a:ext cx="901891" cy="744279"/>
          </a:xfrm>
          <a:prstGeom prst="rect">
            <a:avLst/>
          </a:prstGeom>
        </p:spPr>
      </p:pic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A170B548-A630-4249-9800-85AEE286552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686" y="6028656"/>
            <a:ext cx="901891" cy="74427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AE1674D-C13D-4D35-A85D-1767C9B2D618}"/>
              </a:ext>
            </a:extLst>
          </p:cNvPr>
          <p:cNvSpPr txBox="1"/>
          <p:nvPr userDrawn="1"/>
        </p:nvSpPr>
        <p:spPr>
          <a:xfrm>
            <a:off x="4444410" y="6230682"/>
            <a:ext cx="3082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solidFill>
                  <a:srgbClr val="000080"/>
                </a:solidFill>
              </a:rPr>
              <a:t>Together we will be our best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B58B0B-D677-427C-B848-CFE85FD098E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71686" y="85064"/>
            <a:ext cx="1319306" cy="166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48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 - caption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8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FB09A1-E1A8-4B6D-8188-9FF0B29F89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47916" y="83359"/>
            <a:ext cx="1343076" cy="1692277"/>
          </a:xfrm>
          <a:prstGeom prst="rect">
            <a:avLst/>
          </a:prstGeom>
        </p:spPr>
      </p:pic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0AA6A247-1862-4FA0-9D6D-708201417A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6310" y="6028661"/>
            <a:ext cx="901891" cy="744279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452FEA5-4F41-4A1D-A5EC-F9EB48454E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322" y="6028660"/>
            <a:ext cx="901891" cy="7442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B3C013DF-B58A-47A6-BD7F-E5DC9791E7A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6893" y="6028659"/>
            <a:ext cx="901891" cy="744279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6A92FF2D-AB1C-40D8-86D5-89873124027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580" y="6028658"/>
            <a:ext cx="901891" cy="744279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40551322-2B51-4BB4-86C2-26FF54D2CC9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424" y="6028657"/>
            <a:ext cx="901891" cy="744279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77E1961C-4830-4051-9869-F32F6CFE2D9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686" y="6028656"/>
            <a:ext cx="901891" cy="7442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DDCC41-EA63-4EE0-BABE-CCD00AC31898}"/>
              </a:ext>
            </a:extLst>
          </p:cNvPr>
          <p:cNvSpPr txBox="1"/>
          <p:nvPr userDrawn="1"/>
        </p:nvSpPr>
        <p:spPr>
          <a:xfrm>
            <a:off x="4444410" y="6230682"/>
            <a:ext cx="3082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solidFill>
                  <a:srgbClr val="000080"/>
                </a:solidFill>
              </a:rPr>
              <a:t>Together we will be our best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44C0A018-6477-499F-8576-E0710BB677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920281"/>
            <a:ext cx="5157787" cy="3684588"/>
          </a:xfrm>
        </p:spPr>
        <p:txBody>
          <a:bodyPr/>
          <a:lstStyle>
            <a:lvl1pPr>
              <a:defRPr>
                <a:solidFill>
                  <a:srgbClr val="000080"/>
                </a:solidFill>
              </a:defRPr>
            </a:lvl1pPr>
            <a:lvl2pPr>
              <a:defRPr>
                <a:solidFill>
                  <a:srgbClr val="000080"/>
                </a:solidFill>
              </a:defRPr>
            </a:lvl2pPr>
            <a:lvl3pPr>
              <a:defRPr>
                <a:solidFill>
                  <a:srgbClr val="000080"/>
                </a:solidFill>
              </a:defRPr>
            </a:lvl3pPr>
            <a:lvl4pPr>
              <a:defRPr>
                <a:solidFill>
                  <a:srgbClr val="000080"/>
                </a:solidFill>
              </a:defRPr>
            </a:lvl4pPr>
            <a:lvl5pPr>
              <a:defRPr>
                <a:solidFill>
                  <a:srgbClr val="00008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239B4BA4-6B37-47A1-B4BC-EA7BE39105A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72200" y="1910689"/>
            <a:ext cx="5181600" cy="3694180"/>
          </a:xfrm>
        </p:spPr>
        <p:txBody>
          <a:bodyPr/>
          <a:lstStyle>
            <a:lvl1pPr>
              <a:defRPr>
                <a:solidFill>
                  <a:srgbClr val="000080"/>
                </a:solidFill>
              </a:defRPr>
            </a:lvl1pPr>
            <a:lvl2pPr>
              <a:defRPr>
                <a:solidFill>
                  <a:srgbClr val="000080"/>
                </a:solidFill>
              </a:defRPr>
            </a:lvl2pPr>
            <a:lvl3pPr>
              <a:defRPr>
                <a:solidFill>
                  <a:srgbClr val="000080"/>
                </a:solidFill>
              </a:defRPr>
            </a:lvl3pPr>
            <a:lvl4pPr>
              <a:defRPr>
                <a:solidFill>
                  <a:srgbClr val="000080"/>
                </a:solidFill>
              </a:defRPr>
            </a:lvl4pPr>
            <a:lvl5pPr>
              <a:defRPr>
                <a:solidFill>
                  <a:srgbClr val="00008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540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 - caption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8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FB09A1-E1A8-4B6D-8188-9FF0B29F89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47916" y="83359"/>
            <a:ext cx="1343076" cy="1692277"/>
          </a:xfrm>
          <a:prstGeom prst="rect">
            <a:avLst/>
          </a:prstGeom>
        </p:spPr>
      </p:pic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0AA6A247-1862-4FA0-9D6D-708201417A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6310" y="6028661"/>
            <a:ext cx="901891" cy="744279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452FEA5-4F41-4A1D-A5EC-F9EB48454E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322" y="6028660"/>
            <a:ext cx="901891" cy="7442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B3C013DF-B58A-47A6-BD7F-E5DC9791E7A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6893" y="6028659"/>
            <a:ext cx="901891" cy="744279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6A92FF2D-AB1C-40D8-86D5-89873124027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580" y="6028658"/>
            <a:ext cx="901891" cy="744279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40551322-2B51-4BB4-86C2-26FF54D2CC9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424" y="6028657"/>
            <a:ext cx="901891" cy="744279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77E1961C-4830-4051-9869-F32F6CFE2D9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686" y="6028656"/>
            <a:ext cx="901891" cy="7442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DDCC41-EA63-4EE0-BABE-CCD00AC31898}"/>
              </a:ext>
            </a:extLst>
          </p:cNvPr>
          <p:cNvSpPr txBox="1"/>
          <p:nvPr userDrawn="1"/>
        </p:nvSpPr>
        <p:spPr>
          <a:xfrm>
            <a:off x="4444410" y="6230682"/>
            <a:ext cx="3082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solidFill>
                  <a:srgbClr val="000080"/>
                </a:solidFill>
              </a:rPr>
              <a:t>Together we will be our best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44C0A018-6477-499F-8576-E0710BB677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920281"/>
            <a:ext cx="5157787" cy="3684588"/>
          </a:xfrm>
        </p:spPr>
        <p:txBody>
          <a:bodyPr/>
          <a:lstStyle>
            <a:lvl1pPr>
              <a:defRPr>
                <a:solidFill>
                  <a:srgbClr val="000080"/>
                </a:solidFill>
              </a:defRPr>
            </a:lvl1pPr>
            <a:lvl2pPr>
              <a:defRPr>
                <a:solidFill>
                  <a:srgbClr val="000080"/>
                </a:solidFill>
              </a:defRPr>
            </a:lvl2pPr>
            <a:lvl3pPr>
              <a:defRPr>
                <a:solidFill>
                  <a:srgbClr val="000080"/>
                </a:solidFill>
              </a:defRPr>
            </a:lvl3pPr>
            <a:lvl4pPr>
              <a:defRPr>
                <a:solidFill>
                  <a:srgbClr val="000080"/>
                </a:solidFill>
              </a:defRPr>
            </a:lvl4pPr>
            <a:lvl5pPr>
              <a:defRPr>
                <a:solidFill>
                  <a:srgbClr val="00008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4752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 - caption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8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FB09A1-E1A8-4B6D-8188-9FF0B29F89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47916" y="83359"/>
            <a:ext cx="1343076" cy="1692277"/>
          </a:xfrm>
          <a:prstGeom prst="rect">
            <a:avLst/>
          </a:prstGeom>
        </p:spPr>
      </p:pic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0AA6A247-1862-4FA0-9D6D-708201417A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6310" y="6028661"/>
            <a:ext cx="901891" cy="744279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452FEA5-4F41-4A1D-A5EC-F9EB48454E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322" y="6028660"/>
            <a:ext cx="901891" cy="7442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B3C013DF-B58A-47A6-BD7F-E5DC9791E7A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6893" y="6028659"/>
            <a:ext cx="901891" cy="744279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6A92FF2D-AB1C-40D8-86D5-89873124027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580" y="6028658"/>
            <a:ext cx="901891" cy="744279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40551322-2B51-4BB4-86C2-26FF54D2CC9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424" y="6028657"/>
            <a:ext cx="901891" cy="744279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77E1961C-4830-4051-9869-F32F6CFE2D9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686" y="6028656"/>
            <a:ext cx="901891" cy="7442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DDCC41-EA63-4EE0-BABE-CCD00AC31898}"/>
              </a:ext>
            </a:extLst>
          </p:cNvPr>
          <p:cNvSpPr txBox="1"/>
          <p:nvPr userDrawn="1"/>
        </p:nvSpPr>
        <p:spPr>
          <a:xfrm>
            <a:off x="4444410" y="6230682"/>
            <a:ext cx="3082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solidFill>
                  <a:schemeClr val="accent1">
                    <a:lumMod val="75000"/>
                  </a:schemeClr>
                </a:solidFill>
              </a:rPr>
              <a:t>Together we will be our best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44C0A018-6477-499F-8576-E0710BB677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920281"/>
            <a:ext cx="5157787" cy="3684588"/>
          </a:xfrm>
        </p:spPr>
        <p:txBody>
          <a:bodyPr/>
          <a:lstStyle>
            <a:lvl1pPr>
              <a:defRPr>
                <a:solidFill>
                  <a:srgbClr val="000080"/>
                </a:solidFill>
              </a:defRPr>
            </a:lvl1pPr>
            <a:lvl2pPr>
              <a:defRPr>
                <a:solidFill>
                  <a:srgbClr val="000080"/>
                </a:solidFill>
              </a:defRPr>
            </a:lvl2pPr>
            <a:lvl3pPr>
              <a:defRPr>
                <a:solidFill>
                  <a:srgbClr val="000080"/>
                </a:solidFill>
              </a:defRPr>
            </a:lvl3pPr>
            <a:lvl4pPr>
              <a:defRPr>
                <a:solidFill>
                  <a:srgbClr val="000080"/>
                </a:solidFill>
              </a:defRPr>
            </a:lvl4pPr>
            <a:lvl5pPr>
              <a:defRPr>
                <a:solidFill>
                  <a:srgbClr val="00008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A0DE6836-754D-44F9-9BC4-B240CBDF20BB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6168517" y="1913216"/>
            <a:ext cx="5157787" cy="3732904"/>
          </a:xfrm>
        </p:spPr>
        <p:txBody>
          <a:bodyPr anchor="t"/>
          <a:lstStyle>
            <a:lvl1pPr marL="0" indent="0">
              <a:buNone/>
              <a:defRPr sz="3200">
                <a:solidFill>
                  <a:srgbClr val="00008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57576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ide 5 - caption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8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96710"/>
          </a:xfrm>
        </p:spPr>
        <p:txBody>
          <a:bodyPr/>
          <a:lstStyle>
            <a:lvl1pPr>
              <a:defRPr>
                <a:solidFill>
                  <a:srgbClr val="000080"/>
                </a:solidFill>
              </a:defRPr>
            </a:lvl1pPr>
            <a:lvl2pPr>
              <a:defRPr>
                <a:solidFill>
                  <a:srgbClr val="000080"/>
                </a:solidFill>
              </a:defRPr>
            </a:lvl2pPr>
            <a:lvl3pPr>
              <a:defRPr>
                <a:solidFill>
                  <a:srgbClr val="000080"/>
                </a:solidFill>
              </a:defRPr>
            </a:lvl3pPr>
            <a:lvl4pPr>
              <a:defRPr>
                <a:solidFill>
                  <a:srgbClr val="000080"/>
                </a:solidFill>
              </a:defRPr>
            </a:lvl4pPr>
            <a:lvl5pPr>
              <a:defRPr>
                <a:solidFill>
                  <a:srgbClr val="00008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617370D3-9131-4605-A7C7-98AA1B73D8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6310" y="6028661"/>
            <a:ext cx="901891" cy="744279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814B133E-45D5-42C2-84C9-F4F00BFD70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322" y="6028660"/>
            <a:ext cx="901891" cy="744279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EB54DBDA-142F-46B9-80E3-75919AB27A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6893" y="6028659"/>
            <a:ext cx="901891" cy="744279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AD2D0800-7873-4DEE-BD49-293128E2794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580" y="6028658"/>
            <a:ext cx="901891" cy="744279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C157402A-A153-4837-A8A6-669F27104E2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424" y="6028657"/>
            <a:ext cx="901891" cy="744279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6DF57827-0D50-4EDC-8202-DDB8D91547A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686" y="6028656"/>
            <a:ext cx="901891" cy="7442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5A0AE52-51B6-47BD-B4DE-6A46B6A8A844}"/>
              </a:ext>
            </a:extLst>
          </p:cNvPr>
          <p:cNvSpPr txBox="1"/>
          <p:nvPr userDrawn="1"/>
        </p:nvSpPr>
        <p:spPr>
          <a:xfrm>
            <a:off x="4444410" y="6230682"/>
            <a:ext cx="3082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solidFill>
                  <a:srgbClr val="000080"/>
                </a:solidFill>
              </a:rPr>
              <a:t>Together we will be our best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5F0804F-F347-4A6F-A907-4228EFFF484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47916" y="83359"/>
            <a:ext cx="1343076" cy="169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217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E93AEC4-129B-46C4-B021-67A279E82E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47916" y="83359"/>
            <a:ext cx="1343076" cy="1692277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77405A86-E26C-41A8-AF4B-D3378AFAB0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6310" y="6028661"/>
            <a:ext cx="901891" cy="744279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C721D02-F4B4-4498-9F68-D780606BB1F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322" y="6028660"/>
            <a:ext cx="901891" cy="744279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80133336-0A85-44FF-9419-A4E08104362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6893" y="6028659"/>
            <a:ext cx="901891" cy="744279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697C7D4-EE86-43A3-BB91-BAC4263A079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580" y="6028658"/>
            <a:ext cx="901891" cy="744279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9DF23B8-D7CF-41F0-A161-E874E353090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424" y="6028657"/>
            <a:ext cx="901891" cy="744279"/>
          </a:xfrm>
          <a:prstGeom prst="rect">
            <a:avLst/>
          </a:prstGeom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AF26D622-B40C-4048-9D8A-C12EABB20CB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686" y="6028656"/>
            <a:ext cx="901891" cy="7442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64C1B86-DADF-49B5-981D-86DEFFBEC6D6}"/>
              </a:ext>
            </a:extLst>
          </p:cNvPr>
          <p:cNvSpPr txBox="1"/>
          <p:nvPr userDrawn="1"/>
        </p:nvSpPr>
        <p:spPr>
          <a:xfrm>
            <a:off x="4444410" y="6230682"/>
            <a:ext cx="3082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solidFill>
                  <a:srgbClr val="000080"/>
                </a:solidFill>
              </a:rPr>
              <a:t>Together we will be our best</a:t>
            </a:r>
          </a:p>
        </p:txBody>
      </p:sp>
    </p:spTree>
    <p:extLst>
      <p:ext uri="{BB962C8B-B14F-4D97-AF65-F5344CB8AC3E}">
        <p14:creationId xmlns:p14="http://schemas.microsoft.com/office/powerpoint/2010/main" val="3188762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73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66" r:id="rId3"/>
    <p:sldLayoutId id="2147483667" r:id="rId4"/>
    <p:sldLayoutId id="2147483670" r:id="rId5"/>
    <p:sldLayoutId id="2147483672" r:id="rId6"/>
    <p:sldLayoutId id="2147483673" r:id="rId7"/>
    <p:sldLayoutId id="2147483662" r:id="rId8"/>
    <p:sldLayoutId id="2147483668" r:id="rId9"/>
    <p:sldLayoutId id="2147483674" r:id="rId10"/>
    <p:sldLayoutId id="2147483676" r:id="rId11"/>
    <p:sldLayoutId id="2147483675" r:id="rId12"/>
    <p:sldLayoutId id="214748367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>
              <a:lumMod val="7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>
              <a:lumMod val="75000"/>
            </a:schemeClr>
          </a:solidFill>
          <a:latin typeface="Verdana Pro" panose="020B060403050404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75000"/>
            </a:schemeClr>
          </a:solidFill>
          <a:latin typeface="Verdana Pro" panose="020B060403050404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>
              <a:lumMod val="75000"/>
            </a:schemeClr>
          </a:solidFill>
          <a:latin typeface="Verdana Pro" panose="020B060403050404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75000"/>
            </a:schemeClr>
          </a:solidFill>
          <a:latin typeface="Verdana Pro" panose="020B060403050404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75000"/>
            </a:schemeClr>
          </a:solidFill>
          <a:latin typeface="Verdana Pro" panose="020B060403050404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8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9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0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35.jpeg"/><Relationship Id="rId7" Type="http://schemas.openxmlformats.org/officeDocument/2006/relationships/image" Target="../media/image52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18224C7-A40B-465A-8A44-BCD27DDAC9D4}"/>
              </a:ext>
            </a:extLst>
          </p:cNvPr>
          <p:cNvSpPr txBox="1"/>
          <p:nvPr/>
        </p:nvSpPr>
        <p:spPr>
          <a:xfrm>
            <a:off x="3334218" y="3746060"/>
            <a:ext cx="10012438" cy="110799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6600" b="1" cap="all" dirty="0">
                <a:solidFill>
                  <a:srgbClr val="000080"/>
                </a:solidFill>
                <a:latin typeface="Verdana"/>
                <a:ea typeface="+mn-lt"/>
                <a:cs typeface="+mn-lt"/>
              </a:rPr>
              <a:t>Welcome</a:t>
            </a:r>
            <a:endParaRPr lang="en-GB" sz="6600" dirty="0">
              <a:solidFill>
                <a:srgbClr val="000080"/>
              </a:solidFill>
              <a:latin typeface="Verdana"/>
              <a:ea typeface="+mn-lt"/>
              <a:cs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D100DE-2F66-4122-A9A0-7607531FD25B}"/>
              </a:ext>
            </a:extLst>
          </p:cNvPr>
          <p:cNvSpPr txBox="1"/>
          <p:nvPr/>
        </p:nvSpPr>
        <p:spPr>
          <a:xfrm>
            <a:off x="1089781" y="674493"/>
            <a:ext cx="10012438" cy="255454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8000" b="1" cap="all" dirty="0">
                <a:solidFill>
                  <a:srgbClr val="000080"/>
                </a:solidFill>
                <a:latin typeface="Verdana"/>
                <a:ea typeface="+mn-lt"/>
                <a:cs typeface="+mn-lt"/>
              </a:rPr>
              <a:t>Year 6 </a:t>
            </a:r>
          </a:p>
          <a:p>
            <a:pPr algn="ctr"/>
            <a:r>
              <a:rPr lang="en-GB" sz="8000" b="1" cap="all" dirty="0">
                <a:solidFill>
                  <a:srgbClr val="000080"/>
                </a:solidFill>
                <a:latin typeface="Verdana"/>
                <a:ea typeface="+mn-lt"/>
                <a:cs typeface="+mn-lt"/>
              </a:rPr>
              <a:t>and Beyond</a:t>
            </a:r>
            <a:endParaRPr lang="en-GB" sz="8000" dirty="0">
              <a:solidFill>
                <a:srgbClr val="000080"/>
              </a:solidFill>
              <a:latin typeface="Verdana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19193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eading Q7&amp;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0"/>
            <a:ext cx="830580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968447" y="791370"/>
            <a:ext cx="6045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b="1" i="1" dirty="0">
                <a:solidFill>
                  <a:srgbClr val="FF0000"/>
                </a:solidFill>
              </a:rPr>
              <a:t>because it hits the bear on the nose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2968447" y="1293365"/>
            <a:ext cx="43529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b="1" i="1">
                <a:solidFill>
                  <a:srgbClr val="FF0000"/>
                </a:solidFill>
              </a:rPr>
              <a:t>because it stops creaking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2630598" y="4064691"/>
            <a:ext cx="7315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b="1" i="1">
                <a:solidFill>
                  <a:srgbClr val="FF0000"/>
                </a:solidFill>
              </a:rPr>
              <a:t>The noise distracted the bear so it was no longer spellbound.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1774825" y="260350"/>
            <a:ext cx="8713788" cy="6337300"/>
          </a:xfrm>
          <a:prstGeom prst="rect">
            <a:avLst/>
          </a:prstGeom>
          <a:noFill/>
          <a:ln w="88900" cmpd="thinThick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>
              <a:latin typeface="Comic Sans MS" panose="030F0702030302020204" pitchFamily="66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80"/>
    </mc:Choice>
    <mc:Fallback xmlns="">
      <p:transition spd="slow" advTm="31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autoUpdateAnimBg="0"/>
      <p:bldP spid="11268" grpId="0" autoUpdateAnimBg="0"/>
      <p:bldP spid="11269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eading Q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779" y="476250"/>
            <a:ext cx="7281672" cy="5272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855914" y="2325398"/>
            <a:ext cx="6713537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b="1" i="1" dirty="0">
                <a:solidFill>
                  <a:srgbClr val="FF0000"/>
                </a:solidFill>
              </a:rPr>
              <a:t>I agree that </a:t>
            </a:r>
            <a:r>
              <a:rPr lang="en-GB" altLang="en-US" b="1" i="1" dirty="0" err="1">
                <a:solidFill>
                  <a:srgbClr val="FF0000"/>
                </a:solidFill>
              </a:rPr>
              <a:t>Lyddie</a:t>
            </a:r>
            <a:r>
              <a:rPr lang="en-GB" altLang="en-US" b="1" i="1" dirty="0">
                <a:solidFill>
                  <a:srgbClr val="FF0000"/>
                </a:solidFill>
              </a:rPr>
              <a:t> is a real hero because she showed great courage to save her family. She is not a superhero because she didn’t have a secret identity, wear a special costume or have super human powers.</a:t>
            </a: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1774825" y="260350"/>
            <a:ext cx="8713788" cy="6337300"/>
          </a:xfrm>
          <a:prstGeom prst="rect">
            <a:avLst/>
          </a:prstGeom>
          <a:noFill/>
          <a:ln w="88900" cmpd="thinThick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>
              <a:latin typeface="Comic Sans MS" panose="030F0702030302020204" pitchFamily="66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16"/>
    </mc:Choice>
    <mc:Fallback xmlns="">
      <p:transition spd="slow" advTm="26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ChangeArrowheads="1"/>
          </p:cNvSpPr>
          <p:nvPr/>
        </p:nvSpPr>
        <p:spPr bwMode="auto">
          <a:xfrm>
            <a:off x="1774825" y="260350"/>
            <a:ext cx="8713788" cy="6337300"/>
          </a:xfrm>
          <a:prstGeom prst="rect">
            <a:avLst/>
          </a:prstGeom>
          <a:noFill/>
          <a:ln w="88900" cmpd="thinThick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>
              <a:latin typeface="Comic Sans MS" panose="030F0702030302020204" pitchFamily="66" charset="0"/>
            </a:endParaRPr>
          </a:p>
        </p:txBody>
      </p:sp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1703388" y="981076"/>
            <a:ext cx="2589212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The Spelling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Test</a:t>
            </a:r>
          </a:p>
        </p:txBody>
      </p:sp>
      <p:pic>
        <p:nvPicPr>
          <p:cNvPr id="13316" name="Picture 6" descr="penc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6095">
            <a:off x="2351089" y="2565401"/>
            <a:ext cx="1184275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7" t="8318" r="21231" b="4137"/>
          <a:stretch>
            <a:fillRect/>
          </a:stretch>
        </p:blipFill>
        <p:spPr bwMode="auto">
          <a:xfrm>
            <a:off x="4511677" y="476250"/>
            <a:ext cx="5557736" cy="569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7539038" y="1484314"/>
            <a:ext cx="933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i="1">
                <a:solidFill>
                  <a:srgbClr val="FF0000"/>
                </a:solidFill>
                <a:latin typeface="Comic Sans MS" panose="030F0702030302020204" pitchFamily="66" charset="0"/>
              </a:rPr>
              <a:t>dinner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7608889" y="2024064"/>
            <a:ext cx="13668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i="1">
                <a:solidFill>
                  <a:srgbClr val="FF0000"/>
                </a:solidFill>
                <a:latin typeface="Comic Sans MS" panose="030F0702030302020204" pitchFamily="66" charset="0"/>
              </a:rPr>
              <a:t>following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87"/>
    </mc:Choice>
    <mc:Fallback xmlns="">
      <p:transition spd="slow" advTm="30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4" grpId="0"/>
      <p:bldP spid="143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1774825" y="260350"/>
            <a:ext cx="8713788" cy="6337300"/>
          </a:xfrm>
          <a:prstGeom prst="rect">
            <a:avLst/>
          </a:prstGeom>
          <a:noFill/>
          <a:ln w="88900" cmpd="thinThick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>
              <a:latin typeface="Comic Sans MS" panose="030F0702030302020204" pitchFamily="66" charset="0"/>
            </a:endParaRPr>
          </a:p>
        </p:txBody>
      </p:sp>
      <p:sp>
        <p:nvSpPr>
          <p:cNvPr id="14339" name="Rectangle 5"/>
          <p:cNvSpPr>
            <a:spLocks noChangeArrowheads="1"/>
          </p:cNvSpPr>
          <p:nvPr/>
        </p:nvSpPr>
        <p:spPr bwMode="auto">
          <a:xfrm>
            <a:off x="2711450" y="476251"/>
            <a:ext cx="640873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The Grammar and Punctuation Test</a:t>
            </a:r>
          </a:p>
        </p:txBody>
      </p:sp>
      <p:pic>
        <p:nvPicPr>
          <p:cNvPr id="14340" name="Picture 6" descr="penc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8475">
            <a:off x="8688388" y="3716339"/>
            <a:ext cx="1370012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1009651" y="3602038"/>
            <a:ext cx="7599364" cy="227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600" dirty="0">
                <a:latin typeface="Verdana" panose="020B0604030504040204" pitchFamily="34" charset="0"/>
                <a:ea typeface="Verdana" panose="020B0604030504040204" pitchFamily="34" charset="0"/>
              </a:rPr>
              <a:t>This test was introduced to replace the writing tasks that were set previously.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600" dirty="0">
                <a:latin typeface="Verdana" panose="020B0604030504040204" pitchFamily="34" charset="0"/>
                <a:ea typeface="Verdana" panose="020B0604030504040204" pitchFamily="34" charset="0"/>
              </a:rPr>
              <a:t>We still assess your child’s writing throughout the year and report this to you with their results.</a:t>
            </a: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1009651" y="1641475"/>
            <a:ext cx="6094413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600" dirty="0">
                <a:latin typeface="Verdana" panose="020B0604030504040204" pitchFamily="34" charset="0"/>
                <a:ea typeface="Verdana" panose="020B0604030504040204" pitchFamily="34" charset="0"/>
              </a:rPr>
              <a:t>This test is made up of various questions relating to grammar, punctuation and vocabulary.</a:t>
            </a:r>
          </a:p>
        </p:txBody>
      </p:sp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9" t="33623" r="53893" b="38966"/>
          <a:stretch>
            <a:fillRect/>
          </a:stretch>
        </p:blipFill>
        <p:spPr bwMode="auto">
          <a:xfrm>
            <a:off x="7248525" y="1196976"/>
            <a:ext cx="2808288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05"/>
    </mc:Choice>
    <mc:Fallback xmlns="">
      <p:transition spd="slow" advTm="30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/>
      <p:bldP spid="1536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1774825" y="260350"/>
            <a:ext cx="8713788" cy="6337300"/>
          </a:xfrm>
          <a:prstGeom prst="rect">
            <a:avLst/>
          </a:prstGeom>
          <a:noFill/>
          <a:ln w="88900" cmpd="thinThick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>
              <a:latin typeface="Comic Sans MS" panose="030F0702030302020204" pitchFamily="66" charset="0"/>
            </a:endParaRPr>
          </a:p>
        </p:txBody>
      </p:sp>
      <p:sp>
        <p:nvSpPr>
          <p:cNvPr id="15363" name="Rectangle 5"/>
          <p:cNvSpPr>
            <a:spLocks noChangeArrowheads="1"/>
          </p:cNvSpPr>
          <p:nvPr/>
        </p:nvSpPr>
        <p:spPr bwMode="auto">
          <a:xfrm>
            <a:off x="5292063" y="143202"/>
            <a:ext cx="189680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Grammar</a:t>
            </a:r>
          </a:p>
        </p:txBody>
      </p:sp>
      <p:pic>
        <p:nvPicPr>
          <p:cNvPr id="1536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7544" r="14082" b="56297"/>
          <a:stretch>
            <a:fillRect/>
          </a:stretch>
        </p:blipFill>
        <p:spPr bwMode="auto">
          <a:xfrm>
            <a:off x="2135981" y="2982585"/>
            <a:ext cx="7920037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3384468" y="5366719"/>
            <a:ext cx="306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i="1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3824219" y="5349265"/>
            <a:ext cx="3333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i="1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4290957" y="5373119"/>
            <a:ext cx="3127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i="1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4737058" y="5373119"/>
            <a:ext cx="33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i="1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</a:p>
        </p:txBody>
      </p:sp>
      <p:pic>
        <p:nvPicPr>
          <p:cNvPr id="15369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0" t="31393" r="15475" b="41492"/>
          <a:stretch>
            <a:fillRect/>
          </a:stretch>
        </p:blipFill>
        <p:spPr bwMode="auto">
          <a:xfrm>
            <a:off x="2208214" y="666422"/>
            <a:ext cx="7920037" cy="231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21" name="Text Box 13"/>
          <p:cNvSpPr txBox="1">
            <a:spLocks noChangeArrowheads="1"/>
          </p:cNvSpPr>
          <p:nvPr/>
        </p:nvSpPr>
        <p:spPr bwMode="auto">
          <a:xfrm>
            <a:off x="5364178" y="1503993"/>
            <a:ext cx="4873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i="1" dirty="0">
                <a:solidFill>
                  <a:srgbClr val="FF0000"/>
                </a:solidFill>
                <a:latin typeface="Comic Sans MS" panose="030F0702030302020204" pitchFamily="66" charset="0"/>
              </a:rPr>
              <a:t>me</a:t>
            </a:r>
          </a:p>
        </p:txBody>
      </p:sp>
      <p:sp>
        <p:nvSpPr>
          <p:cNvPr id="17422" name="Text Box 14"/>
          <p:cNvSpPr txBox="1">
            <a:spLocks noChangeArrowheads="1"/>
          </p:cNvSpPr>
          <p:nvPr/>
        </p:nvSpPr>
        <p:spPr bwMode="auto">
          <a:xfrm>
            <a:off x="5930900" y="2006256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i="1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</a:p>
        </p:txBody>
      </p:sp>
      <p:sp>
        <p:nvSpPr>
          <p:cNvPr id="17423" name="Text Box 15"/>
          <p:cNvSpPr txBox="1">
            <a:spLocks noChangeArrowheads="1"/>
          </p:cNvSpPr>
          <p:nvPr/>
        </p:nvSpPr>
        <p:spPr bwMode="auto">
          <a:xfrm>
            <a:off x="5292063" y="2469900"/>
            <a:ext cx="4873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i="1" dirty="0">
                <a:solidFill>
                  <a:srgbClr val="FF0000"/>
                </a:solidFill>
                <a:latin typeface="Comic Sans MS" panose="030F0702030302020204" pitchFamily="66" charset="0"/>
              </a:rPr>
              <a:t>me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44"/>
    </mc:Choice>
    <mc:Fallback xmlns="">
      <p:transition spd="slow" advTm="59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6" grpId="0"/>
      <p:bldP spid="17417" grpId="0"/>
      <p:bldP spid="17418" grpId="0"/>
      <p:bldP spid="17419" grpId="0"/>
      <p:bldP spid="17421" grpId="0"/>
      <p:bldP spid="17422" grpId="0"/>
      <p:bldP spid="174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1774825" y="260350"/>
            <a:ext cx="8713788" cy="6337300"/>
          </a:xfrm>
          <a:prstGeom prst="rect">
            <a:avLst/>
          </a:prstGeom>
          <a:noFill/>
          <a:ln w="88900" cmpd="thinThick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>
              <a:latin typeface="Comic Sans MS" panose="030F0702030302020204" pitchFamily="66" charset="0"/>
            </a:endParaRP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4756730" y="87503"/>
            <a:ext cx="231345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Punctuation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5" t="23451" r="15105" b="39525"/>
          <a:stretch>
            <a:fillRect/>
          </a:stretch>
        </p:blipFill>
        <p:spPr bwMode="auto">
          <a:xfrm>
            <a:off x="2006780" y="506974"/>
            <a:ext cx="8280400" cy="331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3" t="51889" r="17606" b="23976"/>
          <a:stretch>
            <a:fillRect/>
          </a:stretch>
        </p:blipFill>
        <p:spPr bwMode="auto">
          <a:xfrm>
            <a:off x="1991519" y="3881934"/>
            <a:ext cx="8280400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70" name="Oval 6"/>
          <p:cNvSpPr>
            <a:spLocks noChangeArrowheads="1"/>
          </p:cNvSpPr>
          <p:nvPr/>
        </p:nvSpPr>
        <p:spPr bwMode="auto">
          <a:xfrm>
            <a:off x="2855914" y="649850"/>
            <a:ext cx="361950" cy="28892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 dirty="0">
              <a:latin typeface="Comic Sans MS" panose="030F0702030302020204" pitchFamily="66" charset="0"/>
            </a:endParaRPr>
          </a:p>
        </p:txBody>
      </p:sp>
      <p:sp>
        <p:nvSpPr>
          <p:cNvPr id="36871" name="Oval 7"/>
          <p:cNvSpPr>
            <a:spLocks noChangeArrowheads="1"/>
          </p:cNvSpPr>
          <p:nvPr/>
        </p:nvSpPr>
        <p:spPr bwMode="auto">
          <a:xfrm>
            <a:off x="6383339" y="672570"/>
            <a:ext cx="647700" cy="28892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>
              <a:latin typeface="Comic Sans MS" panose="030F0702030302020204" pitchFamily="66" charset="0"/>
            </a:endParaRPr>
          </a:p>
        </p:txBody>
      </p:sp>
      <p:sp>
        <p:nvSpPr>
          <p:cNvPr id="36872" name="Oval 8"/>
          <p:cNvSpPr>
            <a:spLocks noChangeArrowheads="1"/>
          </p:cNvSpPr>
          <p:nvPr/>
        </p:nvSpPr>
        <p:spPr bwMode="auto">
          <a:xfrm>
            <a:off x="4756730" y="651709"/>
            <a:ext cx="863600" cy="28892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>
              <a:latin typeface="Comic Sans MS" panose="030F0702030302020204" pitchFamily="66" charset="0"/>
            </a:endParaRPr>
          </a:p>
        </p:txBody>
      </p:sp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4091264" y="2686844"/>
            <a:ext cx="7191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i="1" dirty="0">
                <a:solidFill>
                  <a:srgbClr val="FF0000"/>
                </a:solidFill>
                <a:latin typeface="Comic Sans MS" panose="030F0702030302020204" pitchFamily="66" charset="0"/>
              </a:rPr>
              <a:t>Max</a:t>
            </a:r>
          </a:p>
        </p:txBody>
      </p: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2782094" y="3370818"/>
            <a:ext cx="59769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i="1" dirty="0">
                <a:solidFill>
                  <a:srgbClr val="FF0000"/>
                </a:solidFill>
                <a:latin typeface="Comic Sans MS" panose="030F0702030302020204" pitchFamily="66" charset="0"/>
              </a:rPr>
              <a:t>Max is someone’s name.</a:t>
            </a:r>
          </a:p>
        </p:txBody>
      </p:sp>
      <p:sp>
        <p:nvSpPr>
          <p:cNvPr id="36875" name="Text Box 11"/>
          <p:cNvSpPr txBox="1">
            <a:spLocks noChangeArrowheads="1"/>
          </p:cNvSpPr>
          <p:nvPr/>
        </p:nvSpPr>
        <p:spPr bwMode="auto">
          <a:xfrm>
            <a:off x="2640013" y="4579759"/>
            <a:ext cx="2841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“</a:t>
            </a:r>
          </a:p>
        </p:txBody>
      </p:sp>
      <p:sp>
        <p:nvSpPr>
          <p:cNvPr id="36876" name="Text Box 12"/>
          <p:cNvSpPr txBox="1">
            <a:spLocks noChangeArrowheads="1"/>
          </p:cNvSpPr>
          <p:nvPr/>
        </p:nvSpPr>
        <p:spPr bwMode="auto">
          <a:xfrm>
            <a:off x="6099176" y="4613556"/>
            <a:ext cx="284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“</a:t>
            </a:r>
          </a:p>
        </p:txBody>
      </p:sp>
      <p:sp>
        <p:nvSpPr>
          <p:cNvPr id="36877" name="Text Box 13"/>
          <p:cNvSpPr txBox="1">
            <a:spLocks noChangeArrowheads="1"/>
          </p:cNvSpPr>
          <p:nvPr/>
        </p:nvSpPr>
        <p:spPr bwMode="auto">
          <a:xfrm>
            <a:off x="3619103" y="5106339"/>
            <a:ext cx="284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“</a:t>
            </a:r>
          </a:p>
        </p:txBody>
      </p:sp>
      <p:sp>
        <p:nvSpPr>
          <p:cNvPr id="36878" name="Text Box 14"/>
          <p:cNvSpPr txBox="1">
            <a:spLocks noChangeArrowheads="1"/>
          </p:cNvSpPr>
          <p:nvPr/>
        </p:nvSpPr>
        <p:spPr bwMode="auto">
          <a:xfrm>
            <a:off x="4498272" y="5615213"/>
            <a:ext cx="2841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“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44"/>
    </mc:Choice>
    <mc:Fallback xmlns="">
      <p:transition spd="slow" advTm="16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0" grpId="0" animBg="1"/>
      <p:bldP spid="36871" grpId="0" animBg="1"/>
      <p:bldP spid="36872" grpId="0" animBg="1"/>
      <p:bldP spid="36873" grpId="0"/>
      <p:bldP spid="36874" grpId="0"/>
      <p:bldP spid="36875" grpId="0"/>
      <p:bldP spid="36876" grpId="0"/>
      <p:bldP spid="36877" grpId="0"/>
      <p:bldP spid="3687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ChangeArrowheads="1"/>
          </p:cNvSpPr>
          <p:nvPr/>
        </p:nvSpPr>
        <p:spPr bwMode="auto">
          <a:xfrm>
            <a:off x="1774825" y="260350"/>
            <a:ext cx="8713788" cy="6337300"/>
          </a:xfrm>
          <a:prstGeom prst="rect">
            <a:avLst/>
          </a:prstGeom>
          <a:noFill/>
          <a:ln w="88900" cmpd="thinThick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>
              <a:latin typeface="Comic Sans MS" panose="030F0702030302020204" pitchFamily="66" charset="0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5047864" y="95440"/>
            <a:ext cx="216770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Vocabulary</a:t>
            </a:r>
          </a:p>
        </p:txBody>
      </p:sp>
      <p:pic>
        <p:nvPicPr>
          <p:cNvPr id="174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7" t="30553" r="26340" b="30963"/>
          <a:stretch>
            <a:fillRect/>
          </a:stretch>
        </p:blipFill>
        <p:spPr bwMode="auto">
          <a:xfrm>
            <a:off x="2574268" y="2693988"/>
            <a:ext cx="7273925" cy="325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0" t="30316" r="26384" b="46072"/>
          <a:stretch>
            <a:fillRect/>
          </a:stretch>
        </p:blipFill>
        <p:spPr bwMode="auto">
          <a:xfrm>
            <a:off x="2494755" y="530366"/>
            <a:ext cx="7273925" cy="220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7032627" y="1694462"/>
            <a:ext cx="6524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i="1">
                <a:solidFill>
                  <a:srgbClr val="FF0000"/>
                </a:solidFill>
                <a:latin typeface="Comic Sans MS" panose="030F0702030302020204" pitchFamily="66" charset="0"/>
              </a:rPr>
              <a:t>play</a:t>
            </a: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3719514" y="4317887"/>
            <a:ext cx="5762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mis</a:t>
            </a: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3783014" y="4879672"/>
            <a:ext cx="3889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i="1">
                <a:solidFill>
                  <a:srgbClr val="FF0000"/>
                </a:solidFill>
                <a:latin typeface="Comic Sans MS" panose="030F0702030302020204" pitchFamily="66" charset="0"/>
              </a:rPr>
              <a:t>in</a:t>
            </a: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3751263" y="5482323"/>
            <a:ext cx="452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im</a:t>
            </a:r>
            <a:endParaRPr lang="en-GB" altLang="en-US" sz="20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7032626" y="2236775"/>
            <a:ext cx="6524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play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84"/>
    </mc:Choice>
    <mc:Fallback xmlns="">
      <p:transition spd="slow" advTm="22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0" grpId="0"/>
      <p:bldP spid="18441" grpId="0"/>
      <p:bldP spid="18442" grpId="0"/>
      <p:bldP spid="18443" grpId="0"/>
      <p:bldP spid="1844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ChangeArrowheads="1"/>
          </p:cNvSpPr>
          <p:nvPr/>
        </p:nvSpPr>
        <p:spPr bwMode="auto">
          <a:xfrm>
            <a:off x="1774825" y="260350"/>
            <a:ext cx="8713788" cy="6337300"/>
          </a:xfrm>
          <a:prstGeom prst="rect">
            <a:avLst/>
          </a:prstGeom>
          <a:noFill/>
          <a:ln w="88900" cmpd="thinThick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>
              <a:latin typeface="Comic Sans MS" panose="030F0702030302020204" pitchFamily="66" charset="0"/>
            </a:endParaRP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571501" y="404813"/>
            <a:ext cx="9699626" cy="5232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000" b="1" dirty="0">
                <a:latin typeface="Verdana" panose="020B0604030504040204" pitchFamily="34" charset="0"/>
                <a:ea typeface="Verdana" panose="020B0604030504040204" pitchFamily="34" charset="0"/>
              </a:rPr>
              <a:t>How can you help your child?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GB" altLang="en-US" sz="27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GB" altLang="en-US" sz="2700" dirty="0">
                <a:latin typeface="Verdana" panose="020B0604030504040204" pitchFamily="34" charset="0"/>
                <a:ea typeface="Verdana" panose="020B0604030504040204" pitchFamily="34" charset="0"/>
              </a:rPr>
              <a:t> Assist and review homework</a:t>
            </a:r>
          </a:p>
          <a:p>
            <a:pPr eaLnBrk="1" hangingPunct="1">
              <a:spcBef>
                <a:spcPct val="0"/>
              </a:spcBef>
            </a:pPr>
            <a:endParaRPr lang="en-GB" altLang="en-US" sz="1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GB" altLang="en-US" sz="2700" dirty="0">
                <a:latin typeface="Verdana" panose="020B0604030504040204" pitchFamily="34" charset="0"/>
                <a:ea typeface="Verdana" panose="020B0604030504040204" pitchFamily="34" charset="0"/>
              </a:rPr>
              <a:t> Times tables and maths games</a:t>
            </a:r>
          </a:p>
          <a:p>
            <a:pPr eaLnBrk="1" hangingPunct="1">
              <a:spcBef>
                <a:spcPct val="0"/>
              </a:spcBef>
            </a:pPr>
            <a:endParaRPr lang="en-GB" altLang="en-US" sz="1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GB" altLang="en-US" sz="2700" dirty="0">
                <a:latin typeface="Verdana" panose="020B0604030504040204" pitchFamily="34" charset="0"/>
                <a:ea typeface="Verdana" panose="020B0604030504040204" pitchFamily="34" charset="0"/>
              </a:rPr>
              <a:t> Listen to your child read and discuss the book</a:t>
            </a:r>
          </a:p>
          <a:p>
            <a:pPr eaLnBrk="1" hangingPunct="1">
              <a:spcBef>
                <a:spcPct val="0"/>
              </a:spcBef>
            </a:pPr>
            <a:endParaRPr lang="en-GB" altLang="en-US" sz="1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GB" altLang="en-US" sz="2700" dirty="0">
                <a:latin typeface="Verdana" panose="020B0604030504040204" pitchFamily="34" charset="0"/>
                <a:ea typeface="Verdana" panose="020B0604030504040204" pitchFamily="34" charset="0"/>
              </a:rPr>
              <a:t> Study/Revision books are available but not essential</a:t>
            </a:r>
          </a:p>
          <a:p>
            <a:pPr eaLnBrk="1" hangingPunct="1">
              <a:spcBef>
                <a:spcPct val="0"/>
              </a:spcBef>
            </a:pPr>
            <a:endParaRPr lang="en-GB" altLang="en-US" sz="1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GB" altLang="en-US" sz="2700" dirty="0">
                <a:latin typeface="Verdana" panose="020B0604030504040204" pitchFamily="34" charset="0"/>
                <a:ea typeface="Verdana" panose="020B0604030504040204" pitchFamily="34" charset="0"/>
              </a:rPr>
              <a:t> The test results are unlikely to affect children’s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700" dirty="0">
                <a:latin typeface="Verdana" panose="020B0604030504040204" pitchFamily="34" charset="0"/>
                <a:ea typeface="Verdana" panose="020B0604030504040204" pitchFamily="34" charset="0"/>
              </a:rPr>
              <a:t>  secondary school classes </a:t>
            </a:r>
            <a:endParaRPr lang="en-GB" altLang="en-US" sz="1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GB" alt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altLang="en-US" sz="2700" dirty="0">
                <a:latin typeface="Verdana" panose="020B0604030504040204" pitchFamily="34" charset="0"/>
                <a:ea typeface="Verdana" panose="020B0604030504040204" pitchFamily="34" charset="0"/>
              </a:rPr>
              <a:t>Children should be encouraged to be determined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700" dirty="0">
                <a:latin typeface="Verdana" panose="020B0604030504040204" pitchFamily="34" charset="0"/>
                <a:ea typeface="Verdana" panose="020B0604030504040204" pitchFamily="34" charset="0"/>
              </a:rPr>
              <a:t>   and do their best, but should not feel stressed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062"/>
    </mc:Choice>
    <mc:Fallback xmlns="">
      <p:transition spd="slow" advTm="87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5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5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5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55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55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55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55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55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55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55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55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55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55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49" name="Text Box 73"/>
          <p:cNvSpPr txBox="1">
            <a:spLocks noChangeArrowheads="1"/>
          </p:cNvSpPr>
          <p:nvPr/>
        </p:nvSpPr>
        <p:spPr bwMode="auto">
          <a:xfrm>
            <a:off x="1920875" y="695326"/>
            <a:ext cx="8172450" cy="270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Study Guides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en-GB" altLang="en-US" sz="1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en-GB" altLang="en-US" dirty="0">
                <a:latin typeface="Verdana" panose="020B0604030504040204" pitchFamily="34" charset="0"/>
                <a:ea typeface="Verdana" panose="020B0604030504040204" pitchFamily="34" charset="0"/>
              </a:rPr>
              <a:t> CGP (Coordination Group Publications)   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GB" altLang="en-US" dirty="0">
                <a:latin typeface="Verdana" panose="020B0604030504040204" pitchFamily="34" charset="0"/>
                <a:ea typeface="Verdana" panose="020B0604030504040204" pitchFamily="34" charset="0"/>
              </a:rPr>
              <a:t>   available from bookshops</a:t>
            </a:r>
          </a:p>
          <a:p>
            <a:pPr lvl="1" eaLnBrk="1" hangingPunct="1">
              <a:spcBef>
                <a:spcPct val="0"/>
              </a:spcBef>
              <a:buFontTx/>
              <a:buChar char="•"/>
            </a:pPr>
            <a:endParaRPr lang="en-GB" altLang="en-US" sz="1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en-GB" altLang="en-US" i="1" dirty="0">
                <a:latin typeface="Verdana" panose="020B0604030504040204" pitchFamily="34" charset="0"/>
                <a:ea typeface="Verdana" panose="020B0604030504040204" pitchFamily="34" charset="0"/>
              </a:rPr>
              <a:t> Letts</a:t>
            </a:r>
            <a:r>
              <a:rPr lang="en-GB" altLang="en-US" dirty="0">
                <a:latin typeface="Verdana" panose="020B0604030504040204" pitchFamily="34" charset="0"/>
                <a:ea typeface="Verdana" panose="020B0604030504040204" pitchFamily="34" charset="0"/>
              </a:rPr>
              <a:t> Revision Guides and Workbooks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9459" name="Rectangle 76"/>
          <p:cNvSpPr>
            <a:spLocks noChangeArrowheads="1"/>
          </p:cNvSpPr>
          <p:nvPr/>
        </p:nvSpPr>
        <p:spPr bwMode="auto">
          <a:xfrm>
            <a:off x="1774825" y="260350"/>
            <a:ext cx="8713788" cy="6337300"/>
          </a:xfrm>
          <a:prstGeom prst="rect">
            <a:avLst/>
          </a:prstGeom>
          <a:noFill/>
          <a:ln w="88900" cmpd="thinThick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>
              <a:latin typeface="Comic Sans MS" panose="030F0702030302020204" pitchFamily="66" charset="0"/>
            </a:endParaRPr>
          </a:p>
        </p:txBody>
      </p:sp>
      <p:pic>
        <p:nvPicPr>
          <p:cNvPr id="19460" name="Picture 81" descr="b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9365">
            <a:off x="5070476" y="3687764"/>
            <a:ext cx="1871663" cy="182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23"/>
    </mc:Choice>
    <mc:Fallback xmlns="">
      <p:transition spd="slow" advTm="12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4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2711450" y="549275"/>
            <a:ext cx="698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Y6 NCT Timetable 2024</a:t>
            </a:r>
            <a:endParaRPr lang="en-US" alt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34891" name="Group 75">
            <a:extLst>
              <a:ext uri="{FF2B5EF4-FFF2-40B4-BE49-F238E27FC236}">
                <a16:creationId xmlns:a16="http://schemas.microsoft.com/office/drawing/2014/main" id="{9172AA55-A5AB-423C-9EEF-E04DE5F31D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397464"/>
              </p:ext>
            </p:extLst>
          </p:nvPr>
        </p:nvGraphicFramePr>
        <p:xfrm>
          <a:off x="1927226" y="1412875"/>
          <a:ext cx="8561389" cy="7056194"/>
        </p:xfrm>
        <a:graphic>
          <a:graphicData uri="http://schemas.openxmlformats.org/drawingml/2006/table">
            <a:tbl>
              <a:tblPr/>
              <a:tblGrid>
                <a:gridCol w="15017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32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048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078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Monday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13 May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41" marR="91441"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Tuesday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 May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41" marR="91441"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Wednesday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15 May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41" marR="91441"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Thursday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16 May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41" marR="91441"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Friday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17 </a:t>
                      </a: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May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41" marR="91441"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390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Grammar and Punctuation (short answers)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45 minutes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Spelling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(20 words)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41" marR="91441"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Reading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(3 sections)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60 minutes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41" marR="91441"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Mathematics Paper 1: (arithmetic test)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30 minutes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Mathematics Paper 2: (reasoning)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45 minutes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41" marR="91441"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Mathematics Paper 3: (reasoning)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45 minutes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41" marR="91441"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41" marR="91441"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36"/>
    </mc:Choice>
    <mc:Fallback xmlns="">
      <p:transition spd="slow" advTm="3383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>
            <a:extLst>
              <a:ext uri="{FF2B5EF4-FFF2-40B4-BE49-F238E27FC236}">
                <a16:creationId xmlns:a16="http://schemas.microsoft.com/office/drawing/2014/main" id="{0639FCAA-ED6A-4A3F-B635-4AAAFBD2F85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73264" y="1484314"/>
            <a:ext cx="6554787" cy="3768725"/>
          </a:xfrm>
        </p:spPr>
        <p:txBody>
          <a:bodyPr rtlCol="0">
            <a:normAutofit/>
          </a:bodyPr>
          <a:lstStyle/>
          <a:p>
            <a:pPr marL="0" indent="0">
              <a:buNone/>
              <a:defRPr/>
            </a:pPr>
            <a:r>
              <a:rPr lang="en-GB" alt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aim to share with you,</a:t>
            </a:r>
          </a:p>
          <a:p>
            <a:pPr eaLnBrk="1" fontAlgn="auto" hangingPunct="1">
              <a:defRPr/>
            </a:pPr>
            <a:r>
              <a:rPr lang="en-GB" alt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Information about SATs</a:t>
            </a:r>
          </a:p>
          <a:p>
            <a:pPr eaLnBrk="1" fontAlgn="auto" hangingPunct="1">
              <a:defRPr/>
            </a:pPr>
            <a:r>
              <a:rPr lang="en-GB" alt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Information about the Isle of Wight residential</a:t>
            </a:r>
          </a:p>
          <a:p>
            <a:pPr eaLnBrk="1" fontAlgn="auto" hangingPunct="1">
              <a:defRPr/>
            </a:pPr>
            <a:r>
              <a:rPr lang="en-GB" alt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Information about the rest of the 2023/2024 academic year.</a:t>
            </a:r>
          </a:p>
          <a:p>
            <a:pPr eaLnBrk="1" fontAlgn="auto" hangingPunct="1">
              <a:defRPr/>
            </a:pPr>
            <a:endParaRPr lang="en-GB" altLang="en-US" dirty="0">
              <a:solidFill>
                <a:schemeClr val="bg2">
                  <a:lumMod val="75000"/>
                </a:schemeClr>
              </a:solidFill>
            </a:endParaRPr>
          </a:p>
          <a:p>
            <a:pPr eaLnBrk="1" fontAlgn="auto" hangingPunct="1">
              <a:defRPr/>
            </a:pPr>
            <a:endParaRPr lang="en-GB" alt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1267" name="WordArt 7">
            <a:extLst>
              <a:ext uri="{FF2B5EF4-FFF2-40B4-BE49-F238E27FC236}">
                <a16:creationId xmlns:a16="http://schemas.microsoft.com/office/drawing/2014/main" id="{B76FF118-6FC0-4F4A-9EC6-BEBE8A199D3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19513" y="692151"/>
            <a:ext cx="4622800" cy="739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GB" sz="44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A03D10-6429-4671-90C1-FECC5D82BA80}"/>
              </a:ext>
            </a:extLst>
          </p:cNvPr>
          <p:cNvSpPr/>
          <p:nvPr/>
        </p:nvSpPr>
        <p:spPr>
          <a:xfrm>
            <a:off x="2063552" y="486371"/>
            <a:ext cx="7331694" cy="923330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sz="5400" b="1" dirty="0">
                <a:ln/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Aims</a:t>
            </a:r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DC63A0-DF41-491C-AB96-F9729F2793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31" t="14029" r="40522" b="4348"/>
          <a:stretch/>
        </p:blipFill>
        <p:spPr>
          <a:xfrm>
            <a:off x="71562" y="47497"/>
            <a:ext cx="3140765" cy="44578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E1DAB6-5EA6-427A-8DDC-113EF3630D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74" t="16000" r="41695" b="10377"/>
          <a:stretch/>
        </p:blipFill>
        <p:spPr>
          <a:xfrm>
            <a:off x="3583435" y="1058113"/>
            <a:ext cx="3449921" cy="47417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CE3DBB-15B3-48E1-91A0-B43BE43DAB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174" t="16347" r="41630" b="11768"/>
          <a:stretch/>
        </p:blipFill>
        <p:spPr>
          <a:xfrm>
            <a:off x="7404464" y="357809"/>
            <a:ext cx="3293545" cy="44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69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36"/>
    </mc:Choice>
    <mc:Fallback xmlns="">
      <p:transition spd="slow" advTm="33836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227" descr="iowlogoplain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39" y="1484313"/>
            <a:ext cx="8137525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7398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9" name="Text Box 57">
            <a:extLst>
              <a:ext uri="{FF2B5EF4-FFF2-40B4-BE49-F238E27FC236}">
                <a16:creationId xmlns:a16="http://schemas.microsoft.com/office/drawing/2014/main" id="{093F1CBD-2FED-45C9-88FA-849258859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3107" y="1760739"/>
            <a:ext cx="8748712" cy="7016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GB" altLang="en-US" sz="4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Why go to the Isle of Wight?</a:t>
            </a:r>
            <a:endParaRPr lang="en-US" altLang="en-US" sz="4000" b="1" dirty="0">
              <a:effectLst>
                <a:outerShdw blurRad="38100" dist="38100" dir="2700000" algn="tl">
                  <a:srgbClr val="FFFFFF"/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130" name="Text Box 58"/>
          <p:cNvSpPr txBox="1">
            <a:spLocks noChangeArrowheads="1"/>
          </p:cNvSpPr>
          <p:nvPr/>
        </p:nvSpPr>
        <p:spPr bwMode="auto">
          <a:xfrm>
            <a:off x="1853106" y="2984701"/>
            <a:ext cx="9013161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Develops social skills and independence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Curriculum links – to enhance schoolwork with first-hand experiences</a:t>
            </a:r>
            <a:endParaRPr lang="en-US" altLang="en-US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2533" name="Picture 115" descr="iow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6" y="260351"/>
            <a:ext cx="28797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86"/>
    </mc:Choice>
    <mc:Fallback xmlns="">
      <p:transition spd="slow" advTm="29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Rectangle 56">
            <a:extLst>
              <a:ext uri="{FF2B5EF4-FFF2-40B4-BE49-F238E27FC236}">
                <a16:creationId xmlns:a16="http://schemas.microsoft.com/office/drawing/2014/main" id="{E6099891-25D8-48F7-A314-7340C3B3C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36536" y="658813"/>
            <a:ext cx="7991475" cy="13112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4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Developing social skills and independence</a:t>
            </a:r>
          </a:p>
        </p:txBody>
      </p:sp>
      <p:pic>
        <p:nvPicPr>
          <p:cNvPr id="23556" name="Picture 67" descr="iow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6" y="260351"/>
            <a:ext cx="28797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1C34F3-3226-4D93-9C65-0B1D21CC1F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77" y="2287987"/>
            <a:ext cx="4195638" cy="314672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13CC15-9C0B-44C4-ACDA-DAD4594651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087" y="1845348"/>
            <a:ext cx="2879725" cy="383963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68"/>
    </mc:Choice>
    <mc:Fallback xmlns="">
      <p:transition spd="slow" advTm="17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5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E95DDC7-8D64-4BDC-8D0D-B80404610C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3" y="2310828"/>
            <a:ext cx="4254681" cy="319101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403745" y="1383657"/>
            <a:ext cx="706068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>
                <a:latin typeface="Verdana" panose="020B0604030504040204" pitchFamily="34" charset="0"/>
                <a:ea typeface="Verdana" panose="020B0604030504040204" pitchFamily="34" charset="0"/>
              </a:rPr>
              <a:t>Geography - </a:t>
            </a:r>
            <a:r>
              <a:rPr lang="en-GB" alt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All about coasts</a:t>
            </a:r>
          </a:p>
        </p:txBody>
      </p:sp>
      <p:sp>
        <p:nvSpPr>
          <p:cNvPr id="7175" name="Text Box 7">
            <a:extLst>
              <a:ext uri="{FF2B5EF4-FFF2-40B4-BE49-F238E27FC236}">
                <a16:creationId xmlns:a16="http://schemas.microsoft.com/office/drawing/2014/main" id="{648FE4E7-108D-4293-A9A5-D08EF402A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745" y="333375"/>
            <a:ext cx="7060681" cy="76944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GB" altLang="en-US" sz="4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Curriculum Links</a:t>
            </a:r>
          </a:p>
        </p:txBody>
      </p:sp>
      <p:pic>
        <p:nvPicPr>
          <p:cNvPr id="24581" name="Picture 69" descr="iow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415" y="263788"/>
            <a:ext cx="28797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E80C12-8719-4E68-A6AB-747EE2D546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179" y="2029988"/>
            <a:ext cx="4015409" cy="301155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E17390-7FA2-44C5-9F11-37A90E2628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296" y="3051314"/>
            <a:ext cx="4015408" cy="301155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custDataLst>
      <p:tags r:id="rId1"/>
    </p:custDataLst>
  </p:cSld>
  <p:clrMapOvr>
    <a:masterClrMapping/>
  </p:clrMapOvr>
  <p:transition spd="med" advTm="309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-473870" y="1530202"/>
            <a:ext cx="46434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>
                <a:latin typeface="Verdana" panose="020B0604030504040204" pitchFamily="34" charset="0"/>
                <a:ea typeface="Verdana" panose="020B0604030504040204" pitchFamily="34" charset="0"/>
              </a:rPr>
              <a:t>Drama</a:t>
            </a:r>
          </a:p>
        </p:txBody>
      </p:sp>
      <p:sp>
        <p:nvSpPr>
          <p:cNvPr id="13316" name="Text Box 4">
            <a:extLst>
              <a:ext uri="{FF2B5EF4-FFF2-40B4-BE49-F238E27FC236}">
                <a16:creationId xmlns:a16="http://schemas.microsoft.com/office/drawing/2014/main" id="{206164C1-B178-4CA9-B4FB-74C7F24968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23" y="589279"/>
            <a:ext cx="6583364" cy="76944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GB" altLang="en-US" sz="4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Curriculum Links</a:t>
            </a:r>
          </a:p>
        </p:txBody>
      </p:sp>
      <p:sp>
        <p:nvSpPr>
          <p:cNvPr id="13373" name="Rectangle 61"/>
          <p:cNvSpPr>
            <a:spLocks noChangeArrowheads="1"/>
          </p:cNvSpPr>
          <p:nvPr/>
        </p:nvSpPr>
        <p:spPr bwMode="auto">
          <a:xfrm rot="871063">
            <a:off x="4223580" y="1491107"/>
            <a:ext cx="433370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dirty="0">
                <a:latin typeface="Verdana" panose="020B0604030504040204" pitchFamily="34" charset="0"/>
                <a:ea typeface="Verdana" panose="020B0604030504040204" pitchFamily="34" charset="0"/>
              </a:rPr>
              <a:t>Theatre performance, tour and workshop</a:t>
            </a:r>
          </a:p>
        </p:txBody>
      </p:sp>
      <p:pic>
        <p:nvPicPr>
          <p:cNvPr id="25607" name="Picture 63" descr="iow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6" y="260351"/>
            <a:ext cx="28797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5B7F34-B486-4320-AC97-6C727B50D9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91" y="2535917"/>
            <a:ext cx="4026341" cy="301975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0D2510-01C2-4640-A871-8E78F0DC1D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974" y="3479735"/>
            <a:ext cx="4221008" cy="316575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FB0DE3-83E7-48DB-8B90-2D59F9448D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798" y="2896213"/>
            <a:ext cx="3720827" cy="279062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custDataLst>
      <p:tags r:id="rId1"/>
    </p:custDataLst>
  </p:cSld>
  <p:clrMapOvr>
    <a:masterClrMapping/>
  </p:clrMapOvr>
  <p:transition spd="med" advTm="305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133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ext Box 5">
            <a:extLst>
              <a:ext uri="{FF2B5EF4-FFF2-40B4-BE49-F238E27FC236}">
                <a16:creationId xmlns:a16="http://schemas.microsoft.com/office/drawing/2014/main" id="{9C7EA062-8B3E-4001-9E24-75D79B27E1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1" y="333375"/>
            <a:ext cx="6469064" cy="76944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GB" altLang="en-US" sz="4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Curriculum Links</a:t>
            </a:r>
          </a:p>
        </p:txBody>
      </p:sp>
      <p:sp>
        <p:nvSpPr>
          <p:cNvPr id="12351" name="Rectangle 63"/>
          <p:cNvSpPr>
            <a:spLocks noChangeArrowheads="1"/>
          </p:cNvSpPr>
          <p:nvPr/>
        </p:nvSpPr>
        <p:spPr bwMode="auto">
          <a:xfrm>
            <a:off x="-1033462" y="894024"/>
            <a:ext cx="5761037" cy="11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3600" b="1" dirty="0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>
                <a:latin typeface="Verdana" panose="020B0604030504040204" pitchFamily="34" charset="0"/>
                <a:ea typeface="Verdana" panose="020B0604030504040204" pitchFamily="34" charset="0"/>
              </a:rPr>
              <a:t>History</a:t>
            </a:r>
            <a:endParaRPr lang="en-GB" alt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352" name="Text Box 64"/>
          <p:cNvSpPr txBox="1">
            <a:spLocks noChangeArrowheads="1"/>
          </p:cNvSpPr>
          <p:nvPr/>
        </p:nvSpPr>
        <p:spPr bwMode="auto">
          <a:xfrm>
            <a:off x="964132" y="2920589"/>
            <a:ext cx="41957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Carisbrooke Castle</a:t>
            </a:r>
            <a:endParaRPr lang="en-US" altLang="en-US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6630" name="Picture 70" descr="iow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6" y="260351"/>
            <a:ext cx="28797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CD5AB4-8647-41F6-A681-2021E88E6C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155" y="1830537"/>
            <a:ext cx="2376264" cy="31683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C7477E-A8E5-403A-B424-3CD709FB58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" b="2266"/>
          <a:stretch/>
        </p:blipFill>
        <p:spPr>
          <a:xfrm>
            <a:off x="5159896" y="3212977"/>
            <a:ext cx="2879726" cy="216372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CB933D-4D7C-457C-9E89-5515CBEC3B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8" t="4392" r="12088" b="15188"/>
          <a:stretch/>
        </p:blipFill>
        <p:spPr>
          <a:xfrm>
            <a:off x="2135189" y="3995120"/>
            <a:ext cx="3131976" cy="235325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custDataLst>
      <p:tags r:id="rId1"/>
    </p:custDataLst>
  </p:cSld>
  <p:clrMapOvr>
    <a:masterClrMapping/>
  </p:clrMapOvr>
  <p:transition spd="med" advTm="156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utoUpdateAnimBg="0"/>
      <p:bldP spid="12351" grpId="0" autoUpdateAnimBg="0"/>
      <p:bldP spid="12352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5"/>
          <p:cNvSpPr>
            <a:spLocks noChangeArrowheads="1"/>
          </p:cNvSpPr>
          <p:nvPr/>
        </p:nvSpPr>
        <p:spPr bwMode="auto">
          <a:xfrm rot="540785">
            <a:off x="6142535" y="1672674"/>
            <a:ext cx="330835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>
                <a:latin typeface="Verdana" panose="020B0604030504040204" pitchFamily="34" charset="0"/>
                <a:ea typeface="Verdana" panose="020B0604030504040204" pitchFamily="34" charset="0"/>
              </a:rPr>
              <a:t>English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Beach Poetry</a:t>
            </a:r>
            <a:r>
              <a:rPr lang="en-GB" altLang="en-US" sz="2800" dirty="0">
                <a:latin typeface="Comic Sans MS" panose="030F0702030302020204" pitchFamily="66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1270" name="Text Box 6">
            <a:extLst>
              <a:ext uri="{FF2B5EF4-FFF2-40B4-BE49-F238E27FC236}">
                <a16:creationId xmlns:a16="http://schemas.microsoft.com/office/drawing/2014/main" id="{91157E90-E714-49DE-9AE1-1A904D92F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119" y="279703"/>
            <a:ext cx="5844324" cy="76944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GB" altLang="en-US" sz="4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Curriculum Links</a:t>
            </a: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 rot="-710824">
            <a:off x="2232604" y="4139849"/>
            <a:ext cx="3412934" cy="232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>
                <a:latin typeface="Verdana" panose="020B0604030504040204" pitchFamily="34" charset="0"/>
                <a:ea typeface="Verdana" panose="020B0604030504040204" pitchFamily="34" charset="0"/>
              </a:rPr>
              <a:t>Art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Sketching and making sculptures on the beach</a:t>
            </a:r>
          </a:p>
        </p:txBody>
      </p:sp>
      <p:pic>
        <p:nvPicPr>
          <p:cNvPr id="27654" name="Picture 67" descr="iow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6" y="260351"/>
            <a:ext cx="28797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C3EA05-EC5A-4F92-B8F0-482E41098F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94" b="19596"/>
          <a:stretch/>
        </p:blipFill>
        <p:spPr>
          <a:xfrm>
            <a:off x="452119" y="1242363"/>
            <a:ext cx="2675611" cy="353290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0EB6BD-321E-4007-98C0-187CE4F311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015" y="3140363"/>
            <a:ext cx="4710545" cy="353290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custDataLst>
      <p:tags r:id="rId1"/>
    </p:custDataLst>
  </p:cSld>
  <p:clrMapOvr>
    <a:masterClrMapping/>
  </p:clrMapOvr>
  <p:transition spd="med" advTm="132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/>
      <p:bldP spid="11270" grpId="0"/>
      <p:bldP spid="1127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>
            <a:extLst>
              <a:ext uri="{FF2B5EF4-FFF2-40B4-BE49-F238E27FC236}">
                <a16:creationId xmlns:a16="http://schemas.microsoft.com/office/drawing/2014/main" id="{A9E4223F-20A4-4E78-B8F1-2330CA4C0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299" y="229080"/>
            <a:ext cx="6098107" cy="76944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GB" altLang="en-US" sz="4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Outdoor activities</a:t>
            </a:r>
          </a:p>
        </p:txBody>
      </p:sp>
      <p:sp>
        <p:nvSpPr>
          <p:cNvPr id="28676" name="Rectangle 5"/>
          <p:cNvSpPr>
            <a:spLocks noChangeArrowheads="1"/>
          </p:cNvSpPr>
          <p:nvPr/>
        </p:nvSpPr>
        <p:spPr bwMode="auto">
          <a:xfrm rot="843781">
            <a:off x="4539707" y="1421774"/>
            <a:ext cx="29527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dirty="0">
                <a:latin typeface="Verdana" panose="020B0604030504040204" pitchFamily="34" charset="0"/>
                <a:ea typeface="Verdana" panose="020B0604030504040204" pitchFamily="34" charset="0"/>
              </a:rPr>
              <a:t>Water Sports</a:t>
            </a:r>
            <a:endParaRPr lang="en-US" alt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8677" name="Picture 67" descr="iow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6" y="260351"/>
            <a:ext cx="28797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7E42DE-01A6-4FDB-943F-C1D8293D53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207" y="2430815"/>
            <a:ext cx="2571750" cy="34290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5F0F67-3444-4B27-BE37-82E6EBB1EB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914" y="2099856"/>
            <a:ext cx="2764752" cy="368633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157FF8-0934-4252-B254-9A5F8B9329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947" y="1847273"/>
            <a:ext cx="2178627" cy="290483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9732D5-4A96-46D5-B799-426834C729B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69" y="1185221"/>
            <a:ext cx="2764752" cy="207356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9FE3D0-F6F5-43D0-8027-5A3DB1B2E4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329" y="2246232"/>
            <a:ext cx="2764752" cy="368633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40"/>
    </mc:Choice>
    <mc:Fallback xmlns="">
      <p:transition spd="slow" advTm="14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0" name="Text Box 54">
            <a:extLst>
              <a:ext uri="{FF2B5EF4-FFF2-40B4-BE49-F238E27FC236}">
                <a16:creationId xmlns:a16="http://schemas.microsoft.com/office/drawing/2014/main" id="{BE87055F-03EB-4398-B9D5-3DFB6AD42E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1557339"/>
            <a:ext cx="8748713" cy="7016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GB" altLang="en-US" sz="4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Important Issues</a:t>
            </a:r>
            <a:endParaRPr lang="en-US" altLang="en-US" sz="4000" b="1" dirty="0">
              <a:effectLst>
                <a:outerShdw blurRad="38100" dist="38100" dir="2700000" algn="tl">
                  <a:srgbClr val="FFFFFF"/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271" name="Text Box 55"/>
          <p:cNvSpPr txBox="1">
            <a:spLocks noChangeArrowheads="1"/>
          </p:cNvSpPr>
          <p:nvPr/>
        </p:nvSpPr>
        <p:spPr bwMode="auto">
          <a:xfrm>
            <a:off x="1471658" y="2746116"/>
            <a:ext cx="8453577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Come and speak to us! 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No mobile phones or devices that link to the internet</a:t>
            </a:r>
          </a:p>
          <a:p>
            <a:pPr eaLnBrk="1" hangingPunct="1">
              <a:spcBef>
                <a:spcPct val="50000"/>
              </a:spcBef>
            </a:pPr>
            <a:endParaRPr lang="en-US" altLang="en-US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30725" name="Picture 57" descr="iow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6" y="260351"/>
            <a:ext cx="28797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51"/>
    </mc:Choice>
    <mc:Fallback xmlns="">
      <p:transition spd="slow" advTm="28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B904839-407C-4B56-ADD7-1AEF0BFB76CE}"/>
              </a:ext>
            </a:extLst>
          </p:cNvPr>
          <p:cNvSpPr/>
          <p:nvPr/>
        </p:nvSpPr>
        <p:spPr>
          <a:xfrm>
            <a:off x="457200" y="530842"/>
            <a:ext cx="10515600" cy="769441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defRPr/>
            </a:pPr>
            <a:r>
              <a:rPr lang="en-US" sz="4400" b="1" dirty="0">
                <a:ln/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National Curriculum Assessment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1AF064-57AF-4C20-861F-B02850C798D1}"/>
              </a:ext>
            </a:extLst>
          </p:cNvPr>
          <p:cNvSpPr/>
          <p:nvPr/>
        </p:nvSpPr>
        <p:spPr>
          <a:xfrm>
            <a:off x="457200" y="1300283"/>
            <a:ext cx="10972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GB" altLang="en-US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ct val="0"/>
              </a:spcBef>
            </a:pPr>
            <a:r>
              <a:rPr lang="en-GB" altLang="en-US" dirty="0">
                <a:latin typeface="Verdana" panose="020B0604030504040204" pitchFamily="34" charset="0"/>
                <a:ea typeface="Verdana" panose="020B0604030504040204" pitchFamily="34" charset="0"/>
              </a:rPr>
              <a:t>At the end of Year 6, pupils will be provided with a teacher assessment confirming whether they have met the expected standard in the following areas;</a:t>
            </a:r>
          </a:p>
          <a:p>
            <a:pPr>
              <a:spcBef>
                <a:spcPct val="0"/>
              </a:spcBef>
            </a:pPr>
            <a:endParaRPr lang="en-GB" alt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GB" altLang="en-US" dirty="0">
                <a:latin typeface="Verdana" panose="020B0604030504040204" pitchFamily="34" charset="0"/>
                <a:ea typeface="Verdana" panose="020B0604030504040204" pitchFamily="34" charset="0"/>
              </a:rPr>
              <a:t> Mathematics</a:t>
            </a:r>
          </a:p>
          <a:p>
            <a:pPr lvl="1">
              <a:spcBef>
                <a:spcPct val="0"/>
              </a:spcBef>
            </a:pPr>
            <a:endParaRPr lang="en-GB" alt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GB" altLang="en-US" dirty="0">
                <a:latin typeface="Verdana" panose="020B0604030504040204" pitchFamily="34" charset="0"/>
                <a:ea typeface="Verdana" panose="020B0604030504040204" pitchFamily="34" charset="0"/>
              </a:rPr>
              <a:t> English Reading</a:t>
            </a:r>
          </a:p>
          <a:p>
            <a:pPr>
              <a:spcBef>
                <a:spcPct val="0"/>
              </a:spcBef>
            </a:pPr>
            <a:endParaRPr lang="en-GB" alt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GB" altLang="en-US" dirty="0">
                <a:latin typeface="Verdana" panose="020B0604030504040204" pitchFamily="34" charset="0"/>
                <a:ea typeface="Verdana" panose="020B0604030504040204" pitchFamily="34" charset="0"/>
              </a:rPr>
              <a:t> English Writing</a:t>
            </a:r>
          </a:p>
          <a:p>
            <a:pPr lvl="1">
              <a:spcBef>
                <a:spcPct val="0"/>
              </a:spcBef>
            </a:pPr>
            <a:endParaRPr lang="en-GB" alt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GB" altLang="en-US" dirty="0">
                <a:latin typeface="Verdana" panose="020B0604030504040204" pitchFamily="34" charset="0"/>
                <a:ea typeface="Verdana" panose="020B0604030504040204" pitchFamily="34" charset="0"/>
              </a:rPr>
              <a:t> Science</a:t>
            </a:r>
          </a:p>
          <a:p>
            <a:pPr>
              <a:spcBef>
                <a:spcPct val="0"/>
              </a:spcBef>
            </a:pPr>
            <a:endParaRPr lang="en-GB" alt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ct val="0"/>
              </a:spcBef>
            </a:pPr>
            <a:r>
              <a:rPr lang="en-GB" altLang="en-US" dirty="0">
                <a:latin typeface="Verdana" panose="020B0604030504040204" pitchFamily="34" charset="0"/>
                <a:ea typeface="Verdana" panose="020B0604030504040204" pitchFamily="34" charset="0"/>
              </a:rPr>
              <a:t>A scaled score will also be awarded for ‘Grammar, Punctuation and Spelling’, ‘Reading’ and ‘Mathematics’.</a:t>
            </a:r>
          </a:p>
        </p:txBody>
      </p:sp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7" descr="iowlogoplain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2" y="1158875"/>
            <a:ext cx="8135938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16696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0" name="Text Box 54">
            <a:extLst>
              <a:ext uri="{FF2B5EF4-FFF2-40B4-BE49-F238E27FC236}">
                <a16:creationId xmlns:a16="http://schemas.microsoft.com/office/drawing/2014/main" id="{BE87055F-03EB-4398-B9D5-3DFB6AD42E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2467" y="78396"/>
            <a:ext cx="5967066" cy="7016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GB" altLang="en-US" sz="4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Dates for your diary</a:t>
            </a:r>
            <a:endParaRPr lang="en-US" altLang="en-US" sz="4000" b="1" dirty="0">
              <a:effectLst>
                <a:outerShdw blurRad="38100" dist="38100" dir="2700000" algn="tl">
                  <a:srgbClr val="FFFFFF"/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271" name="Text Box 55"/>
          <p:cNvSpPr txBox="1">
            <a:spLocks noChangeArrowheads="1"/>
          </p:cNvSpPr>
          <p:nvPr/>
        </p:nvSpPr>
        <p:spPr bwMode="auto">
          <a:xfrm>
            <a:off x="0" y="1098124"/>
            <a:ext cx="12192000" cy="4693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13</a:t>
            </a:r>
            <a:r>
              <a:rPr lang="en-GB" altLang="en-US" sz="2600" baseline="30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</a:t>
            </a:r>
            <a:r>
              <a:rPr lang="en-GB" altLang="en-US" sz="2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May – 17</a:t>
            </a:r>
            <a:r>
              <a:rPr lang="en-GB" altLang="en-US" sz="2600" baseline="30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</a:t>
            </a:r>
            <a:r>
              <a:rPr lang="en-GB" altLang="en-US" sz="2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May: SATs week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2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3</a:t>
            </a:r>
            <a:r>
              <a:rPr lang="en-GB" altLang="en-US" sz="2600" baseline="30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rd</a:t>
            </a:r>
            <a:r>
              <a:rPr lang="en-GB" altLang="en-US" sz="2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June – 7</a:t>
            </a:r>
            <a:r>
              <a:rPr lang="en-GB" altLang="en-US" sz="2600" baseline="30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</a:t>
            </a:r>
            <a:r>
              <a:rPr lang="en-GB" altLang="en-US" sz="2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June: Isle of Wight residential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2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Monday 1</a:t>
            </a:r>
            <a:r>
              <a:rPr lang="en-GB" altLang="en-US" sz="2600" baseline="30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</a:t>
            </a:r>
            <a:r>
              <a:rPr lang="en-GB" altLang="en-US" sz="2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July: Diocesan leavers service at Christ’s Hospital</a:t>
            </a:r>
          </a:p>
          <a:p>
            <a:pPr>
              <a:spcBef>
                <a:spcPct val="50000"/>
              </a:spcBef>
            </a:pPr>
            <a:r>
              <a:rPr lang="en-GB" altLang="en-US" sz="2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Tuesday 2</a:t>
            </a:r>
            <a:r>
              <a:rPr lang="en-GB" altLang="en-US" sz="2600" baseline="30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nd</a:t>
            </a:r>
            <a:r>
              <a:rPr lang="en-GB" altLang="en-US" sz="2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July: Key Stage Two sports morning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2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Wednesday 3</a:t>
            </a:r>
            <a:r>
              <a:rPr lang="en-GB" altLang="en-US" sz="2600" baseline="30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rd</a:t>
            </a:r>
            <a:r>
              <a:rPr lang="en-GB" altLang="en-US" sz="2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July: Secondary school induction day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2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Tuesday 9</a:t>
            </a:r>
            <a:r>
              <a:rPr lang="en-GB" altLang="en-US" sz="2600" baseline="30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</a:t>
            </a:r>
            <a:r>
              <a:rPr lang="en-GB" altLang="en-US" sz="2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July: Production (afternoon and evening)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2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Thursday 11</a:t>
            </a:r>
            <a:r>
              <a:rPr lang="en-GB" altLang="en-US" sz="2600" baseline="30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</a:t>
            </a:r>
            <a:r>
              <a:rPr lang="en-GB" altLang="en-US" sz="2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July: Production (evening)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2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Wednesday 17</a:t>
            </a:r>
            <a:r>
              <a:rPr lang="en-GB" altLang="en-US" sz="2600" baseline="30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</a:t>
            </a:r>
            <a:r>
              <a:rPr lang="en-GB" altLang="en-US" sz="2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July: Leavers worship (AM) and BBQ.</a:t>
            </a:r>
            <a:endParaRPr lang="en-US" altLang="en-US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133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51"/>
    </mc:Choice>
    <mc:Fallback xmlns="">
      <p:transition spd="slow" advTm="28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2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2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2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2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2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2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2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2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2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2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2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2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B904839-407C-4B56-ADD7-1AEF0BFB76CE}"/>
              </a:ext>
            </a:extLst>
          </p:cNvPr>
          <p:cNvSpPr/>
          <p:nvPr/>
        </p:nvSpPr>
        <p:spPr>
          <a:xfrm>
            <a:off x="457200" y="530842"/>
            <a:ext cx="10515600" cy="769441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defRPr/>
            </a:pPr>
            <a:r>
              <a:rPr lang="en-US" sz="4400" b="1" dirty="0">
                <a:ln/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Mathematics Papers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1AF064-57AF-4C20-861F-B02850C798D1}"/>
              </a:ext>
            </a:extLst>
          </p:cNvPr>
          <p:cNvSpPr/>
          <p:nvPr/>
        </p:nvSpPr>
        <p:spPr>
          <a:xfrm>
            <a:off x="457200" y="1757483"/>
            <a:ext cx="109728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GB" altLang="en-US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ct val="0"/>
              </a:spcBef>
            </a:pPr>
            <a:r>
              <a:rPr lang="en-GB" altLang="en-US" sz="2600" dirty="0">
                <a:latin typeface="Verdana" panose="020B0604030504040204" pitchFamily="34" charset="0"/>
                <a:ea typeface="Verdana" panose="020B0604030504040204" pitchFamily="34" charset="0"/>
              </a:rPr>
              <a:t>There are three papers in mathematics;</a:t>
            </a:r>
          </a:p>
          <a:p>
            <a:pPr>
              <a:spcBef>
                <a:spcPct val="0"/>
              </a:spcBef>
            </a:pPr>
            <a:endParaRPr lang="en-GB" altLang="en-US" sz="1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GB" altLang="en-US" sz="2600" dirty="0">
                <a:latin typeface="Verdana" panose="020B0604030504040204" pitchFamily="34" charset="0"/>
                <a:ea typeface="Verdana" panose="020B0604030504040204" pitchFamily="34" charset="0"/>
              </a:rPr>
              <a:t> Paper 1 Arithmetic test: 30 mins (40 marks)</a:t>
            </a:r>
          </a:p>
          <a:p>
            <a:pPr>
              <a:spcBef>
                <a:spcPct val="0"/>
              </a:spcBef>
            </a:pPr>
            <a:endParaRPr lang="en-GB" altLang="en-US" sz="1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GB" altLang="en-US" sz="2600" dirty="0">
                <a:latin typeface="Verdana" panose="020B0604030504040204" pitchFamily="34" charset="0"/>
                <a:ea typeface="Verdana" panose="020B0604030504040204" pitchFamily="34" charset="0"/>
              </a:rPr>
              <a:t> Paper 2  Reasoning test: 40 mins (35 marks)</a:t>
            </a:r>
          </a:p>
          <a:p>
            <a:pPr>
              <a:spcBef>
                <a:spcPct val="0"/>
              </a:spcBef>
            </a:pPr>
            <a:endParaRPr lang="en-GB" altLang="en-US" sz="1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GB" altLang="en-US" sz="2600" dirty="0">
                <a:latin typeface="Verdana" panose="020B0604030504040204" pitchFamily="34" charset="0"/>
                <a:ea typeface="Verdana" panose="020B0604030504040204" pitchFamily="34" charset="0"/>
              </a:rPr>
              <a:t> Paper 3  Reasoning test: 40 mins (35 marks)</a:t>
            </a:r>
          </a:p>
        </p:txBody>
      </p:sp>
    </p:spTree>
    <p:extLst>
      <p:ext uri="{BB962C8B-B14F-4D97-AF65-F5344CB8AC3E}">
        <p14:creationId xmlns:p14="http://schemas.microsoft.com/office/powerpoint/2010/main" val="751429450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1774825" y="260350"/>
            <a:ext cx="8713788" cy="6337300"/>
          </a:xfrm>
          <a:prstGeom prst="rect">
            <a:avLst/>
          </a:prstGeom>
          <a:noFill/>
          <a:ln w="88900" cmpd="thinThick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>
              <a:latin typeface="Comic Sans MS" panose="030F0702030302020204" pitchFamily="66" charset="0"/>
            </a:endParaRP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1919289" y="404813"/>
            <a:ext cx="8351837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700">
                <a:solidFill>
                  <a:schemeClr val="bg1"/>
                </a:solidFill>
                <a:latin typeface="Comic Sans MS" panose="030F0702030302020204" pitchFamily="66" charset="0"/>
              </a:rPr>
              <a:t>Maths</a:t>
            </a:r>
          </a:p>
        </p:txBody>
      </p:sp>
      <p:pic>
        <p:nvPicPr>
          <p:cNvPr id="614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4" t="33089" r="37888" b="35179"/>
          <a:stretch>
            <a:fillRect/>
          </a:stretch>
        </p:blipFill>
        <p:spPr bwMode="auto">
          <a:xfrm>
            <a:off x="3243264" y="320675"/>
            <a:ext cx="6975475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9" t="33482" r="38052" b="34554"/>
          <a:stretch>
            <a:fillRect/>
          </a:stretch>
        </p:blipFill>
        <p:spPr bwMode="auto">
          <a:xfrm>
            <a:off x="3297239" y="3500439"/>
            <a:ext cx="6867525" cy="308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 rot="-2500389">
            <a:off x="1671638" y="2963864"/>
            <a:ext cx="2106612" cy="92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7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Arithmetic paper</a:t>
            </a:r>
            <a:endParaRPr lang="en-GB" altLang="en-US" sz="27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10"/>
    </mc:Choice>
    <mc:Fallback xmlns="">
      <p:transition spd="slow" advTm="29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 build="p" autoUpdateAnimBg="0"/>
      <p:bldP spid="7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ChangeArrowheads="1"/>
          </p:cNvSpPr>
          <p:nvPr/>
        </p:nvSpPr>
        <p:spPr bwMode="auto">
          <a:xfrm>
            <a:off x="1774825" y="260350"/>
            <a:ext cx="8713788" cy="6337300"/>
          </a:xfrm>
          <a:prstGeom prst="rect">
            <a:avLst/>
          </a:prstGeom>
          <a:noFill/>
          <a:ln w="88900" cmpd="thinThick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 dirty="0">
              <a:latin typeface="Comic Sans MS" panose="030F0702030302020204" pitchFamily="66" charset="0"/>
            </a:endParaRP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1919289" y="404813"/>
            <a:ext cx="8351837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700">
                <a:solidFill>
                  <a:schemeClr val="bg1"/>
                </a:solidFill>
                <a:latin typeface="Comic Sans MS" panose="030F0702030302020204" pitchFamily="66" charset="0"/>
              </a:rPr>
              <a:t>Maths</a:t>
            </a: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6" t="25735" r="37576" b="6250"/>
          <a:stretch>
            <a:fillRect/>
          </a:stretch>
        </p:blipFill>
        <p:spPr bwMode="auto">
          <a:xfrm>
            <a:off x="3259138" y="446089"/>
            <a:ext cx="6337300" cy="596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 rot="-2500389">
            <a:off x="1671638" y="2963864"/>
            <a:ext cx="2106612" cy="92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7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Reasoning paper</a:t>
            </a:r>
            <a:endParaRPr lang="en-GB" altLang="en-US" sz="27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58"/>
    </mc:Choice>
    <mc:Fallback xmlns="">
      <p:transition spd="slow" advTm="22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 build="p" autoUpdateAnimBg="0"/>
      <p:bldP spid="5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1774825" y="260350"/>
            <a:ext cx="8713788" cy="6337300"/>
          </a:xfrm>
          <a:prstGeom prst="rect">
            <a:avLst/>
          </a:prstGeom>
          <a:noFill/>
          <a:ln w="88900" cmpd="thinThick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>
              <a:latin typeface="Comic Sans MS" panose="030F0702030302020204" pitchFamily="66" charset="0"/>
            </a:endParaRP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1919289" y="404813"/>
            <a:ext cx="8351837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700">
                <a:solidFill>
                  <a:schemeClr val="bg1"/>
                </a:solidFill>
                <a:latin typeface="Comic Sans MS" panose="030F0702030302020204" pitchFamily="66" charset="0"/>
              </a:rPr>
              <a:t>Maths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2" t="24817" r="26001" b="11427"/>
          <a:stretch>
            <a:fillRect/>
          </a:stretch>
        </p:blipFill>
        <p:spPr bwMode="auto">
          <a:xfrm>
            <a:off x="1966913" y="1096964"/>
            <a:ext cx="8418512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 rot="-2500389">
            <a:off x="8134351" y="842964"/>
            <a:ext cx="2105025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7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Reasoning paper</a:t>
            </a:r>
            <a:endParaRPr lang="en-GB" altLang="en-US" sz="27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32"/>
    </mc:Choice>
    <mc:Fallback xmlns="">
      <p:transition spd="slow" advTm="31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 build="p" autoUpdateAnimBg="0"/>
      <p:bldP spid="5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2208214" y="549276"/>
            <a:ext cx="7864475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The English Papers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600" dirty="0">
                <a:latin typeface="Verdana" panose="020B0604030504040204" pitchFamily="34" charset="0"/>
                <a:ea typeface="Verdana" panose="020B0604030504040204" pitchFamily="34" charset="0"/>
              </a:rPr>
              <a:t>There are three papers in English;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en-GB" altLang="en-US" sz="2600" dirty="0">
                <a:latin typeface="Verdana" panose="020B0604030504040204" pitchFamily="34" charset="0"/>
                <a:ea typeface="Verdana" panose="020B0604030504040204" pitchFamily="34" charset="0"/>
              </a:rPr>
              <a:t> Reading Comprehension: 1 hour (50 marks)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en-GB" altLang="en-US" sz="2600" dirty="0">
                <a:latin typeface="Verdana" panose="020B0604030504040204" pitchFamily="34" charset="0"/>
                <a:ea typeface="Verdana" panose="020B0604030504040204" pitchFamily="34" charset="0"/>
              </a:rPr>
              <a:t> Spelling : 20mins (20 marks)</a:t>
            </a:r>
          </a:p>
          <a:p>
            <a:pPr eaLnBrk="1" hangingPunct="1">
              <a:spcBef>
                <a:spcPct val="0"/>
              </a:spcBef>
            </a:pPr>
            <a:endParaRPr lang="en-GB" altLang="en-US" sz="1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en-GB" altLang="en-US" sz="2600" dirty="0">
                <a:latin typeface="Verdana" panose="020B0604030504040204" pitchFamily="34" charset="0"/>
                <a:ea typeface="Verdana" panose="020B0604030504040204" pitchFamily="34" charset="0"/>
              </a:rPr>
              <a:t> Grammar, Punctuation </a:t>
            </a:r>
            <a:r>
              <a:rPr lang="en-GB" altLang="en-US" sz="2600">
                <a:latin typeface="Verdana" panose="020B0604030504040204" pitchFamily="34" charset="0"/>
                <a:ea typeface="Verdana" panose="020B0604030504040204" pitchFamily="34" charset="0"/>
              </a:rPr>
              <a:t>and Spelling: </a:t>
            </a:r>
            <a:r>
              <a:rPr lang="en-GB" altLang="en-US" sz="2600" dirty="0">
                <a:latin typeface="Verdana" panose="020B0604030504040204" pitchFamily="34" charset="0"/>
                <a:ea typeface="Verdana" panose="020B0604030504040204" pitchFamily="34" charset="0"/>
              </a:rPr>
              <a:t>45mins (50 marks)</a:t>
            </a: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1774825" y="260350"/>
            <a:ext cx="8713788" cy="6337300"/>
          </a:xfrm>
          <a:prstGeom prst="rect">
            <a:avLst/>
          </a:prstGeom>
          <a:noFill/>
          <a:ln w="88900" cmpd="thinThick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>
              <a:latin typeface="Comic Sans MS" panose="030F0702030302020204" pitchFamily="66" charset="0"/>
            </a:endParaRPr>
          </a:p>
        </p:txBody>
      </p:sp>
      <p:pic>
        <p:nvPicPr>
          <p:cNvPr id="9220" name="Picture 7" descr="english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4332288"/>
            <a:ext cx="3168650" cy="218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95"/>
    </mc:Choice>
    <mc:Fallback xmlns="">
      <p:transition spd="slow" advTm="19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eading Q1&amp;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0" t="3333" r="877"/>
          <a:stretch>
            <a:fillRect/>
          </a:stretch>
        </p:blipFill>
        <p:spPr bwMode="auto">
          <a:xfrm>
            <a:off x="1919289" y="757238"/>
            <a:ext cx="8280400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Oval 3"/>
          <p:cNvSpPr>
            <a:spLocks noChangeArrowheads="1"/>
          </p:cNvSpPr>
          <p:nvPr/>
        </p:nvSpPr>
        <p:spPr bwMode="auto">
          <a:xfrm>
            <a:off x="5168790" y="2980531"/>
            <a:ext cx="1358900" cy="89693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>
              <a:latin typeface="Comic Sans MS" panose="030F0702030302020204" pitchFamily="66" charset="0"/>
            </a:endParaRPr>
          </a:p>
        </p:txBody>
      </p:sp>
      <p:sp>
        <p:nvSpPr>
          <p:cNvPr id="10244" name="Oval 4"/>
          <p:cNvSpPr>
            <a:spLocks noChangeArrowheads="1"/>
          </p:cNvSpPr>
          <p:nvPr/>
        </p:nvSpPr>
        <p:spPr bwMode="auto">
          <a:xfrm>
            <a:off x="3706703" y="4702968"/>
            <a:ext cx="1462087" cy="106838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>
              <a:latin typeface="Comic Sans MS" panose="030F0702030302020204" pitchFamily="66" charset="0"/>
            </a:endParaRP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1774825" y="260350"/>
            <a:ext cx="8713788" cy="6337300"/>
          </a:xfrm>
          <a:prstGeom prst="rect">
            <a:avLst/>
          </a:prstGeom>
          <a:noFill/>
          <a:ln w="88900" cmpd="thinThick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>
              <a:latin typeface="Comic Sans MS" panose="030F0702030302020204" pitchFamily="66" charset="0"/>
            </a:endParaRP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1839913" y="100012"/>
            <a:ext cx="47513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The Reading Test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20"/>
    </mc:Choice>
    <mc:Fallback xmlns="">
      <p:transition spd="slow" advTm="29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animBg="1"/>
      <p:bldP spid="1024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|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|0.5|0.6|7|0.8|0.5|0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0.7|0.4|0.8|0.5|0.7|0.5|0.4|0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|0.3|0.5|0.5|0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.1|15.7|14.7|16.3|4.7|12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4|12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5.1|1.5|11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0.8|1.2|6|0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.8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1|1|1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|19|0.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|19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4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|2|4.9|5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6|1.4|3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3|0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7.3|7.8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910</TotalTime>
  <Words>739</Words>
  <Application>Microsoft Office PowerPoint</Application>
  <PresentationFormat>Widescreen</PresentationFormat>
  <Paragraphs>174</Paragraphs>
  <Slides>31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Comic Sans MS</vt:lpstr>
      <vt:lpstr>Times New Roman</vt:lpstr>
      <vt:lpstr>Verdana</vt:lpstr>
      <vt:lpstr>Verdana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 Hateley</dc:creator>
  <cp:lastModifiedBy>Adam Belton</cp:lastModifiedBy>
  <cp:revision>39</cp:revision>
  <dcterms:created xsi:type="dcterms:W3CDTF">2021-04-27T08:57:15Z</dcterms:created>
  <dcterms:modified xsi:type="dcterms:W3CDTF">2024-04-19T12:34:01Z</dcterms:modified>
</cp:coreProperties>
</file>