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2"/>
  </p:notesMasterIdLst>
  <p:sldIdLst>
    <p:sldId id="1017" r:id="rId2"/>
    <p:sldId id="531" r:id="rId3"/>
    <p:sldId id="576" r:id="rId4"/>
    <p:sldId id="1018" r:id="rId5"/>
    <p:sldId id="818" r:id="rId6"/>
    <p:sldId id="296" r:id="rId7"/>
    <p:sldId id="323" r:id="rId8"/>
    <p:sldId id="834" r:id="rId9"/>
    <p:sldId id="514" r:id="rId10"/>
    <p:sldId id="572" r:id="rId11"/>
    <p:sldId id="1019" r:id="rId12"/>
    <p:sldId id="515" r:id="rId13"/>
    <p:sldId id="575" r:id="rId14"/>
    <p:sldId id="568" r:id="rId15"/>
    <p:sldId id="946" r:id="rId16"/>
    <p:sldId id="535" r:id="rId17"/>
    <p:sldId id="779" r:id="rId18"/>
    <p:sldId id="289" r:id="rId19"/>
    <p:sldId id="1011" r:id="rId20"/>
    <p:sldId id="101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49"/>
    <p:restoredTop sz="94236" autoAdjust="0"/>
  </p:normalViewPr>
  <p:slideViewPr>
    <p:cSldViewPr snapToGrid="0" snapToObjects="1">
      <p:cViewPr varScale="1">
        <p:scale>
          <a:sx n="85" d="100"/>
          <a:sy n="85" d="100"/>
        </p:scale>
        <p:origin x="5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767A3D0-D9DA-4A0A-BD1C-6D22BD1F0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EB92D04-E333-4FFA-8E65-1B6BF898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03304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4BDDFF6-64B7-4732-A44E-FEB2A62F88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F4C1FAA7-870C-48DA-AF59-EAB13534B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60BD098-4CD0-4968-BD85-5E4CF2383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D505A6A-811B-47A6-B329-B5FCE9970F36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42A45E97-79CB-46DE-9309-FF3A8C9824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653C9176-BA42-4709-87B7-D844F0F48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B41CADE8-04E4-4A15-85DC-1FFA25732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368619-3EBD-46E8-BC33-D11B32BB72A3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hangingPunct="1"/>
            <a:fld id="{FB292E8D-CF26-4C18-AF48-18F643F3764E}" type="slidenum">
              <a:rPr lang="en-US" sz="1200" smtClean="0">
                <a:latin typeface="Times New Roman" pitchFamily="18" charset="0"/>
              </a:rPr>
              <a:pPr eaLnBrk="1" hangingPunct="1"/>
              <a:t>15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0" y="685800"/>
            <a:ext cx="2312988" cy="173513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572" y="2420642"/>
            <a:ext cx="5942641" cy="60371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/>
            <a:endParaRPr lang="en-GB" sz="1100" dirty="0">
              <a:latin typeface="Arial"/>
              <a:cs typeface="Arial"/>
            </a:endParaRPr>
          </a:p>
          <a:p>
            <a:pPr eaLnBrk="1" hangingPunct="1"/>
            <a:r>
              <a:rPr lang="en-GB" sz="1100" dirty="0">
                <a:latin typeface="Arial"/>
                <a:cs typeface="Arial"/>
              </a:rPr>
              <a:t>  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565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8EC067F-74DC-413F-85B3-D5F35D3F0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41C922-3CE5-434D-98CE-B2A9E3A77A1F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250344-E593-4332-8C54-B9E214210A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CD8D352-7B20-4637-A49D-103CA19F9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2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3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560F6B2E-13D5-412A-9155-4BC11B7FAD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4BA7BA-4B60-4FF3-9C91-CD3333241544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7B54B73-22B3-48A5-8D01-20ED5B837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2703DEFA-E733-4600-8FB6-3171D32A7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9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altLang="ja-JP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1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C2176597-05B0-489A-9DEF-48028E711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4A3272-F1A7-401A-AF9C-2B702409F8FD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A3FD8FF-F033-4445-8014-676356877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EB0B045-ECA1-42B0-8D43-3A5832DA7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9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6C136DDE-A186-4E9B-9B47-A7FF1B8A66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98AB523D-5D60-4DA3-99CB-AF9727E2B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5262306C-9162-40FC-8578-048B3E4F3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54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9C766A-41FA-4CD4-B1EA-0FA8EA38C8F4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767A3D0-D9DA-4A0A-BD1C-6D22BD1F0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EB92D04-E333-4FFA-8E65-1B6BF8981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26" Type="http://schemas.openxmlformats.org/officeDocument/2006/relationships/image" Target="../media/image58.jpeg"/><Relationship Id="rId39" Type="http://schemas.openxmlformats.org/officeDocument/2006/relationships/image" Target="../media/image71.jpeg"/><Relationship Id="rId21" Type="http://schemas.openxmlformats.org/officeDocument/2006/relationships/image" Target="../media/image53.jpeg"/><Relationship Id="rId34" Type="http://schemas.openxmlformats.org/officeDocument/2006/relationships/image" Target="../media/image66.jpeg"/><Relationship Id="rId42" Type="http://schemas.openxmlformats.org/officeDocument/2006/relationships/image" Target="../media/image74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29" Type="http://schemas.openxmlformats.org/officeDocument/2006/relationships/image" Target="../media/image61.jpeg"/><Relationship Id="rId41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24" Type="http://schemas.openxmlformats.org/officeDocument/2006/relationships/image" Target="../media/image56.jpeg"/><Relationship Id="rId32" Type="http://schemas.openxmlformats.org/officeDocument/2006/relationships/image" Target="../media/image64.jpeg"/><Relationship Id="rId37" Type="http://schemas.openxmlformats.org/officeDocument/2006/relationships/image" Target="../media/image69.jpeg"/><Relationship Id="rId40" Type="http://schemas.openxmlformats.org/officeDocument/2006/relationships/image" Target="../media/image72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23" Type="http://schemas.openxmlformats.org/officeDocument/2006/relationships/image" Target="../media/image55.jpeg"/><Relationship Id="rId28" Type="http://schemas.openxmlformats.org/officeDocument/2006/relationships/image" Target="../media/image60.jpeg"/><Relationship Id="rId36" Type="http://schemas.openxmlformats.org/officeDocument/2006/relationships/image" Target="../media/image68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31" Type="http://schemas.openxmlformats.org/officeDocument/2006/relationships/image" Target="../media/image63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Relationship Id="rId27" Type="http://schemas.openxmlformats.org/officeDocument/2006/relationships/image" Target="../media/image59.jpeg"/><Relationship Id="rId30" Type="http://schemas.openxmlformats.org/officeDocument/2006/relationships/image" Target="../media/image62.jpeg"/><Relationship Id="rId35" Type="http://schemas.openxmlformats.org/officeDocument/2006/relationships/image" Target="../media/image67.jpeg"/><Relationship Id="rId43" Type="http://schemas.openxmlformats.org/officeDocument/2006/relationships/image" Target="../media/image75.jpeg"/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5" Type="http://schemas.openxmlformats.org/officeDocument/2006/relationships/image" Target="../media/image57.jpeg"/><Relationship Id="rId33" Type="http://schemas.openxmlformats.org/officeDocument/2006/relationships/image" Target="../media/image65.jpeg"/><Relationship Id="rId38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7.tif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79.png"/><Relationship Id="rId10" Type="http://schemas.openxmlformats.org/officeDocument/2006/relationships/image" Target="../media/image23.png"/><Relationship Id="rId4" Type="http://schemas.openxmlformats.org/officeDocument/2006/relationships/image" Target="../media/image78.tiff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uthmiskin.com/en/paren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kXcabDUg7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emf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54132" y="4221088"/>
            <a:ext cx="3589867" cy="118199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i="1" dirty="0"/>
              <a:t>Introduction to Read Write Inc.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5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498300B-BA6A-4FFB-9CA9-D36795E00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60649"/>
            <a:ext cx="8154428" cy="864096"/>
          </a:xfrm>
        </p:spPr>
        <p:txBody>
          <a:bodyPr/>
          <a:lstStyle/>
          <a:p>
            <a:r>
              <a:rPr lang="en-GB" altLang="en-US" dirty="0"/>
              <a:t>Speed sounds session – 10 minutes daily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E991E0B-95F4-401E-BA85-CAAFDE22A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678" y="1196752"/>
            <a:ext cx="8822026" cy="504056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2800" b="1" dirty="0">
                <a:latin typeface="Arial" panose="020B0604020202020204" pitchFamily="34" charset="0"/>
              </a:rPr>
              <a:t>-Partner Work – </a:t>
            </a:r>
            <a:r>
              <a:rPr lang="en-GB" altLang="en-US" sz="2800" dirty="0">
                <a:latin typeface="Arial" panose="020B0604020202020204" pitchFamily="34" charset="0"/>
              </a:rPr>
              <a:t>“My Turn, your turn”.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b="1" dirty="0">
                <a:latin typeface="Arial" panose="020B0604020202020204" pitchFamily="34" charset="0"/>
              </a:rPr>
              <a:t>-Learn sound – </a:t>
            </a:r>
            <a:r>
              <a:rPr lang="en-GB" altLang="en-US" sz="2800" dirty="0">
                <a:latin typeface="Arial" panose="020B0604020202020204" pitchFamily="34" charset="0"/>
              </a:rPr>
              <a:t>then write sound.</a:t>
            </a: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b="1" dirty="0">
                <a:latin typeface="Arial" panose="020B0604020202020204" pitchFamily="34" charset="0"/>
              </a:rPr>
              <a:t>-Blend words – </a:t>
            </a:r>
            <a:r>
              <a:rPr lang="en-GB" altLang="en-US" sz="2800" dirty="0">
                <a:latin typeface="Arial" panose="020B0604020202020204" pitchFamily="34" charset="0"/>
              </a:rPr>
              <a:t>using letter tiles.</a:t>
            </a:r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dirty="0">
                <a:latin typeface="Arial" panose="020B0604020202020204" pitchFamily="34" charset="0"/>
              </a:rPr>
              <a:t>-</a:t>
            </a:r>
            <a:r>
              <a:rPr lang="en-GB" altLang="en-US" sz="2800" b="1" dirty="0">
                <a:latin typeface="Arial" panose="020B0604020202020204" pitchFamily="34" charset="0"/>
              </a:rPr>
              <a:t>Speed sounds </a:t>
            </a:r>
            <a:r>
              <a:rPr lang="en-GB" altLang="en-US" sz="2800" dirty="0">
                <a:latin typeface="Arial" panose="020B0604020202020204" pitchFamily="34" charset="0"/>
              </a:rPr>
              <a:t>– can we spot the new sound?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latin typeface="Arial" panose="020B0604020202020204" pitchFamily="34" charset="0"/>
            </a:endParaRPr>
          </a:p>
          <a:p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A5934-2BFC-4891-8679-2438ED8EB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445" y="2030244"/>
            <a:ext cx="1513611" cy="1483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54982-BEAE-4E10-AC92-C869C84D6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28"/>
          <a:stretch/>
        </p:blipFill>
        <p:spPr>
          <a:xfrm rot="16200000">
            <a:off x="5650436" y="4086240"/>
            <a:ext cx="1628031" cy="15136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498300B-BA6A-4FFB-9CA9-D36795E00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Speed sounds – 10 minutes daily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E991E0B-95F4-401E-BA85-CAAFDE22A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678" y="1196752"/>
            <a:ext cx="8822026" cy="504056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GB" altLang="en-US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b="1" dirty="0">
                <a:latin typeface="Arial" panose="020B0604020202020204" pitchFamily="34" charset="0"/>
              </a:rPr>
              <a:t>-Special friends – </a:t>
            </a:r>
            <a:r>
              <a:rPr lang="en-GB" altLang="en-US" sz="2800" dirty="0">
                <a:latin typeface="Arial" panose="020B0604020202020204" pitchFamily="34" charset="0"/>
              </a:rPr>
              <a:t>2 or 3 letters making one sound.</a:t>
            </a: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b="1" dirty="0">
                <a:latin typeface="Arial" panose="020B0604020202020204" pitchFamily="34" charset="0"/>
              </a:rPr>
              <a:t>-Green Words – </a:t>
            </a:r>
            <a:r>
              <a:rPr lang="en-GB" altLang="en-US" sz="2800" dirty="0">
                <a:latin typeface="Arial" panose="020B0604020202020204" pitchFamily="34" charset="0"/>
              </a:rPr>
              <a:t>read words containing new sounds.</a:t>
            </a: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endParaRPr lang="en-GB" altLang="en-US" sz="2800" b="1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 dirty="0">
                <a:latin typeface="Arial" panose="020B0604020202020204" pitchFamily="34" charset="0"/>
              </a:rPr>
              <a:t>-</a:t>
            </a:r>
            <a:r>
              <a:rPr lang="en-GB" altLang="en-US" sz="2800" b="1" dirty="0">
                <a:latin typeface="Arial" panose="020B0604020202020204" pitchFamily="34" charset="0"/>
              </a:rPr>
              <a:t>Fred in your head - </a:t>
            </a:r>
            <a:r>
              <a:rPr lang="en-GB" altLang="en-US" sz="2800" dirty="0">
                <a:latin typeface="Arial" panose="020B0604020202020204" pitchFamily="34" charset="0"/>
              </a:rPr>
              <a:t>Once able to read it, no need to decode out loud.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>
              <a:latin typeface="Arial" panose="020B0604020202020204" pitchFamily="34" charset="0"/>
            </a:endParaRPr>
          </a:p>
          <a:p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83CD-CCEC-420F-9900-8CC591531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13"/>
          <a:stretch/>
        </p:blipFill>
        <p:spPr>
          <a:xfrm>
            <a:off x="4147840" y="4522174"/>
            <a:ext cx="1474406" cy="779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C7CC8F-0AED-4C7A-94AC-CF6F80E01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4" t="10417" r="6256" b="7640"/>
          <a:stretch/>
        </p:blipFill>
        <p:spPr>
          <a:xfrm>
            <a:off x="829870" y="2223763"/>
            <a:ext cx="1756963" cy="1205235"/>
          </a:xfrm>
          <a:prstGeom prst="rect">
            <a:avLst/>
          </a:prstGeom>
        </p:spPr>
      </p:pic>
      <p:pic>
        <p:nvPicPr>
          <p:cNvPr id="9" name="Content Placeholder 1" descr="41Ho83H3mFL.jpg">
            <a:extLst>
              <a:ext uri="{FF2B5EF4-FFF2-40B4-BE49-F238E27FC236}">
                <a16:creationId xmlns:a16="http://schemas.microsoft.com/office/drawing/2014/main" id="{B9D84629-563E-44B3-AC35-764CD2F4C9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38939" y="6101242"/>
            <a:ext cx="1802682" cy="62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0EA158-EC68-44C4-A0B1-4CC9CD0AC1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39" t="11539" r="6923" b="12154"/>
          <a:stretch/>
        </p:blipFill>
        <p:spPr>
          <a:xfrm>
            <a:off x="6351291" y="2223765"/>
            <a:ext cx="1801374" cy="1205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F5086-CD4C-45F2-B5FC-C4B8217788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80" t="6601" r="4153" b="16838"/>
          <a:stretch/>
        </p:blipFill>
        <p:spPr>
          <a:xfrm>
            <a:off x="3524915" y="2223764"/>
            <a:ext cx="2151410" cy="1205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7BFED-1FD6-41C5-A342-5591B0DEBA03}"/>
              </a:ext>
            </a:extLst>
          </p:cNvPr>
          <p:cNvSpPr txBox="1"/>
          <p:nvPr/>
        </p:nvSpPr>
        <p:spPr>
          <a:xfrm>
            <a:off x="717452" y="3429001"/>
            <a:ext cx="199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diagraph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85EB2F-F42B-4B4D-920E-B1AF218422D3}"/>
              </a:ext>
            </a:extLst>
          </p:cNvPr>
          <p:cNvSpPr txBox="1"/>
          <p:nvPr/>
        </p:nvSpPr>
        <p:spPr>
          <a:xfrm>
            <a:off x="3624822" y="3396735"/>
            <a:ext cx="199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split diagraph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6C154-9AC3-4FC6-BDB8-68980E8FD15A}"/>
              </a:ext>
            </a:extLst>
          </p:cNvPr>
          <p:cNvSpPr txBox="1"/>
          <p:nvPr/>
        </p:nvSpPr>
        <p:spPr>
          <a:xfrm>
            <a:off x="6253266" y="3380937"/>
            <a:ext cx="199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269374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33A1D22F-4AE0-472E-A995-612DC9E0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More Fred...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BC58DD9-A050-4E36-8CBF-39D71BCBC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3200" dirty="0"/>
              <a:t>Fred helps children learn to spell as well! </a:t>
            </a:r>
          </a:p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	Children then convert words into sounds</a:t>
            </a:r>
          </a:p>
          <a:p>
            <a:pPr eaLnBrk="1" hangingPunct="1">
              <a:buFontTx/>
              <a:buNone/>
            </a:pPr>
            <a:endParaRPr lang="en-GB" altLang="en-US" sz="3200" dirty="0"/>
          </a:p>
          <a:p>
            <a:pPr eaLnBrk="1" hangingPunct="1">
              <a:buFontTx/>
              <a:buNone/>
            </a:pPr>
            <a:r>
              <a:rPr lang="en-GB" altLang="en-US" sz="3200" dirty="0"/>
              <a:t>They pinch the sounds they hear on to their fingers...</a:t>
            </a:r>
          </a:p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	We call this </a:t>
            </a:r>
            <a:r>
              <a:rPr lang="en-GB" altLang="en-US" sz="3200" i="1" dirty="0">
                <a:solidFill>
                  <a:srgbClr val="0070C0"/>
                </a:solidFill>
              </a:rPr>
              <a:t>Fred Fingers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3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6CCF-79A0-4DD1-BF90-5C34FFF856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    </a:t>
            </a:r>
          </a:p>
        </p:txBody>
      </p:sp>
      <p:pic>
        <p:nvPicPr>
          <p:cNvPr id="21509" name="Picture 5">
            <a:extLst>
              <a:ext uri="{FF2B5EF4-FFF2-40B4-BE49-F238E27FC236}">
                <a16:creationId xmlns:a16="http://schemas.microsoft.com/office/drawing/2014/main" id="{7D498A63-97F7-41A8-A6D9-400DA491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429125"/>
            <a:ext cx="1827212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1" descr="41Ho83H3mFL.jpg">
            <a:extLst>
              <a:ext uri="{FF2B5EF4-FFF2-40B4-BE49-F238E27FC236}">
                <a16:creationId xmlns:a16="http://schemas.microsoft.com/office/drawing/2014/main" id="{17BA1D33-9267-4D52-BAB0-34FF068B8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69973" y="332583"/>
            <a:ext cx="2092730" cy="72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4D987DC-7707-47F2-9CC4-7A7351E36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3429001"/>
            <a:ext cx="7478713" cy="864096"/>
          </a:xfrm>
        </p:spPr>
        <p:txBody>
          <a:bodyPr/>
          <a:lstStyle/>
          <a:p>
            <a:r>
              <a:rPr lang="en-GB" altLang="en-US" dirty="0"/>
              <a:t>Red Words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9436033-5D17-4190-BB93-9E8E1AC58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4354954"/>
            <a:ext cx="8639175" cy="2742202"/>
          </a:xfrm>
        </p:spPr>
        <p:txBody>
          <a:bodyPr/>
          <a:lstStyle/>
          <a:p>
            <a:r>
              <a:rPr lang="en-GB" altLang="en-US" sz="2800" dirty="0"/>
              <a:t>Words which can not be decoded easily, sometimes called “tricky” words. </a:t>
            </a:r>
          </a:p>
          <a:p>
            <a:endParaRPr lang="en-GB" altLang="en-US" sz="2800" dirty="0"/>
          </a:p>
          <a:p>
            <a:r>
              <a:rPr lang="en-GB" altLang="en-US" sz="2800" dirty="0"/>
              <a:t>Words that need to be learnt and become part of their visual memory.</a:t>
            </a:r>
          </a:p>
          <a:p>
            <a:endParaRPr lang="en-GB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29F782-DAA4-4E85-8FAD-D3D8A4332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" y="209204"/>
            <a:ext cx="747871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GB" altLang="en-US" dirty="0"/>
              <a:t>Green Words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43080B-FDEE-4377-9120-1C069C92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" y="1343026"/>
            <a:ext cx="8639175" cy="274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GB" altLang="en-US" sz="2800" dirty="0"/>
              <a:t>Words which can be decoded easily using sounding out and blending.  </a:t>
            </a:r>
          </a:p>
          <a:p>
            <a:pPr defTabSz="914400"/>
            <a:endParaRPr lang="en-GB" altLang="en-US" sz="2800" dirty="0"/>
          </a:p>
          <a:p>
            <a:pPr defTabSz="914400"/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8BC74-1FCB-44E8-B6BE-1D5BC1EAE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165" y="2266630"/>
            <a:ext cx="2813538" cy="183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B7636-9D48-42EA-8AA6-9C4870C1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349" y="2317848"/>
            <a:ext cx="2363301" cy="16828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 descr="C:\Users\Davina\Pictures\RWI\RedDittyBook.gif">
            <a:extLst>
              <a:ext uri="{FF2B5EF4-FFF2-40B4-BE49-F238E27FC236}">
                <a16:creationId xmlns:a16="http://schemas.microsoft.com/office/drawing/2014/main" id="{C06C6E8E-7C63-4A35-B55A-FEF9FE84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93888"/>
            <a:ext cx="792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>
            <a:extLst>
              <a:ext uri="{FF2B5EF4-FFF2-40B4-BE49-F238E27FC236}">
                <a16:creationId xmlns:a16="http://schemas.microsoft.com/office/drawing/2014/main" id="{C7B7D3C2-BE3B-4F8C-B7D5-DD20C1D0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dirty="0"/>
              <a:t>RWI Reading session – 20 minutes daily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C824-3FE1-49A6-956C-D9B0767C22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  </a:t>
            </a:r>
          </a:p>
        </p:txBody>
      </p:sp>
      <p:pic>
        <p:nvPicPr>
          <p:cNvPr id="27653" name="Picture 15" descr="Redken.jpg">
            <a:extLst>
              <a:ext uri="{FF2B5EF4-FFF2-40B4-BE49-F238E27FC236}">
                <a16:creationId xmlns:a16="http://schemas.microsoft.com/office/drawing/2014/main" id="{F451CDA3-7557-4033-AE59-1CF970B28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781300"/>
            <a:ext cx="45878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5" descr="GetWritingPurple.jpg">
            <a:extLst>
              <a:ext uri="{FF2B5EF4-FFF2-40B4-BE49-F238E27FC236}">
                <a16:creationId xmlns:a16="http://schemas.microsoft.com/office/drawing/2014/main" id="{86139B0D-BE6E-4FCF-BB12-DA29FBC79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1300"/>
            <a:ext cx="7620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4" descr="Redken.jpg">
            <a:extLst>
              <a:ext uri="{FF2B5EF4-FFF2-40B4-BE49-F238E27FC236}">
                <a16:creationId xmlns:a16="http://schemas.microsoft.com/office/drawing/2014/main" id="{7627EBB6-3D10-47B6-8F15-6DAA07E8A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949575"/>
            <a:ext cx="45878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75" descr="Redken.jpg">
            <a:extLst>
              <a:ext uri="{FF2B5EF4-FFF2-40B4-BE49-F238E27FC236}">
                <a16:creationId xmlns:a16="http://schemas.microsoft.com/office/drawing/2014/main" id="{E8528D7A-AC29-44FA-B394-4FE430193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116263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76" descr="Redken.jpg">
            <a:extLst>
              <a:ext uri="{FF2B5EF4-FFF2-40B4-BE49-F238E27FC236}">
                <a16:creationId xmlns:a16="http://schemas.microsoft.com/office/drawing/2014/main" id="{32E4833D-DF76-4BD2-9A4D-DD0A8C77F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3284538"/>
            <a:ext cx="458788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64" descr="Elvis.jpg">
            <a:extLst>
              <a:ext uri="{FF2B5EF4-FFF2-40B4-BE49-F238E27FC236}">
                <a16:creationId xmlns:a16="http://schemas.microsoft.com/office/drawing/2014/main" id="{AE9D25C4-5224-4B45-9C81-6A5F26B55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3033713"/>
            <a:ext cx="51117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9" descr="Abadfox.jpg">
            <a:extLst>
              <a:ext uri="{FF2B5EF4-FFF2-40B4-BE49-F238E27FC236}">
                <a16:creationId xmlns:a16="http://schemas.microsoft.com/office/drawing/2014/main" id="{F5F58E80-4EE0-46B3-8373-DF84E393A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16263"/>
            <a:ext cx="51593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60" name="Group 95">
            <a:extLst>
              <a:ext uri="{FF2B5EF4-FFF2-40B4-BE49-F238E27FC236}">
                <a16:creationId xmlns:a16="http://schemas.microsoft.com/office/drawing/2014/main" id="{15CDB5EB-EA83-4CB9-8E7D-68E254BAFEFA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1700213"/>
            <a:ext cx="1928812" cy="1181100"/>
            <a:chOff x="914400" y="3352800"/>
            <a:chExt cx="2713049" cy="1600200"/>
          </a:xfrm>
        </p:grpSpPr>
        <p:pic>
          <p:nvPicPr>
            <p:cNvPr id="27705" name="Picture 27" descr="Tabskitten.jpg">
              <a:extLst>
                <a:ext uri="{FF2B5EF4-FFF2-40B4-BE49-F238E27FC236}">
                  <a16:creationId xmlns:a16="http://schemas.microsoft.com/office/drawing/2014/main" id="{3B952887-97E7-493E-9EFB-E05444B12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619" y="3441700"/>
              <a:ext cx="783011" cy="563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6" name="Picture 7" descr="Socool.jpg">
              <a:extLst>
                <a:ext uri="{FF2B5EF4-FFF2-40B4-BE49-F238E27FC236}">
                  <a16:creationId xmlns:a16="http://schemas.microsoft.com/office/drawing/2014/main" id="{6A60B0D6-C6CF-403A-B77E-9BB0C199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865" y="3619500"/>
              <a:ext cx="74094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7" name="Picture 8" descr="Snow.jpg">
              <a:extLst>
                <a:ext uri="{FF2B5EF4-FFF2-40B4-BE49-F238E27FC236}">
                  <a16:creationId xmlns:a16="http://schemas.microsoft.com/office/drawing/2014/main" id="{0E40ADF9-8BC1-4428-804B-2CB3F04A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864" y="4064000"/>
              <a:ext cx="87244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8" name="Picture 23" descr="Scruffyted.jpg">
              <a:extLst>
                <a:ext uri="{FF2B5EF4-FFF2-40B4-BE49-F238E27FC236}">
                  <a16:creationId xmlns:a16="http://schemas.microsoft.com/office/drawing/2014/main" id="{0BA7DD7C-EDB4-43DA-93E8-F866A25F0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619" y="4241800"/>
              <a:ext cx="786653" cy="56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9" name="Picture 24" descr="Sanjaystaysinbed.jpg">
              <a:extLst>
                <a:ext uri="{FF2B5EF4-FFF2-40B4-BE49-F238E27FC236}">
                  <a16:creationId xmlns:a16="http://schemas.microsoft.com/office/drawing/2014/main" id="{3490DC56-AEAF-4235-B42E-91B47A033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807" y="4064000"/>
              <a:ext cx="560854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0" name="Picture 25" descr="Scruffyted.jpg">
              <a:extLst>
                <a:ext uri="{FF2B5EF4-FFF2-40B4-BE49-F238E27FC236}">
                  <a16:creationId xmlns:a16="http://schemas.microsoft.com/office/drawing/2014/main" id="{30BA0DC8-6E5C-44BB-B53D-4AF668DE8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489" y="4419600"/>
              <a:ext cx="74094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1" name="Picture 26" descr="Snow.jpg">
              <a:extLst>
                <a:ext uri="{FF2B5EF4-FFF2-40B4-BE49-F238E27FC236}">
                  <a16:creationId xmlns:a16="http://schemas.microsoft.com/office/drawing/2014/main" id="{50E85BD8-F42F-4D9B-A1F0-7F4D935F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836" y="3708400"/>
              <a:ext cx="789351" cy="56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2" name="Picture 28" descr="Tabthecat.jpg">
              <a:extLst>
                <a:ext uri="{FF2B5EF4-FFF2-40B4-BE49-F238E27FC236}">
                  <a16:creationId xmlns:a16="http://schemas.microsoft.com/office/drawing/2014/main" id="{912E0B54-67A7-4C45-A5F6-DE8AF6036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530600"/>
              <a:ext cx="747805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3" name="Picture 29" descr="Thedressingupbox.jpg">
              <a:extLst>
                <a:ext uri="{FF2B5EF4-FFF2-40B4-BE49-F238E27FC236}">
                  <a16:creationId xmlns:a16="http://schemas.microsoft.com/office/drawing/2014/main" id="{BCAAE01B-87A9-415A-B967-637E89256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242" y="3352800"/>
              <a:ext cx="87244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14" name="Picture 54" descr="GetWritingPink.jpg">
              <a:extLst>
                <a:ext uri="{FF2B5EF4-FFF2-40B4-BE49-F238E27FC236}">
                  <a16:creationId xmlns:a16="http://schemas.microsoft.com/office/drawing/2014/main" id="{5A47318D-0BFC-4958-B848-E02D5046F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2616" y="3449587"/>
              <a:ext cx="1004833" cy="145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1" name="Group 94">
            <a:extLst>
              <a:ext uri="{FF2B5EF4-FFF2-40B4-BE49-F238E27FC236}">
                <a16:creationId xmlns:a16="http://schemas.microsoft.com/office/drawing/2014/main" id="{0D407A05-9787-481E-99B1-C5EE0A39B743}"/>
              </a:ext>
            </a:extLst>
          </p:cNvPr>
          <p:cNvGrpSpPr>
            <a:grpSpLocks/>
          </p:cNvGrpSpPr>
          <p:nvPr/>
        </p:nvGrpSpPr>
        <p:grpSpPr bwMode="auto">
          <a:xfrm>
            <a:off x="7140575" y="2708275"/>
            <a:ext cx="2003425" cy="1143000"/>
            <a:chOff x="1219200" y="5105399"/>
            <a:chExt cx="2492772" cy="1219200"/>
          </a:xfrm>
        </p:grpSpPr>
        <p:pic>
          <p:nvPicPr>
            <p:cNvPr id="27697" name="Picture 17" descr="Lookout.jpg">
              <a:extLst>
                <a:ext uri="{FF2B5EF4-FFF2-40B4-BE49-F238E27FC236}">
                  <a16:creationId xmlns:a16="http://schemas.microsoft.com/office/drawing/2014/main" id="{8B2F51F2-BB52-41F3-8E8F-C73609BC1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5334000"/>
              <a:ext cx="681037" cy="4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8" name="Picture 20" descr="Mybestshirt.jpg">
              <a:extLst>
                <a:ext uri="{FF2B5EF4-FFF2-40B4-BE49-F238E27FC236}">
                  <a16:creationId xmlns:a16="http://schemas.microsoft.com/office/drawing/2014/main" id="{A3C0C22F-607E-41BB-B884-F5AC07B50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257800"/>
              <a:ext cx="685800" cy="48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9" name="Picture 53" descr="GetWritingOrange.jpg">
              <a:extLst>
                <a:ext uri="{FF2B5EF4-FFF2-40B4-BE49-F238E27FC236}">
                  <a16:creationId xmlns:a16="http://schemas.microsoft.com/office/drawing/2014/main" id="{52F01EB2-B5CB-413A-995E-CA3A4D02E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299" y="5105399"/>
              <a:ext cx="803673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0" name="Picture 66" descr="Lookout.jpg">
              <a:extLst>
                <a:ext uri="{FF2B5EF4-FFF2-40B4-BE49-F238E27FC236}">
                  <a16:creationId xmlns:a16="http://schemas.microsoft.com/office/drawing/2014/main" id="{BBF897C8-BE91-4D86-8360-A14A1EC7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5486400"/>
              <a:ext cx="681037" cy="4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1" name="Picture 77" descr="Lookout.jpg">
              <a:extLst>
                <a:ext uri="{FF2B5EF4-FFF2-40B4-BE49-F238E27FC236}">
                  <a16:creationId xmlns:a16="http://schemas.microsoft.com/office/drawing/2014/main" id="{EDE11180-0537-46E7-98F5-302CB0AB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486400"/>
              <a:ext cx="681037" cy="4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2" name="Picture 78" descr="Lookout.jpg">
              <a:extLst>
                <a:ext uri="{FF2B5EF4-FFF2-40B4-BE49-F238E27FC236}">
                  <a16:creationId xmlns:a16="http://schemas.microsoft.com/office/drawing/2014/main" id="{BDCB8F53-2395-4FE2-A987-F7FDC58F5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638800"/>
              <a:ext cx="681037" cy="4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3" name="Picture 79" descr="Lookout.jpg">
              <a:extLst>
                <a:ext uri="{FF2B5EF4-FFF2-40B4-BE49-F238E27FC236}">
                  <a16:creationId xmlns:a16="http://schemas.microsoft.com/office/drawing/2014/main" id="{DACD22AD-F9D2-48C3-9229-902828D57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5791200"/>
              <a:ext cx="681037" cy="48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04" name="Picture 65" descr="Agoodcook.jpg">
              <a:extLst>
                <a:ext uri="{FF2B5EF4-FFF2-40B4-BE49-F238E27FC236}">
                  <a16:creationId xmlns:a16="http://schemas.microsoft.com/office/drawing/2014/main" id="{BB4B9532-1E0B-4EF8-B9DB-2BF053BEF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715000"/>
              <a:ext cx="861269" cy="60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2" name="Group 74">
            <a:extLst>
              <a:ext uri="{FF2B5EF4-FFF2-40B4-BE49-F238E27FC236}">
                <a16:creationId xmlns:a16="http://schemas.microsoft.com/office/drawing/2014/main" id="{39E60BDB-D311-4D39-B866-B76536C6FC93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4337050"/>
            <a:ext cx="1785937" cy="1323975"/>
            <a:chOff x="854927" y="1320800"/>
            <a:chExt cx="1481587" cy="1024467"/>
          </a:xfrm>
        </p:grpSpPr>
        <p:pic>
          <p:nvPicPr>
            <p:cNvPr id="27690" name="Picture 18" descr="Lost.jpg">
              <a:extLst>
                <a:ext uri="{FF2B5EF4-FFF2-40B4-BE49-F238E27FC236}">
                  <a16:creationId xmlns:a16="http://schemas.microsoft.com/office/drawing/2014/main" id="{708BE136-7C87-4AC4-952B-5216052A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717" y="1786467"/>
              <a:ext cx="704936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1" name="Picture 30" descr="Theduckchick.jpg">
              <a:extLst>
                <a:ext uri="{FF2B5EF4-FFF2-40B4-BE49-F238E27FC236}">
                  <a16:creationId xmlns:a16="http://schemas.microsoft.com/office/drawing/2014/main" id="{A8DF975E-F6FD-4B56-9230-E9283DD9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927" y="1600200"/>
              <a:ext cx="704936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2" name="Picture 31" descr="Thefoolishwitch.jpg">
              <a:extLst>
                <a:ext uri="{FF2B5EF4-FFF2-40B4-BE49-F238E27FC236}">
                  <a16:creationId xmlns:a16="http://schemas.microsoft.com/office/drawing/2014/main" id="{8206BAC8-C873-4FBB-A69C-784DFC16E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828800"/>
              <a:ext cx="814880" cy="48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3" name="Picture 32" descr="Thegingerbreadman.jpg">
              <a:extLst>
                <a:ext uri="{FF2B5EF4-FFF2-40B4-BE49-F238E27FC236}">
                  <a16:creationId xmlns:a16="http://schemas.microsoft.com/office/drawing/2014/main" id="{C2659B5E-C8BA-4654-AB0F-4D45E7923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298" y="1320800"/>
              <a:ext cx="822426" cy="65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4" name="Picture 71" descr="Thegingerbreadman.jpg">
              <a:extLst>
                <a:ext uri="{FF2B5EF4-FFF2-40B4-BE49-F238E27FC236}">
                  <a16:creationId xmlns:a16="http://schemas.microsoft.com/office/drawing/2014/main" id="{668430EB-3794-4E96-9AEF-9E07072B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088" y="1507067"/>
              <a:ext cx="822426" cy="65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5" name="Picture 73" descr="Thegingerbreadman.jpg">
              <a:extLst>
                <a:ext uri="{FF2B5EF4-FFF2-40B4-BE49-F238E27FC236}">
                  <a16:creationId xmlns:a16="http://schemas.microsoft.com/office/drawing/2014/main" id="{2C2E4DC0-4F76-49BB-8243-D26EB51E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447800"/>
              <a:ext cx="760589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96" name="Picture 33" descr="Tomthumb.jpg">
              <a:extLst>
                <a:ext uri="{FF2B5EF4-FFF2-40B4-BE49-F238E27FC236}">
                  <a16:creationId xmlns:a16="http://schemas.microsoft.com/office/drawing/2014/main" id="{8A950D84-B89F-476F-B5DD-99BAA3C91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298" y="1693334"/>
              <a:ext cx="814880" cy="40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3" name="Group 70">
            <a:extLst>
              <a:ext uri="{FF2B5EF4-FFF2-40B4-BE49-F238E27FC236}">
                <a16:creationId xmlns:a16="http://schemas.microsoft.com/office/drawing/2014/main" id="{7F8C6064-59AE-456A-996C-D96729931B04}"/>
              </a:ext>
            </a:extLst>
          </p:cNvPr>
          <p:cNvGrpSpPr>
            <a:grpSpLocks/>
          </p:cNvGrpSpPr>
          <p:nvPr/>
        </p:nvGrpSpPr>
        <p:grpSpPr bwMode="auto">
          <a:xfrm>
            <a:off x="3492500" y="4595813"/>
            <a:ext cx="2052638" cy="1143000"/>
            <a:chOff x="685800" y="2667000"/>
            <a:chExt cx="1636552" cy="1271588"/>
          </a:xfrm>
        </p:grpSpPr>
        <p:pic>
          <p:nvPicPr>
            <p:cNvPr id="27682" name="Picture 36" descr="Thepoorgoose.jpg">
              <a:extLst>
                <a:ext uri="{FF2B5EF4-FFF2-40B4-BE49-F238E27FC236}">
                  <a16:creationId xmlns:a16="http://schemas.microsoft.com/office/drawing/2014/main" id="{37BA35A0-4CDD-4C90-81AC-F88E3B145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819400"/>
              <a:ext cx="685800" cy="48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3" name="Picture 37" descr="Theholeinthehill.jpg">
              <a:extLst>
                <a:ext uri="{FF2B5EF4-FFF2-40B4-BE49-F238E27FC236}">
                  <a16:creationId xmlns:a16="http://schemas.microsoft.com/office/drawing/2014/main" id="{C47C51E9-3EE2-451F-B4C2-0C796318F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3048000"/>
              <a:ext cx="64595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4" name="Picture 38" descr="Thepoorgoose.jpg">
              <a:extLst>
                <a:ext uri="{FF2B5EF4-FFF2-40B4-BE49-F238E27FC236}">
                  <a16:creationId xmlns:a16="http://schemas.microsoft.com/office/drawing/2014/main" id="{819536DB-50FD-49F0-9AE0-5A5A06036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124200"/>
              <a:ext cx="762000" cy="53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5" name="Picture 39" descr="Thejarofoil.jpg">
              <a:extLst>
                <a:ext uri="{FF2B5EF4-FFF2-40B4-BE49-F238E27FC236}">
                  <a16:creationId xmlns:a16="http://schemas.microsoft.com/office/drawing/2014/main" id="{26C5C2BA-7D3D-4FD6-811B-BDCF12522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667000"/>
              <a:ext cx="762000" cy="53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6" name="Picture 40" descr="Theholeinthehill.jpg">
              <a:extLst>
                <a:ext uri="{FF2B5EF4-FFF2-40B4-BE49-F238E27FC236}">
                  <a16:creationId xmlns:a16="http://schemas.microsoft.com/office/drawing/2014/main" id="{B44E5EB1-84A7-4FE4-AEE4-2B75F0DA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971800"/>
              <a:ext cx="488950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7" name="Picture 41" descr="Thepoorgoose.jpg">
              <a:extLst>
                <a:ext uri="{FF2B5EF4-FFF2-40B4-BE49-F238E27FC236}">
                  <a16:creationId xmlns:a16="http://schemas.microsoft.com/office/drawing/2014/main" id="{3E454DDF-68D3-4A79-9AE1-9E04042E9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429000"/>
              <a:ext cx="64595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8" name="Picture 42" descr="Thejarofoil.jpg">
              <a:extLst>
                <a:ext uri="{FF2B5EF4-FFF2-40B4-BE49-F238E27FC236}">
                  <a16:creationId xmlns:a16="http://schemas.microsoft.com/office/drawing/2014/main" id="{02ACA644-64FB-49B3-857D-CB1D3F14F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429000"/>
              <a:ext cx="685800" cy="485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9" name="Picture 97" descr="Jellybean.jpg">
              <a:extLst>
                <a:ext uri="{FF2B5EF4-FFF2-40B4-BE49-F238E27FC236}">
                  <a16:creationId xmlns:a16="http://schemas.microsoft.com/office/drawing/2014/main" id="{D77E6811-BA99-441E-AA38-A7002FDB9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950" y="3595688"/>
              <a:ext cx="488950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664" name="Group 75">
            <a:extLst>
              <a:ext uri="{FF2B5EF4-FFF2-40B4-BE49-F238E27FC236}">
                <a16:creationId xmlns:a16="http://schemas.microsoft.com/office/drawing/2014/main" id="{977EB8F7-3FFC-4BE9-8956-C1BFB8A5877F}"/>
              </a:ext>
            </a:extLst>
          </p:cNvPr>
          <p:cNvGrpSpPr>
            <a:grpSpLocks/>
          </p:cNvGrpSpPr>
          <p:nvPr/>
        </p:nvGrpSpPr>
        <p:grpSpPr bwMode="auto">
          <a:xfrm>
            <a:off x="6227763" y="4292600"/>
            <a:ext cx="2124075" cy="1576388"/>
            <a:chOff x="762000" y="4724399"/>
            <a:chExt cx="1598788" cy="1606139"/>
          </a:xfrm>
        </p:grpSpPr>
        <p:pic>
          <p:nvPicPr>
            <p:cNvPr id="27676" name="Picture 43" descr="Theinvisibleclothes.jpg">
              <a:extLst>
                <a:ext uri="{FF2B5EF4-FFF2-40B4-BE49-F238E27FC236}">
                  <a16:creationId xmlns:a16="http://schemas.microsoft.com/office/drawing/2014/main" id="{AD3B1C5B-B1D3-4D7C-B530-4B7C934AE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99" y="4953000"/>
              <a:ext cx="75361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7" name="Picture 44" descr="Theinvisibleclothes.jpg">
              <a:extLst>
                <a:ext uri="{FF2B5EF4-FFF2-40B4-BE49-F238E27FC236}">
                  <a16:creationId xmlns:a16="http://schemas.microsoft.com/office/drawing/2014/main" id="{0E4DF8F6-A578-4FE7-8396-B1AEFDBB2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791200"/>
              <a:ext cx="762000" cy="53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8" name="Picture 45" descr="Thelionspaw.jpg">
              <a:extLst>
                <a:ext uri="{FF2B5EF4-FFF2-40B4-BE49-F238E27FC236}">
                  <a16:creationId xmlns:a16="http://schemas.microsoft.com/office/drawing/2014/main" id="{3ED182CD-0889-4F52-8C1A-E074FFAFC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800600"/>
              <a:ext cx="609600" cy="42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9" name="Picture 47" descr="Toad.jpg">
              <a:extLst>
                <a:ext uri="{FF2B5EF4-FFF2-40B4-BE49-F238E27FC236}">
                  <a16:creationId xmlns:a16="http://schemas.microsoft.com/office/drawing/2014/main" id="{E0254ADE-873A-4D72-9A2E-7DA7495A2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724399"/>
              <a:ext cx="685800" cy="480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0" name="Picture 48" descr="Toad.jpg">
              <a:extLst>
                <a:ext uri="{FF2B5EF4-FFF2-40B4-BE49-F238E27FC236}">
                  <a16:creationId xmlns:a16="http://schemas.microsoft.com/office/drawing/2014/main" id="{F3C90E19-5B4A-4B30-9D39-3D580A183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199" y="5410200"/>
              <a:ext cx="760589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81" name="Picture 51" descr="Wailingwinnyscarbootsale.jpg">
              <a:extLst>
                <a:ext uri="{FF2B5EF4-FFF2-40B4-BE49-F238E27FC236}">
                  <a16:creationId xmlns:a16="http://schemas.microsoft.com/office/drawing/2014/main" id="{C7165643-10AF-4F09-9D93-7A04918EC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9" y="5410200"/>
              <a:ext cx="65193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65" name="Picture 52" descr="GetWritingYellow.jpg">
            <a:extLst>
              <a:ext uri="{FF2B5EF4-FFF2-40B4-BE49-F238E27FC236}">
                <a16:creationId xmlns:a16="http://schemas.microsoft.com/office/drawing/2014/main" id="{79BCE312-84E6-45A0-8200-E4EBF862AAC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878388"/>
            <a:ext cx="7461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66" name="Group 73">
            <a:extLst>
              <a:ext uri="{FF2B5EF4-FFF2-40B4-BE49-F238E27FC236}">
                <a16:creationId xmlns:a16="http://schemas.microsoft.com/office/drawing/2014/main" id="{2E324974-6866-4615-B2C6-21D52D960D2F}"/>
              </a:ext>
            </a:extLst>
          </p:cNvPr>
          <p:cNvGrpSpPr>
            <a:grpSpLocks/>
          </p:cNvGrpSpPr>
          <p:nvPr/>
        </p:nvGrpSpPr>
        <p:grpSpPr bwMode="auto">
          <a:xfrm>
            <a:off x="1657350" y="1628775"/>
            <a:ext cx="2193925" cy="1295400"/>
            <a:chOff x="1066800" y="1143000"/>
            <a:chExt cx="2743200" cy="1414120"/>
          </a:xfrm>
        </p:grpSpPr>
        <p:pic>
          <p:nvPicPr>
            <p:cNvPr id="27669" name="Picture 6" descr="Skateboardsid.jpg">
              <a:extLst>
                <a:ext uri="{FF2B5EF4-FFF2-40B4-BE49-F238E27FC236}">
                  <a16:creationId xmlns:a16="http://schemas.microsoft.com/office/drawing/2014/main" id="{79F7BE5E-250B-4438-829E-21945C3B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828800"/>
              <a:ext cx="685800" cy="48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5" descr="Sixfish.jpg">
              <a:extLst>
                <a:ext uri="{FF2B5EF4-FFF2-40B4-BE49-F238E27FC236}">
                  <a16:creationId xmlns:a16="http://schemas.microsoft.com/office/drawing/2014/main" id="{68AC524F-BA0D-4B1F-8936-2A5DB10DD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371600"/>
              <a:ext cx="762000" cy="539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14" descr="Chips.jpg">
              <a:extLst>
                <a:ext uri="{FF2B5EF4-FFF2-40B4-BE49-F238E27FC236}">
                  <a16:creationId xmlns:a16="http://schemas.microsoft.com/office/drawing/2014/main" id="{BBD1B08E-0E53-4D63-81DC-C40578E2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76400"/>
              <a:ext cx="64595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2" name="Picture 21" descr="Onthebus.jpg">
              <a:extLst>
                <a:ext uri="{FF2B5EF4-FFF2-40B4-BE49-F238E27FC236}">
                  <a16:creationId xmlns:a16="http://schemas.microsoft.com/office/drawing/2014/main" id="{2920A16E-E1BB-4061-9758-0561BD20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1676400"/>
              <a:ext cx="746882" cy="52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3" name="Picture 22" descr="Pipspizza.jpg">
              <a:extLst>
                <a:ext uri="{FF2B5EF4-FFF2-40B4-BE49-F238E27FC236}">
                  <a16:creationId xmlns:a16="http://schemas.microsoft.com/office/drawing/2014/main" id="{D13C79E5-C39D-45E3-BC79-C2D4E4844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47800"/>
              <a:ext cx="760589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4" name="Picture 49" descr="Tugtug.jpg">
              <a:extLst>
                <a:ext uri="{FF2B5EF4-FFF2-40B4-BE49-F238E27FC236}">
                  <a16:creationId xmlns:a16="http://schemas.microsoft.com/office/drawing/2014/main" id="{344BAD04-2B7A-409C-9514-ED7BBCE3F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143000"/>
              <a:ext cx="669876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5" name="Picture 56" descr="GetWritingGreen.jpg">
              <a:extLst>
                <a:ext uri="{FF2B5EF4-FFF2-40B4-BE49-F238E27FC236}">
                  <a16:creationId xmlns:a16="http://schemas.microsoft.com/office/drawing/2014/main" id="{DD71B1AA-7D62-41B4-A1A6-8307771BB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371600"/>
              <a:ext cx="838200" cy="1185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67" name="Picture 7" descr="C:\Users\Davina\Pictures\RWI\RedDittyBook.gif">
            <a:extLst>
              <a:ext uri="{FF2B5EF4-FFF2-40B4-BE49-F238E27FC236}">
                <a16:creationId xmlns:a16="http://schemas.microsoft.com/office/drawing/2014/main" id="{3E339BC1-7831-4180-B516-0B753BE9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758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8" descr="C:\Users\Davina\Pictures\RWI\RedDittyBook.gif">
            <a:extLst>
              <a:ext uri="{FF2B5EF4-FFF2-40B4-BE49-F238E27FC236}">
                <a16:creationId xmlns:a16="http://schemas.microsoft.com/office/drawing/2014/main" id="{3D9D80D5-C792-46C3-9AA4-73990D9C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792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440644" cy="864096"/>
          </a:xfrm>
        </p:spPr>
        <p:txBody>
          <a:bodyPr/>
          <a:lstStyle/>
          <a:p>
            <a:pPr algn="ctr"/>
            <a:r>
              <a:rPr lang="en-GB" dirty="0"/>
              <a:t>Three reads at school, then read at home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96752"/>
            <a:ext cx="8639175" cy="5661248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1. Accuracy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2. Fluency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3. Readers voice and understanding</a:t>
            </a:r>
          </a:p>
          <a:p>
            <a:pPr algn="ctr" eaLnBrk="1" hangingPunct="1">
              <a:buFont typeface="Wingdings" pitchFamily="2" charset="2"/>
              <a:buNone/>
            </a:pPr>
            <a:endParaRPr lang="en-GB" dirty="0"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GB" dirty="0">
                <a:ea typeface="Arial Unicode MS" pitchFamily="34" charset="-128"/>
                <a:cs typeface="Arial Unicode MS" pitchFamily="34" charset="-128"/>
              </a:rPr>
              <a:t>4. Read and enjoy at home</a:t>
            </a:r>
          </a:p>
          <a:p>
            <a:pPr eaLnBrk="1" hangingPunct="1">
              <a:buFont typeface="Wingdings" pitchFamily="2" charset="2"/>
              <a:buNone/>
            </a:pPr>
            <a:endParaRPr lang="en-GB" sz="2400" dirty="0"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en-GB" sz="24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4442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249A5-A349-44FE-8495-7104806B583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BC95D36-1395-4B73-937A-C3E8D0231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Comprehension skills </a:t>
            </a:r>
            <a:endParaRPr lang="en-US" altLang="en-US" dirty="0"/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1EF74D89-D54E-4218-844A-FC0229B67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863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u="sng" dirty="0"/>
              <a:t>Speaking and listening:</a:t>
            </a:r>
          </a:p>
          <a:p>
            <a:pPr eaLnBrk="1" hangingPunct="1"/>
            <a:r>
              <a:rPr lang="en-US" altLang="en-US" i="1" dirty="0"/>
              <a:t>Talk a lot </a:t>
            </a:r>
            <a:r>
              <a:rPr lang="en-US" altLang="en-US" dirty="0"/>
              <a:t>about what they have read to show they understand.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i="1" dirty="0"/>
              <a:t>Listen to and discuss </a:t>
            </a:r>
            <a:r>
              <a:rPr lang="en-US" altLang="en-US" dirty="0"/>
              <a:t>other ideas to deepen understanding.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	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dirty="0"/>
              <a:t>		This is </a:t>
            </a:r>
            <a:r>
              <a:rPr lang="en-GB" altLang="en-US" b="1" dirty="0"/>
              <a:t>comprehending.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</p:txBody>
      </p:sp>
      <p:pic>
        <p:nvPicPr>
          <p:cNvPr id="29701" name="Picture 3">
            <a:extLst>
              <a:ext uri="{FF2B5EF4-FFF2-40B4-BE49-F238E27FC236}">
                <a16:creationId xmlns:a16="http://schemas.microsoft.com/office/drawing/2014/main" id="{8F0F4FC5-D71A-44DA-AE84-3B3025D76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357688"/>
            <a:ext cx="1893887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60649"/>
            <a:ext cx="8712967" cy="864096"/>
          </a:xfrm>
        </p:spPr>
        <p:txBody>
          <a:bodyPr/>
          <a:lstStyle/>
          <a:p>
            <a:r>
              <a:rPr lang="en-US" dirty="0"/>
              <a:t>Which books will children bring home?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8726" y="2861796"/>
            <a:ext cx="527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09203-4959-C44A-8547-F974B7707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364" y="2332947"/>
            <a:ext cx="3131579" cy="2192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E50773-0EA2-BF41-B418-1BF4E0948523}"/>
              </a:ext>
            </a:extLst>
          </p:cNvPr>
          <p:cNvSpPr txBox="1"/>
          <p:nvPr/>
        </p:nvSpPr>
        <p:spPr>
          <a:xfrm>
            <a:off x="6211573" y="2791321"/>
            <a:ext cx="8437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899D2E-4D50-3F45-B1A3-F14ED3381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4" y="2863133"/>
            <a:ext cx="1989220" cy="144654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026" name="Picture 2" descr="Alphakids Book Band Colour Pack Collection">
            <a:extLst>
              <a:ext uri="{FF2B5EF4-FFF2-40B4-BE49-F238E27FC236}">
                <a16:creationId xmlns:a16="http://schemas.microsoft.com/office/drawing/2014/main" id="{85BDD7C2-986F-B6EF-B6F7-9BA3DEC1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328" y="2551289"/>
            <a:ext cx="2163863" cy="175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B53472-3470-5930-22F0-743533551F5E}"/>
              </a:ext>
            </a:extLst>
          </p:cNvPr>
          <p:cNvGrpSpPr/>
          <p:nvPr/>
        </p:nvGrpSpPr>
        <p:grpSpPr>
          <a:xfrm>
            <a:off x="3111208" y="5291148"/>
            <a:ext cx="3350072" cy="1226597"/>
            <a:chOff x="2123728" y="4077071"/>
            <a:chExt cx="4968552" cy="18031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057A5E1-32CA-FB8E-EE8F-AA7AEF8E57A3}"/>
                </a:ext>
              </a:extLst>
            </p:cNvPr>
            <p:cNvGrpSpPr/>
            <p:nvPr/>
          </p:nvGrpSpPr>
          <p:grpSpPr>
            <a:xfrm>
              <a:off x="2123728" y="4077071"/>
              <a:ext cx="4968552" cy="1803115"/>
              <a:chOff x="4083072" y="2063856"/>
              <a:chExt cx="3983851" cy="157076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0F0A522-3F8A-8280-78E7-CEAA3CA144DF}"/>
                  </a:ext>
                </a:extLst>
              </p:cNvPr>
              <p:cNvGrpSpPr/>
              <p:nvPr/>
            </p:nvGrpSpPr>
            <p:grpSpPr>
              <a:xfrm>
                <a:off x="4083072" y="2239125"/>
                <a:ext cx="3259221" cy="1395493"/>
                <a:chOff x="5314952" y="2543404"/>
                <a:chExt cx="3259221" cy="1395493"/>
              </a:xfrm>
            </p:grpSpPr>
            <p:pic>
              <p:nvPicPr>
                <p:cNvPr id="10" name="Picture 30" descr="MonkeyandPanda.jpg">
                  <a:extLst>
                    <a:ext uri="{FF2B5EF4-FFF2-40B4-BE49-F238E27FC236}">
                      <a16:creationId xmlns:a16="http://schemas.microsoft.com/office/drawing/2014/main" id="{7960A49A-849B-8E3D-FA81-ABAE1FAA7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198" y="2661132"/>
                  <a:ext cx="970975" cy="1277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" name="Picture 28" descr="The Worst Princess">
                  <a:extLst>
                    <a:ext uri="{FF2B5EF4-FFF2-40B4-BE49-F238E27FC236}">
                      <a16:creationId xmlns:a16="http://schemas.microsoft.com/office/drawing/2014/main" id="{AC23685E-7081-37A8-1616-BB4C5733B8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0013" y="2793431"/>
                  <a:ext cx="906664" cy="1058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27" descr="http://img1.fantasticfiction.co.uk/images/h4/h20507.jpg">
                  <a:extLst>
                    <a:ext uri="{FF2B5EF4-FFF2-40B4-BE49-F238E27FC236}">
                      <a16:creationId xmlns:a16="http://schemas.microsoft.com/office/drawing/2014/main" id="{667D1942-61FD-4808-77BC-575884098A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35612">
                  <a:off x="5314952" y="2543404"/>
                  <a:ext cx="933021" cy="1227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0950496-4C28-2F23-2CB0-72F729B2B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1327">
                <a:off x="7276576" y="2063856"/>
                <a:ext cx="790347" cy="1153840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5C2C73-8695-89ED-13F0-8CC8F5723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48240">
              <a:off x="3173538" y="4590966"/>
              <a:ext cx="1168939" cy="937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231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 at home?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Use pure sounds with children.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Use Fred Talk to read and spell words when reading with your child as much as possible.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Listen to your child read their RWI Storybook every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Read stories to your child every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Begin to ask simple questions about the story.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0571DA9A-A86C-413E-9A33-8637C4E6D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899" y="4330095"/>
            <a:ext cx="2390775" cy="1150962"/>
          </a:xfrm>
          <a:prstGeom prst="cloudCallout">
            <a:avLst>
              <a:gd name="adj1" fmla="val 62134"/>
              <a:gd name="adj2" fmla="val 54977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y-GB" altLang="en-US" sz="1400" b="1" dirty="0">
                <a:latin typeface="Arial" panose="020B0604020202020204" pitchFamily="34" charset="0"/>
              </a:rPr>
              <a:t> What is the character thinking?</a:t>
            </a:r>
            <a:endParaRPr lang="en-GB" altLang="en-US" sz="1400" b="1" dirty="0"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361A177-E095-41F6-86CD-22D9EDB3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291" y="5661248"/>
            <a:ext cx="1765294" cy="1008656"/>
          </a:xfrm>
          <a:prstGeom prst="wedgeEllipseCallout">
            <a:avLst>
              <a:gd name="adj1" fmla="val -80046"/>
              <a:gd name="adj2" fmla="val 51060"/>
            </a:avLst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y-GB" altLang="en-US" sz="1400" b="1" dirty="0">
                <a:latin typeface="Arial" panose="020B0604020202020204" pitchFamily="34" charset="0"/>
              </a:rPr>
              <a:t>What is the character saying?</a:t>
            </a:r>
            <a:endParaRPr lang="en-US" altLang="en-US" sz="1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A60F65-4EDD-4845-B799-41CD044F3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884" y="5300760"/>
            <a:ext cx="2803525" cy="1441450"/>
          </a:xfrm>
          <a:prstGeom prst="ellipse">
            <a:avLst/>
          </a:prstGeom>
          <a:gradFill rotWithShape="1">
            <a:gsLst>
              <a:gs pos="0">
                <a:srgbClr val="66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y-GB" altLang="en-US" sz="1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y-GB" altLang="en-US" sz="1400" b="1" dirty="0">
                <a:latin typeface="Arial" panose="020B0604020202020204" pitchFamily="34" charset="0"/>
              </a:rPr>
              <a:t>What do you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y-GB" altLang="en-US" sz="1400" b="1" dirty="0">
                <a:latin typeface="Arial" panose="020B0604020202020204" pitchFamily="34" charset="0"/>
              </a:rPr>
              <a:t>think the character is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y-GB" altLang="en-US" sz="1400" b="1" dirty="0">
                <a:latin typeface="Arial" panose="020B0604020202020204" pitchFamily="34" charset="0"/>
              </a:rPr>
              <a:t>feeling now? Why?</a:t>
            </a:r>
            <a:endParaRPr lang="en-US" altLang="en-US" sz="1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2400" dirty="0">
              <a:latin typeface="Arial" panose="020B0604020202020204" pitchFamily="34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AC573C9-65D2-466C-BF24-BE998C8C6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51" y="4406646"/>
            <a:ext cx="2011387" cy="1439864"/>
          </a:xfrm>
          <a:prstGeom prst="irregularSeal1">
            <a:avLst/>
          </a:prstGeom>
          <a:gradFill rotWithShape="1">
            <a:gsLst>
              <a:gs pos="0">
                <a:schemeClr val="bg1"/>
              </a:gs>
              <a:gs pos="100000">
                <a:srgbClr val="00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y-GB" altLang="en-US" sz="1200" b="1" dirty="0">
                <a:latin typeface="Arial" panose="020B0604020202020204" pitchFamily="34" charset="0"/>
              </a:rPr>
              <a:t>What is happening?</a:t>
            </a:r>
            <a:endParaRPr lang="en-GB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1EAE1E36-F3C4-450B-B2EC-60FAF0738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865" y="4660186"/>
            <a:ext cx="2160587" cy="56733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pPr algn="ctr">
              <a:defRPr/>
            </a:pPr>
            <a:r>
              <a:rPr lang="en-GB" sz="1400" b="1" dirty="0"/>
              <a:t>What do you think </a:t>
            </a:r>
          </a:p>
          <a:p>
            <a:pPr algn="ctr">
              <a:defRPr/>
            </a:pPr>
            <a:r>
              <a:rPr lang="en-GB" sz="1400" b="1" dirty="0"/>
              <a:t>happens next?</a:t>
            </a:r>
          </a:p>
        </p:txBody>
      </p:sp>
    </p:spTree>
    <p:extLst>
      <p:ext uri="{BB962C8B-B14F-4D97-AF65-F5344CB8AC3E}">
        <p14:creationId xmlns:p14="http://schemas.microsoft.com/office/powerpoint/2010/main" val="756694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1416" y="1317246"/>
            <a:ext cx="6759469" cy="490427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84F4D5-7D97-4FE3-9A7D-E784FE758F1F}"/>
              </a:ext>
            </a:extLst>
          </p:cNvPr>
          <p:cNvSpPr/>
          <p:nvPr/>
        </p:nvSpPr>
        <p:spPr>
          <a:xfrm>
            <a:off x="0" y="60908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Ruth </a:t>
            </a:r>
            <a:r>
              <a:rPr lang="en-US" dirty="0" err="1"/>
              <a:t>Miskin</a:t>
            </a:r>
            <a:r>
              <a:rPr lang="en-US" dirty="0"/>
              <a:t> Parents’ Page: </a:t>
            </a:r>
            <a:r>
              <a:rPr lang="en-US" dirty="0">
                <a:hlinkClick r:id="rId4"/>
              </a:rPr>
              <a:t>www.ruthmiskin.com/en/parents/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66BC7322-DA52-4121-B7F1-50504F6C2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-73886"/>
            <a:ext cx="8686800" cy="1139825"/>
          </a:xfrm>
        </p:spPr>
        <p:txBody>
          <a:bodyPr/>
          <a:lstStyle/>
          <a:p>
            <a:pPr eaLnBrk="1" hangingPunct="1"/>
            <a:r>
              <a:rPr lang="en-GB" altLang="en-US" dirty="0"/>
              <a:t>Why Read Write Inc Phonics?</a:t>
            </a:r>
            <a:endParaRPr lang="en-US" altLang="en-US" dirty="0"/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3253D25E-3D29-40CD-BF6B-E99D954AB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8301" y="953086"/>
            <a:ext cx="8229600" cy="4686300"/>
          </a:xfrm>
        </p:spPr>
        <p:txBody>
          <a:bodyPr/>
          <a:lstStyle/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-Tried and tested over many years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-Systematic and structured - homogenous groupings across EYFS and KS1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US" altLang="en-US" dirty="0"/>
              <a:t>-Early success in reading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-Opportunities for training and ongoing staff development</a:t>
            </a:r>
          </a:p>
          <a:p>
            <a:pPr eaLnBrk="1" hangingPunct="1"/>
            <a:endParaRPr lang="en-US" altLang="en-US" sz="1400" b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CFC4D2-C7AC-4A13-B2F1-052D12910C50}"/>
              </a:ext>
            </a:extLst>
          </p:cNvPr>
          <p:cNvSpPr/>
          <p:nvPr/>
        </p:nvSpPr>
        <p:spPr>
          <a:xfrm>
            <a:off x="197584" y="6337468"/>
            <a:ext cx="5797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Parents - Ruth </a:t>
            </a:r>
            <a:r>
              <a:rPr lang="en-GB" dirty="0" err="1">
                <a:hlinkClick r:id="rId3"/>
              </a:rPr>
              <a:t>Miskin</a:t>
            </a:r>
            <a:r>
              <a:rPr lang="en-GB" dirty="0">
                <a:hlinkClick r:id="rId3"/>
              </a:rPr>
              <a:t> Literacy</a:t>
            </a:r>
            <a:r>
              <a:rPr lang="en-GB" dirty="0"/>
              <a:t>  - What is RWI phonics?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3620539" y="2305615"/>
            <a:ext cx="1281120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01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80622E8-56E8-4F76-A0A1-2A9D3F5E33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Phonics 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E6B6818-B7E0-4FFB-B0F8-C904358EB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Just as children walk and talk at different ages they learn to read at different ages. A few children go through these very quickly at an early age. </a:t>
            </a:r>
          </a:p>
          <a:p>
            <a:endParaRPr lang="en-GB" altLang="en-US" dirty="0"/>
          </a:p>
          <a:p>
            <a:r>
              <a:rPr lang="en-GB" altLang="en-US" dirty="0"/>
              <a:t>Often an older child in the family just seems to read and it comes as a surprise when the next child needs more time to go through each stage. It is a developmental process. We need to support that process.</a:t>
            </a:r>
          </a:p>
          <a:p>
            <a:endParaRPr lang="en-GB" altLang="en-US" sz="24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5222" y="0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9F6ADC-30A3-4DE0-8270-7D9370F99205}"/>
              </a:ext>
            </a:extLst>
          </p:cNvPr>
          <p:cNvSpPr txBox="1">
            <a:spLocks/>
          </p:cNvSpPr>
          <p:nvPr/>
        </p:nvSpPr>
        <p:spPr bwMode="auto">
          <a:xfrm>
            <a:off x="325222" y="2564904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r>
              <a:rPr lang="en-US" sz="2800" kern="0" dirty="0">
                <a:solidFill>
                  <a:schemeClr val="tx1"/>
                </a:solidFill>
              </a:rPr>
              <a:t>English alphabetic code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056785-22C6-4F3F-AF76-D7CE641E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82353"/>
            <a:ext cx="8229600" cy="2989957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r>
              <a:rPr lang="en-US" sz="2400" dirty="0"/>
              <a:t>One of the most complex alphabetic codes in the world!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DCAFF2-70DC-48EA-A186-EC796280B31A}"/>
              </a:ext>
            </a:extLst>
          </p:cNvPr>
          <p:cNvSpPr txBox="1">
            <a:spLocks/>
          </p:cNvSpPr>
          <p:nvPr/>
        </p:nvSpPr>
        <p:spPr bwMode="auto">
          <a:xfrm>
            <a:off x="359921" y="1628800"/>
            <a:ext cx="8229600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Phonemes (sounds)</a:t>
            </a:r>
          </a:p>
          <a:p>
            <a:pPr marL="0" indent="0">
              <a:buNone/>
            </a:pPr>
            <a:r>
              <a:rPr lang="en-US" sz="2400" kern="0" dirty="0"/>
              <a:t>Graphemes (sound written down)</a:t>
            </a:r>
          </a:p>
        </p:txBody>
      </p:sp>
    </p:spTree>
    <p:extLst>
      <p:ext uri="{BB962C8B-B14F-4D97-AF65-F5344CB8AC3E}">
        <p14:creationId xmlns:p14="http://schemas.microsoft.com/office/powerpoint/2010/main" val="200032655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 and Set 2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2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Speed Sounds Set 3</a:t>
            </a:r>
          </a:p>
        </p:txBody>
      </p:sp>
      <p:pic>
        <p:nvPicPr>
          <p:cNvPr id="6" name="Picture 5" descr="Complex_Speed_Sounds_Chart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240432" y="1309655"/>
            <a:ext cx="4320626" cy="55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67278A8A-8DCC-4C1B-82CF-20FCA3407C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0811" y="-119921"/>
            <a:ext cx="8727342" cy="1139825"/>
          </a:xfrm>
        </p:spPr>
        <p:txBody>
          <a:bodyPr/>
          <a:lstStyle/>
          <a:p>
            <a:pPr algn="ctr" eaLnBrk="1" hangingPunct="1"/>
            <a:r>
              <a:rPr lang="en-GB" altLang="en-US" sz="3200" dirty="0"/>
              <a:t>Sounds – How do we pronounce them?</a:t>
            </a:r>
            <a:endParaRPr lang="en-US" altLang="en-US" sz="3200" dirty="0"/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44DFBCA8-1F3C-4F14-9E74-2E245B0A9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24457"/>
            <a:ext cx="8229600" cy="453672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dirty="0"/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Arial" panose="020B0604020202020204" pitchFamily="34" charset="0"/>
              </a:rPr>
              <a:t>Pure sounds - It is very important that children pronounce each phoneme correctly. 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Arial" panose="020B0604020202020204" pitchFamily="34" charset="0"/>
              </a:rPr>
              <a:t>‘Schwa’ - putting ‘uh’ after each phoneme such as ‘c’ becomes ‘c-uh’ and ‘t’ becomes ‘t-uh’.</a:t>
            </a:r>
          </a:p>
          <a:p>
            <a:pPr marL="457200" indent="-4572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>
                <a:latin typeface="Arial" panose="020B0604020202020204" pitchFamily="34" charset="0"/>
              </a:rPr>
              <a:t>This stops a child from being able to blend and segment a word correctly hindering their spelling words – </a:t>
            </a:r>
            <a:r>
              <a:rPr lang="en-GB" altLang="en-US" sz="2800" dirty="0" err="1">
                <a:latin typeface="Arial" panose="020B0604020202020204" pitchFamily="34" charset="0"/>
              </a:rPr>
              <a:t>c_a_t</a:t>
            </a:r>
            <a:r>
              <a:rPr lang="en-GB" altLang="en-US" sz="2800" dirty="0">
                <a:latin typeface="Arial" panose="020B0604020202020204" pitchFamily="34" charset="0"/>
              </a:rPr>
              <a:t>.</a:t>
            </a:r>
            <a:endParaRPr lang="en-GB" altLang="en-US" sz="36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780BD-8929-4D8F-A8A7-36512EEC31F1}"/>
              </a:ext>
            </a:extLst>
          </p:cNvPr>
          <p:cNvSpPr/>
          <p:nvPr/>
        </p:nvSpPr>
        <p:spPr>
          <a:xfrm>
            <a:off x="-651011" y="6365738"/>
            <a:ext cx="7244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Parent video: How to say the sounds – YouTube</a:t>
            </a:r>
            <a:r>
              <a:rPr lang="en-GB" dirty="0"/>
              <a:t>   </a:t>
            </a:r>
            <a:r>
              <a:rPr lang="en-GB" sz="1000" dirty="0"/>
              <a:t>(1.00)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36492" y="1556793"/>
            <a:ext cx="1964910" cy="1008112"/>
            <a:chOff x="4814870" y="1776823"/>
            <a:chExt cx="3618366" cy="1856429"/>
          </a:xfrm>
        </p:grpSpPr>
        <p:pic>
          <p:nvPicPr>
            <p:cNvPr id="30" name="Picture 29" descr="Screen Shot 2016-04-13 at 10.33.1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1844824"/>
              <a:ext cx="198902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 descr="Screen Shot 2016-04-13 at 10.33.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6980">
              <a:off x="4814870" y="1776823"/>
              <a:ext cx="2087927" cy="977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creen Shot 2016-04-13 at 10.3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2708920"/>
              <a:ext cx="1956427" cy="924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4760193" y="2673128"/>
            <a:ext cx="3925305" cy="1184111"/>
            <a:chOff x="1331639" y="4077050"/>
            <a:chExt cx="3382487" cy="810023"/>
          </a:xfrm>
        </p:grpSpPr>
        <p:grpSp>
          <p:nvGrpSpPr>
            <p:cNvPr id="23" name="Group 22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14" name="Picture 13" descr="837119 RED Pin It On CVR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837132 GREEN My Dog Ned CVR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837158 PURPLE Billy the Kid CVR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837169 PINK Scruffy Ted CVR.pdf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837188 ORANGE Playday CVR.pdf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56" name="Picture 55" descr="Screen Shot 2016-04-13 at 14.02.55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 descr="837214 BLUE Barker CVR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58" name="Picture 57" descr="837237 GREY Dangerous dinosaur CVR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 descr="flashcards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4" y="1302755"/>
            <a:ext cx="1683972" cy="165618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944417" y="4808282"/>
            <a:ext cx="4968552" cy="1803115"/>
            <a:chOff x="2123728" y="4077071"/>
            <a:chExt cx="4968552" cy="1803115"/>
          </a:xfrm>
        </p:grpSpPr>
        <p:grpSp>
          <p:nvGrpSpPr>
            <p:cNvPr id="40" name="Group 39"/>
            <p:cNvGrpSpPr/>
            <p:nvPr/>
          </p:nvGrpSpPr>
          <p:grpSpPr>
            <a:xfrm>
              <a:off x="2123728" y="4077071"/>
              <a:ext cx="4968552" cy="1803115"/>
              <a:chOff x="4083072" y="2063856"/>
              <a:chExt cx="3983851" cy="157076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083072" y="2239125"/>
                <a:ext cx="3259221" cy="1395493"/>
                <a:chOff x="5314952" y="2543404"/>
                <a:chExt cx="3259221" cy="1395493"/>
              </a:xfrm>
            </p:grpSpPr>
            <p:pic>
              <p:nvPicPr>
                <p:cNvPr id="44" name="Picture 30" descr="MonkeyandPanda.jpg"/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03198" y="2661132"/>
                  <a:ext cx="970975" cy="1277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8" descr="The Worst Princess"/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70013" y="2793431"/>
                  <a:ext cx="906664" cy="1058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7" descr="http://img1.fantasticfiction.co.uk/images/h4/h20507.jpg"/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35612">
                  <a:off x="5314952" y="2543404"/>
                  <a:ext cx="933021" cy="1227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01327">
                <a:off x="7276576" y="2063856"/>
                <a:ext cx="790347" cy="1153840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48240">
              <a:off x="3173538" y="4590966"/>
              <a:ext cx="1168939" cy="937099"/>
            </a:xfrm>
            <a:prstGeom prst="rect">
              <a:avLst/>
            </a:prstGeom>
          </p:spPr>
        </p:pic>
      </p:grpSp>
      <p:pic>
        <p:nvPicPr>
          <p:cNvPr id="35" name="Picture 34" descr="Screen Shot 2016-04-13 at 10.33.12.jpg">
            <a:extLst>
              <a:ext uri="{FF2B5EF4-FFF2-40B4-BE49-F238E27FC236}">
                <a16:creationId xmlns:a16="http://schemas.microsoft.com/office/drawing/2014/main" id="{BD7C8353-40BA-4C87-9C11-65BACD74E7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474" y="3364134"/>
            <a:ext cx="1318807" cy="620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EDF4D80-50FF-41B4-9D85-2442848E39F6}"/>
              </a:ext>
            </a:extLst>
          </p:cNvPr>
          <p:cNvSpPr txBox="1"/>
          <p:nvPr/>
        </p:nvSpPr>
        <p:spPr>
          <a:xfrm>
            <a:off x="1708940" y="3103235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37" name="Picture 36" descr="as.png">
            <a:extLst>
              <a:ext uri="{FF2B5EF4-FFF2-40B4-BE49-F238E27FC236}">
                <a16:creationId xmlns:a16="http://schemas.microsoft.com/office/drawing/2014/main" id="{C12860F6-F67B-4D01-9D85-EDA5D14704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88" y="3318587"/>
            <a:ext cx="1498999" cy="666222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4B4DF5FD-364F-4E6B-BF04-73E06A002914}"/>
              </a:ext>
            </a:extLst>
          </p:cNvPr>
          <p:cNvSpPr txBox="1">
            <a:spLocks/>
          </p:cNvSpPr>
          <p:nvPr/>
        </p:nvSpPr>
        <p:spPr bwMode="auto">
          <a:xfrm>
            <a:off x="221588" y="3552761"/>
            <a:ext cx="747871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787878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7878"/>
                </a:solidFill>
                <a:latin typeface="Arial" pitchFamily="34" charset="0"/>
              </a:defRPr>
            </a:lvl9pPr>
          </a:lstStyle>
          <a:p>
            <a:pPr defTabSz="914400"/>
            <a:r>
              <a:rPr lang="en-US" sz="2000" dirty="0"/>
              <a:t>sounds + blending = reading </a:t>
            </a:r>
          </a:p>
        </p:txBody>
      </p:sp>
    </p:spTree>
    <p:extLst>
      <p:ext uri="{BB962C8B-B14F-4D97-AF65-F5344CB8AC3E}">
        <p14:creationId xmlns:p14="http://schemas.microsoft.com/office/powerpoint/2010/main" val="335020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27C3253-6CD7-42F3-B41C-4D4276CA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Fred the frog...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0C7B0C7F-6525-444A-8DA2-E45324FFC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sz="3200" dirty="0"/>
              <a:t>Fred helps children learn to read. </a:t>
            </a:r>
          </a:p>
          <a:p>
            <a:pPr eaLnBrk="1" hangingPunct="1"/>
            <a:endParaRPr lang="en-GB" altLang="en-US" sz="3200" dirty="0"/>
          </a:p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Fred can </a:t>
            </a:r>
            <a:r>
              <a:rPr lang="en-GB" altLang="en-US" sz="3200" i="1" u="sng" dirty="0">
                <a:solidFill>
                  <a:srgbClr val="0070C0"/>
                </a:solidFill>
              </a:rPr>
              <a:t>only</a:t>
            </a:r>
            <a:r>
              <a:rPr lang="en-GB" altLang="en-US" sz="3200" i="1" dirty="0">
                <a:solidFill>
                  <a:srgbClr val="0070C0"/>
                </a:solidFill>
              </a:rPr>
              <a:t> </a:t>
            </a:r>
            <a:r>
              <a:rPr lang="en-GB" altLang="en-US" sz="3200" dirty="0">
                <a:solidFill>
                  <a:srgbClr val="0070C0"/>
                </a:solidFill>
              </a:rPr>
              <a:t>talk in sounds...</a:t>
            </a:r>
          </a:p>
          <a:p>
            <a:pPr eaLnBrk="1" hangingPunct="1">
              <a:buFontTx/>
              <a:buNone/>
            </a:pPr>
            <a:endParaRPr lang="en-GB" altLang="en-US" sz="3200" dirty="0"/>
          </a:p>
          <a:p>
            <a:pPr eaLnBrk="1" hangingPunct="1">
              <a:buFontTx/>
              <a:buNone/>
            </a:pPr>
            <a:r>
              <a:rPr lang="en-GB" altLang="en-US" sz="3200" dirty="0"/>
              <a:t>(</a:t>
            </a:r>
            <a:r>
              <a:rPr lang="en-GB" altLang="en-US" dirty="0"/>
              <a:t>He </a:t>
            </a:r>
            <a:r>
              <a:rPr lang="en-GB" altLang="en-US" sz="3200" dirty="0"/>
              <a:t>can only say </a:t>
            </a:r>
            <a:r>
              <a:rPr lang="en-GB" altLang="en-US" sz="3200" i="1" dirty="0" err="1"/>
              <a:t>c_a_t</a:t>
            </a:r>
            <a:r>
              <a:rPr lang="en-GB" altLang="en-US" sz="3200" i="1" dirty="0"/>
              <a:t>, </a:t>
            </a:r>
            <a:r>
              <a:rPr lang="en-GB" altLang="en-US" sz="3200" dirty="0"/>
              <a:t>he can’t say </a:t>
            </a:r>
            <a:r>
              <a:rPr lang="en-GB" altLang="en-US" sz="3200" b="1" dirty="0"/>
              <a:t>cat</a:t>
            </a:r>
            <a:r>
              <a:rPr lang="en-GB" altLang="en-US" sz="3200" dirty="0"/>
              <a:t>)</a:t>
            </a:r>
          </a:p>
          <a:p>
            <a:pPr eaLnBrk="1" hangingPunct="1">
              <a:buFontTx/>
              <a:buNone/>
            </a:pPr>
            <a:endParaRPr lang="en-GB" altLang="en-US" sz="3200" dirty="0">
              <a:solidFill>
                <a:srgbClr val="0070C0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rgbClr val="0070C0"/>
                </a:solidFill>
              </a:rPr>
              <a:t>We call this ‘</a:t>
            </a:r>
            <a:r>
              <a:rPr lang="en-GB" altLang="en-US" sz="3200" i="1" dirty="0">
                <a:solidFill>
                  <a:srgbClr val="0070C0"/>
                </a:solidFill>
              </a:rPr>
              <a:t>Fred Talk’</a:t>
            </a:r>
          </a:p>
          <a:p>
            <a:pPr eaLnBrk="1" hangingPunct="1">
              <a:buFontTx/>
              <a:buNone/>
            </a:pPr>
            <a:endParaRPr lang="en-GB" altLang="en-US" i="1" dirty="0">
              <a:solidFill>
                <a:srgbClr val="0070C0"/>
              </a:solidFill>
            </a:endParaRPr>
          </a:p>
          <a:p>
            <a:r>
              <a:rPr lang="en-GB" altLang="en-US" dirty="0"/>
              <a:t>If children understand Fred  </a:t>
            </a:r>
          </a:p>
          <a:p>
            <a:r>
              <a:rPr lang="en-GB" altLang="en-US" dirty="0"/>
              <a:t>	they can </a:t>
            </a:r>
            <a:r>
              <a:rPr lang="en-GB" altLang="en-US" i="1" u="sng" dirty="0"/>
              <a:t>blend</a:t>
            </a:r>
            <a:r>
              <a:rPr lang="en-GB" altLang="en-US" dirty="0"/>
              <a:t> orally.</a:t>
            </a:r>
          </a:p>
          <a:p>
            <a:pPr eaLnBrk="1" hangingPunct="1">
              <a:buFontTx/>
              <a:buNone/>
            </a:pPr>
            <a:endParaRPr lang="en-GB" altLang="en-US" sz="3200" i="1" dirty="0">
              <a:solidFill>
                <a:srgbClr val="0070C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3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F576-82F7-4376-915D-23A6E6B811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  </a:t>
            </a:r>
          </a:p>
        </p:txBody>
      </p:sp>
      <p:pic>
        <p:nvPicPr>
          <p:cNvPr id="5" name="Content Placeholder 1" descr="41Ho83H3mFL.jpg">
            <a:extLst>
              <a:ext uri="{FF2B5EF4-FFF2-40B4-BE49-F238E27FC236}">
                <a16:creationId xmlns:a16="http://schemas.microsoft.com/office/drawing/2014/main" id="{9EABB23C-142A-40D0-BDBC-259B05088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27742" y="260649"/>
            <a:ext cx="2416258" cy="112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52E4CB-7A43-40C2-8685-20BAAFB2C53E}"/>
              </a:ext>
            </a:extLst>
          </p:cNvPr>
          <p:cNvSpPr txBox="1"/>
          <p:nvPr/>
        </p:nvSpPr>
        <p:spPr>
          <a:xfrm>
            <a:off x="6121000" y="4985880"/>
            <a:ext cx="284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We try and use Fred talk as much as we can throughout the day!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716</TotalTime>
  <Words>707</Words>
  <Application>Microsoft Office PowerPoint</Application>
  <PresentationFormat>On-screen Show (4:3)</PresentationFormat>
  <Paragraphs>155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ＭＳ Ｐゴシック</vt:lpstr>
      <vt:lpstr>Arial</vt:lpstr>
      <vt:lpstr>Arial Black</vt:lpstr>
      <vt:lpstr>Arial Unicode MS</vt:lpstr>
      <vt:lpstr>Calibri</vt:lpstr>
      <vt:lpstr>Garamond</vt:lpstr>
      <vt:lpstr>Times New Roman</vt:lpstr>
      <vt:lpstr>Wingdings</vt:lpstr>
      <vt:lpstr>NEW Phonics Template</vt:lpstr>
      <vt:lpstr> Introduction to Read Write Inc. </vt:lpstr>
      <vt:lpstr>Why Read Write Inc Phonics?</vt:lpstr>
      <vt:lpstr>Phonics </vt:lpstr>
      <vt:lpstr>What is phonics?</vt:lpstr>
      <vt:lpstr>Speed Sounds Set 1 and Set 2</vt:lpstr>
      <vt:lpstr>Speed Sounds Set 3</vt:lpstr>
      <vt:lpstr>Sounds – How do we pronounce them?</vt:lpstr>
      <vt:lpstr>Read Write Inc. Phonics daily lessons</vt:lpstr>
      <vt:lpstr>Fred the frog...</vt:lpstr>
      <vt:lpstr>Speed sounds session – 10 minutes daily</vt:lpstr>
      <vt:lpstr>Speed sounds – 10 minutes daily</vt:lpstr>
      <vt:lpstr>More Fred...</vt:lpstr>
      <vt:lpstr>Red Words</vt:lpstr>
      <vt:lpstr>RWI Reading session – 20 minutes daily </vt:lpstr>
      <vt:lpstr>Three reads at school, then read at home</vt:lpstr>
      <vt:lpstr>Comprehension skills </vt:lpstr>
      <vt:lpstr>Which books will children bring home?</vt:lpstr>
      <vt:lpstr>What can I do at home?</vt:lpstr>
      <vt:lpstr>Free Video Tutorials (ruthmiskin.com)</vt:lpstr>
      <vt:lpstr>Any other questions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Sarah Thouless</cp:lastModifiedBy>
  <cp:revision>126</cp:revision>
  <dcterms:created xsi:type="dcterms:W3CDTF">2015-11-23T14:36:59Z</dcterms:created>
  <dcterms:modified xsi:type="dcterms:W3CDTF">2022-10-18T14:57:54Z</dcterms:modified>
</cp:coreProperties>
</file>