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2" r:id="rId5"/>
    <p:sldId id="263" r:id="rId6"/>
    <p:sldId id="267" r:id="rId7"/>
    <p:sldId id="264" r:id="rId8"/>
    <p:sldId id="272" r:id="rId9"/>
    <p:sldId id="273" r:id="rId10"/>
    <p:sldId id="284" r:id="rId11"/>
    <p:sldId id="276" r:id="rId12"/>
    <p:sldId id="279" r:id="rId13"/>
    <p:sldId id="283" r:id="rId14"/>
    <p:sldId id="285" r:id="rId15"/>
    <p:sldId id="256" r:id="rId16"/>
    <p:sldId id="281" r:id="rId17"/>
    <p:sldId id="270" r:id="rId18"/>
    <p:sldId id="275" r:id="rId19"/>
    <p:sldId id="26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80"/>
    <a:srgbClr val="000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A3025B-6479-97DA-67D0-9521ACAC9947}" v="335" dt="2026-09-09T07:35:57.166"/>
    <p1510:client id="{60D631EF-C4B4-C723-AFB3-1E547817A28D}" v="811" dt="2026-09-09T15:04:05.558"/>
    <p1510:client id="{A56B1D46-18DC-13DF-5EB9-505DCC563887}" v="27" dt="2026-09-09T15:45:12.666"/>
    <p1510:client id="{B79B845C-AE27-FFB4-55E0-547D043A5BDF}" v="97" dt="2026-09-09T15:03:27.123"/>
    <p1510:client id="{CEB75054-754D-4615-FB5B-855EC043633C}" v="702" dt="2026-09-10T16:34:34.6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580615B-F9D1-4DA8-BB2B-11BFB4B745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5699" y="1135617"/>
            <a:ext cx="3360600" cy="458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47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martle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580615B-F9D1-4DA8-BB2B-11BFB4B745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5332" y="508298"/>
            <a:ext cx="3360600" cy="4586766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9C5AE9CB-9413-4BC8-8E8B-EDAA0833C67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9A22B434-55E2-4FE0-9896-7633D1AFB8E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6080D76-CC31-4739-9BD3-040DD93B414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C02F560-31DD-4132-9D58-EC47913CBE1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92BBA14-62C2-4F84-A77E-01933E9855D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4CDB8D37-C528-4699-908E-38BB02EBF4A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205D987-A70A-45FE-A3F4-3715E2F0B72D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</p:spTree>
    <p:extLst>
      <p:ext uri="{BB962C8B-B14F-4D97-AF65-F5344CB8AC3E}">
        <p14:creationId xmlns:p14="http://schemas.microsoft.com/office/powerpoint/2010/main" val="3582364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lide 1 - 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FB09A1-E1A8-4B6D-8188-9FF0B29F89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71686" y="83359"/>
            <a:ext cx="1319306" cy="1662327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C100FD0F-C110-44E7-9C6A-13E7740006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29A629F9-9F0B-4105-8F48-1FEC5CB6EF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3766CCD3-0A19-4DF0-95FB-A8CDB9E433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F104BE93-0571-41A0-97CE-0E6C8EC31E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67340D7B-C917-478C-A338-D49AFFF6EB2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3FC59CF6-6E4E-46CC-BDD7-46240AB3061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B6AEE9E-2E11-461B-A2C3-DCC31BC22912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</p:spTree>
    <p:extLst>
      <p:ext uri="{BB962C8B-B14F-4D97-AF65-F5344CB8AC3E}">
        <p14:creationId xmlns:p14="http://schemas.microsoft.com/office/powerpoint/2010/main" val="3404603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928F3CAD-E629-4BCC-9916-B785A896F6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B446BA67-FA9B-47E6-8FD9-445917686F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40FFB0-F5B3-458F-8D5E-5A0D3DD3AD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8380E6F-31A1-41D2-BE8A-693F7241B51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70C9B990-7CA7-4B3A-B4E8-B2E819E37B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170B548-A630-4249-9800-85AEE286552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AE1674D-C13D-4D35-A85D-1767C9B2D618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B58B0B-D677-427C-B848-CFE85FD098E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71686" y="85064"/>
            <a:ext cx="1319306" cy="166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848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 - capti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FB09A1-E1A8-4B6D-8188-9FF0B29F89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AA6A247-1862-4FA0-9D6D-708201417A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52FEA5-4F41-4A1D-A5EC-F9EB48454E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C013DF-B58A-47A6-BD7F-E5DC9791E7A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A92FF2D-AB1C-40D8-86D5-89873124027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40551322-2B51-4BB4-86C2-26FF54D2CC9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E1961C-4830-4051-9869-F32F6CFE2D9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DDCC41-EA63-4EE0-BABE-CCD00AC31898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C0A018-6477-499F-8576-E0710BB67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20281"/>
            <a:ext cx="5157787" cy="3684588"/>
          </a:xfrm>
        </p:spPr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  <a:lvl2pPr>
              <a:defRPr>
                <a:solidFill>
                  <a:srgbClr val="000080"/>
                </a:solidFill>
              </a:defRPr>
            </a:lvl2pPr>
            <a:lvl3pPr>
              <a:defRPr>
                <a:solidFill>
                  <a:srgbClr val="000080"/>
                </a:solidFill>
              </a:defRPr>
            </a:lvl3pPr>
            <a:lvl4pPr>
              <a:defRPr>
                <a:solidFill>
                  <a:srgbClr val="000080"/>
                </a:solidFill>
              </a:defRPr>
            </a:lvl4pPr>
            <a:lvl5pPr>
              <a:defRPr>
                <a:solidFill>
                  <a:srgbClr val="000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239B4BA4-6B37-47A1-B4BC-EA7BE39105A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910689"/>
            <a:ext cx="5181600" cy="3694180"/>
          </a:xfrm>
        </p:spPr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  <a:lvl2pPr>
              <a:defRPr>
                <a:solidFill>
                  <a:srgbClr val="000080"/>
                </a:solidFill>
              </a:defRPr>
            </a:lvl2pPr>
            <a:lvl3pPr>
              <a:defRPr>
                <a:solidFill>
                  <a:srgbClr val="000080"/>
                </a:solidFill>
              </a:defRPr>
            </a:lvl3pPr>
            <a:lvl4pPr>
              <a:defRPr>
                <a:solidFill>
                  <a:srgbClr val="000080"/>
                </a:solidFill>
              </a:defRPr>
            </a:lvl4pPr>
            <a:lvl5pPr>
              <a:defRPr>
                <a:solidFill>
                  <a:srgbClr val="000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540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 - capti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FB09A1-E1A8-4B6D-8188-9FF0B29F89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AA6A247-1862-4FA0-9D6D-708201417A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52FEA5-4F41-4A1D-A5EC-F9EB48454E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C013DF-B58A-47A6-BD7F-E5DC9791E7A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A92FF2D-AB1C-40D8-86D5-89873124027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40551322-2B51-4BB4-86C2-26FF54D2CC9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E1961C-4830-4051-9869-F32F6CFE2D9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DDCC41-EA63-4EE0-BABE-CCD00AC31898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C0A018-6477-499F-8576-E0710BB67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20281"/>
            <a:ext cx="5157787" cy="3684588"/>
          </a:xfrm>
        </p:spPr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  <a:lvl2pPr>
              <a:defRPr>
                <a:solidFill>
                  <a:srgbClr val="000080"/>
                </a:solidFill>
              </a:defRPr>
            </a:lvl2pPr>
            <a:lvl3pPr>
              <a:defRPr>
                <a:solidFill>
                  <a:srgbClr val="000080"/>
                </a:solidFill>
              </a:defRPr>
            </a:lvl3pPr>
            <a:lvl4pPr>
              <a:defRPr>
                <a:solidFill>
                  <a:srgbClr val="000080"/>
                </a:solidFill>
              </a:defRPr>
            </a:lvl4pPr>
            <a:lvl5pPr>
              <a:defRPr>
                <a:solidFill>
                  <a:srgbClr val="000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4752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 - capti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FB09A1-E1A8-4B6D-8188-9FF0B29F89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AA6A247-1862-4FA0-9D6D-708201417A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52FEA5-4F41-4A1D-A5EC-F9EB48454E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C013DF-B58A-47A6-BD7F-E5DC9791E7A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A92FF2D-AB1C-40D8-86D5-89873124027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40551322-2B51-4BB4-86C2-26FF54D2CC9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E1961C-4830-4051-9869-F32F6CFE2D9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DDCC41-EA63-4EE0-BABE-CCD00AC31898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chemeClr val="accent1">
                    <a:lumMod val="75000"/>
                  </a:schemeClr>
                </a:solidFill>
              </a:rPr>
              <a:t>Together we will be our best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4C0A018-6477-499F-8576-E0710BB677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20281"/>
            <a:ext cx="5157787" cy="3684588"/>
          </a:xfrm>
        </p:spPr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  <a:lvl2pPr>
              <a:defRPr>
                <a:solidFill>
                  <a:srgbClr val="000080"/>
                </a:solidFill>
              </a:defRPr>
            </a:lvl2pPr>
            <a:lvl3pPr>
              <a:defRPr>
                <a:solidFill>
                  <a:srgbClr val="000080"/>
                </a:solidFill>
              </a:defRPr>
            </a:lvl3pPr>
            <a:lvl4pPr>
              <a:defRPr>
                <a:solidFill>
                  <a:srgbClr val="000080"/>
                </a:solidFill>
              </a:defRPr>
            </a:lvl4pPr>
            <a:lvl5pPr>
              <a:defRPr>
                <a:solidFill>
                  <a:srgbClr val="000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0DE6836-754D-44F9-9BC4-B240CBDF20B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168517" y="1913216"/>
            <a:ext cx="5157787" cy="3732904"/>
          </a:xfrm>
        </p:spPr>
        <p:txBody>
          <a:bodyPr anchor="t"/>
          <a:lstStyle>
            <a:lvl1pPr marL="0" indent="0">
              <a:buNone/>
              <a:defRPr sz="3200">
                <a:solidFill>
                  <a:srgbClr val="00008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57576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5 - capti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96710"/>
          </a:xfrm>
        </p:spPr>
        <p:txBody>
          <a:bodyPr/>
          <a:lstStyle>
            <a:lvl1pPr>
              <a:defRPr>
                <a:solidFill>
                  <a:srgbClr val="000080"/>
                </a:solidFill>
              </a:defRPr>
            </a:lvl1pPr>
            <a:lvl2pPr>
              <a:defRPr>
                <a:solidFill>
                  <a:srgbClr val="000080"/>
                </a:solidFill>
              </a:defRPr>
            </a:lvl2pPr>
            <a:lvl3pPr>
              <a:defRPr>
                <a:solidFill>
                  <a:srgbClr val="000080"/>
                </a:solidFill>
              </a:defRPr>
            </a:lvl3pPr>
            <a:lvl4pPr>
              <a:defRPr>
                <a:solidFill>
                  <a:srgbClr val="000080"/>
                </a:solidFill>
              </a:defRPr>
            </a:lvl4pPr>
            <a:lvl5pPr>
              <a:defRPr>
                <a:solidFill>
                  <a:srgbClr val="00008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17370D3-9131-4605-A7C7-98AA1B73D8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14B133E-45D5-42C2-84C9-F4F00BFD70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EB54DBDA-142F-46B9-80E3-75919AB27A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AD2D0800-7873-4DEE-BD49-293128E2794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157402A-A153-4837-A8A6-669F27104E2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6DF57827-0D50-4EDC-8202-DDB8D91547A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5A0AE52-51B6-47BD-B4DE-6A46B6A8A844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F0804F-F347-4A6F-A907-4228EFFF48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217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E93AEC4-129B-46C4-B021-67A279E82E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405A86-E26C-41A8-AF4B-D3378AFAB0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721D02-F4B4-4498-9F68-D780606BB1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133336-0A85-44FF-9419-A4E08104362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97C7D4-EE86-43A3-BB91-BAC4263A079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9DF23B8-D7CF-41F0-A161-E874E353090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F26D622-B40C-4048-9D8A-C12EABB20CB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64C1B86-DADF-49B5-981D-86DEFFBEC6D6}"/>
              </a:ext>
            </a:extLst>
          </p:cNvPr>
          <p:cNvSpPr txBox="1"/>
          <p:nvPr userDrawn="1"/>
        </p:nvSpPr>
        <p:spPr>
          <a:xfrm>
            <a:off x="4444410" y="6230682"/>
            <a:ext cx="3082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0"/>
                </a:solidFill>
              </a:rPr>
              <a:t>Together we will be our best</a:t>
            </a:r>
          </a:p>
        </p:txBody>
      </p:sp>
    </p:spTree>
    <p:extLst>
      <p:ext uri="{BB962C8B-B14F-4D97-AF65-F5344CB8AC3E}">
        <p14:creationId xmlns:p14="http://schemas.microsoft.com/office/powerpoint/2010/main" val="3188762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 and 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E93AEC4-129B-46C4-B021-67A279E82E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5" name="Picture 4" descr="A close up of text on a map&#10;&#10;Description automatically generated">
            <a:extLst>
              <a:ext uri="{FF2B5EF4-FFF2-40B4-BE49-F238E27FC236}">
                <a16:creationId xmlns:a16="http://schemas.microsoft.com/office/drawing/2014/main" id="{4B0C2277-2503-42E8-B2E3-BE7F4712C6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93" y="286193"/>
            <a:ext cx="6285614" cy="628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058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 and Values - childrens ver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E93AEC4-129B-46C4-B021-67A279E82E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3" name="Picture 2" descr="A close up of text on a map&#10;&#10;Description automatically generated">
            <a:extLst>
              <a:ext uri="{FF2B5EF4-FFF2-40B4-BE49-F238E27FC236}">
                <a16:creationId xmlns:a16="http://schemas.microsoft.com/office/drawing/2014/main" id="{D82867DD-11E8-4E4A-A15B-122E926C94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252" y="406252"/>
            <a:ext cx="6045496" cy="604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92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is with bibl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E93AEC4-129B-46C4-B021-67A279E82E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7916" y="83359"/>
            <a:ext cx="1343076" cy="1692277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77405A86-E26C-41A8-AF4B-D3378AFAB0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46310" y="6028661"/>
            <a:ext cx="901891" cy="744279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721D02-F4B4-4498-9F68-D780606BB1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22" y="6028660"/>
            <a:ext cx="901891" cy="744279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0133336-0A85-44FF-9419-A4E08104362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6893" y="6028659"/>
            <a:ext cx="901891" cy="744279"/>
          </a:xfrm>
          <a:prstGeom prst="rect">
            <a:avLst/>
          </a:prstGeom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9DF23B8-D7CF-41F0-A161-E874E353090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424" y="6028657"/>
            <a:ext cx="901891" cy="744279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F26D622-B40C-4048-9D8A-C12EABB20CB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686" y="6028656"/>
            <a:ext cx="901891" cy="744279"/>
          </a:xfrm>
          <a:prstGeom prst="rect">
            <a:avLst/>
          </a:prstGeom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CF9368C-31BD-436D-AF87-DC7D97AD41D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0" y="0"/>
            <a:ext cx="5080000" cy="6858000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97C7D4-EE86-43A3-BB91-BAC4263A079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580" y="6028658"/>
            <a:ext cx="901891" cy="74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3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D1803-1993-4F08-B772-47C14B4DB941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9C9F-50AB-495A-9972-5752E8B68A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447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73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66" r:id="rId3"/>
    <p:sldLayoutId id="2147483667" r:id="rId4"/>
    <p:sldLayoutId id="2147483670" r:id="rId5"/>
    <p:sldLayoutId id="2147483672" r:id="rId6"/>
    <p:sldLayoutId id="2147483673" r:id="rId7"/>
    <p:sldLayoutId id="2147483662" r:id="rId8"/>
    <p:sldLayoutId id="2147483668" r:id="rId9"/>
    <p:sldLayoutId id="2147483674" r:id="rId10"/>
    <p:sldLayoutId id="2147483676" r:id="rId11"/>
    <p:sldLayoutId id="2147483675" r:id="rId12"/>
    <p:sldLayoutId id="214748367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>
              <a:lumMod val="7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75000"/>
            </a:schemeClr>
          </a:solidFill>
          <a:latin typeface="Verdana Pro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Verdana Pro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75000"/>
            </a:schemeClr>
          </a:solidFill>
          <a:latin typeface="Verdana Pro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Verdana Pro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Verdana Pro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year1@stwilfrids-hh.school" TargetMode="External"/><Relationship Id="rId2" Type="http://schemas.openxmlformats.org/officeDocument/2006/relationships/hyperlink" Target="mailto:yearr@stwilfrids-hh.school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pixabay.com/en/children-joy-smile-worldwide-world-1056065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A06B7-637E-4B5F-B9EA-8C786DA48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272448"/>
            <a:ext cx="5349459" cy="1325563"/>
          </a:xfrm>
        </p:spPr>
        <p:txBody>
          <a:bodyPr>
            <a:noAutofit/>
          </a:bodyPr>
          <a:lstStyle/>
          <a:p>
            <a:r>
              <a:rPr lang="en-GB" sz="8800"/>
              <a:t>Welcome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0E0161-57ED-4023-A3B7-200E030210F7}"/>
              </a:ext>
            </a:extLst>
          </p:cNvPr>
          <p:cNvSpPr/>
          <p:nvPr/>
        </p:nvSpPr>
        <p:spPr>
          <a:xfrm>
            <a:off x="10433742" y="5251"/>
            <a:ext cx="1945758" cy="1913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1750C903-B28C-446F-B668-6A2D5C178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488" y="1011761"/>
            <a:ext cx="3053126" cy="384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21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8224C7-A40B-465A-8A44-BCD27DDAC9D4}"/>
              </a:ext>
            </a:extLst>
          </p:cNvPr>
          <p:cNvSpPr txBox="1"/>
          <p:nvPr/>
        </p:nvSpPr>
        <p:spPr>
          <a:xfrm>
            <a:off x="377505" y="633644"/>
            <a:ext cx="10855354" cy="280076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8800">
                <a:solidFill>
                  <a:srgbClr val="000080"/>
                </a:solidFill>
              </a:rPr>
              <a:t>Welcome to our Phase 1 meeting </a:t>
            </a:r>
            <a:endParaRPr lang="en-GB" sz="8800">
              <a:solidFill>
                <a:srgbClr val="00008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7272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9352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ack text&#10;&#10;AI-generated content may be incorrect.">
            <a:extLst>
              <a:ext uri="{FF2B5EF4-FFF2-40B4-BE49-F238E27FC236}">
                <a16:creationId xmlns:a16="http://schemas.microsoft.com/office/drawing/2014/main" id="{5CE3DC72-6C67-2DFA-DBF6-F3F6E79DC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316" y="501568"/>
            <a:ext cx="2449976" cy="2449976"/>
          </a:xfrm>
          <a:prstGeom prst="rect">
            <a:avLst/>
          </a:prstGeom>
        </p:spPr>
      </p:pic>
      <p:pic>
        <p:nvPicPr>
          <p:cNvPr id="4" name="Picture 3" descr="A graffiti on a white surface&#10;&#10;AI-generated content may be incorrect.">
            <a:extLst>
              <a:ext uri="{FF2B5EF4-FFF2-40B4-BE49-F238E27FC236}">
                <a16:creationId xmlns:a16="http://schemas.microsoft.com/office/drawing/2014/main" id="{A73883F2-DD2A-9B23-BACF-500192464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848" y="3530277"/>
            <a:ext cx="1919470" cy="1861596"/>
          </a:xfrm>
          <a:prstGeom prst="rect">
            <a:avLst/>
          </a:prstGeom>
        </p:spPr>
      </p:pic>
      <p:pic>
        <p:nvPicPr>
          <p:cNvPr id="5" name="Picture 4" descr="A purple and black text on a white surface&#10;&#10;AI-generated content may be incorrect.">
            <a:extLst>
              <a:ext uri="{FF2B5EF4-FFF2-40B4-BE49-F238E27FC236}">
                <a16:creationId xmlns:a16="http://schemas.microsoft.com/office/drawing/2014/main" id="{7B5BB901-EB8E-5022-D60F-135E119A4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1728" y="1425134"/>
            <a:ext cx="1929114" cy="1861595"/>
          </a:xfrm>
          <a:prstGeom prst="rect">
            <a:avLst/>
          </a:prstGeom>
        </p:spPr>
      </p:pic>
      <p:pic>
        <p:nvPicPr>
          <p:cNvPr id="6" name="Picture 5" descr="A yellow and blue word&#10;&#10;AI-generated content may be incorrect.">
            <a:extLst>
              <a:ext uri="{FF2B5EF4-FFF2-40B4-BE49-F238E27FC236}">
                <a16:creationId xmlns:a16="http://schemas.microsoft.com/office/drawing/2014/main" id="{431FF4D1-FA34-F6C5-1FCE-6A78C52D42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405" y="1422721"/>
            <a:ext cx="1890532" cy="1909823"/>
          </a:xfrm>
          <a:prstGeom prst="rect">
            <a:avLst/>
          </a:prstGeom>
        </p:spPr>
      </p:pic>
      <p:pic>
        <p:nvPicPr>
          <p:cNvPr id="7" name="Picture 6" descr="A green and black text on a white surface&#10;&#10;AI-generated content may be incorrect.">
            <a:extLst>
              <a:ext uri="{FF2B5EF4-FFF2-40B4-BE49-F238E27FC236}">
                <a16:creationId xmlns:a16="http://schemas.microsoft.com/office/drawing/2014/main" id="{8D181FE6-6C7A-8417-241E-DF80EB0C6F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7810" y="3501341"/>
            <a:ext cx="1880886" cy="1842303"/>
          </a:xfrm>
          <a:prstGeom prst="rect">
            <a:avLst/>
          </a:prstGeom>
        </p:spPr>
      </p:pic>
      <p:pic>
        <p:nvPicPr>
          <p:cNvPr id="8" name="Picture 7" descr="A red and blue text with splattered paint&#10;&#10;AI-generated content may be incorrect.">
            <a:extLst>
              <a:ext uri="{FF2B5EF4-FFF2-40B4-BE49-F238E27FC236}">
                <a16:creationId xmlns:a16="http://schemas.microsoft.com/office/drawing/2014/main" id="{F545BE3C-54B8-8107-2E75-DFB649470E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6664" y="3441056"/>
            <a:ext cx="1938760" cy="1996633"/>
          </a:xfrm>
          <a:prstGeom prst="rect">
            <a:avLst/>
          </a:prstGeom>
        </p:spPr>
      </p:pic>
      <p:pic>
        <p:nvPicPr>
          <p:cNvPr id="9" name="Picture 8" descr="A blue text with blue paint splatters&#10;&#10;AI-generated content may be incorrect.">
            <a:extLst>
              <a:ext uri="{FF2B5EF4-FFF2-40B4-BE49-F238E27FC236}">
                <a16:creationId xmlns:a16="http://schemas.microsoft.com/office/drawing/2014/main" id="{68001FA4-DC33-6CBA-0160-1509DEF6F9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4708" y="3496520"/>
            <a:ext cx="1890532" cy="1890532"/>
          </a:xfrm>
          <a:prstGeom prst="rect">
            <a:avLst/>
          </a:prstGeom>
        </p:spPr>
      </p:pic>
      <p:pic>
        <p:nvPicPr>
          <p:cNvPr id="10" name="Picture 9" descr="A group of people wearing blue shirts and yellow and white shirts&#10;&#10;AI-generated content may be incorrect.">
            <a:extLst>
              <a:ext uri="{FF2B5EF4-FFF2-40B4-BE49-F238E27FC236}">
                <a16:creationId xmlns:a16="http://schemas.microsoft.com/office/drawing/2014/main" id="{D0EAA273-602C-F7EC-60C7-17E1C86E95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3231" y="575117"/>
            <a:ext cx="2457209" cy="254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865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A398CC-570A-4063-84A1-6D4B20B729DF}"/>
              </a:ext>
            </a:extLst>
          </p:cNvPr>
          <p:cNvSpPr txBox="1"/>
          <p:nvPr/>
        </p:nvSpPr>
        <p:spPr>
          <a:xfrm>
            <a:off x="191699" y="796954"/>
            <a:ext cx="11709197" cy="49244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b="1"/>
              <a:t>Expectations for Phase 1</a:t>
            </a:r>
          </a:p>
          <a:p>
            <a:pPr marL="342900" indent="-342900">
              <a:buFont typeface="Arial"/>
              <a:buChar char="•"/>
            </a:pPr>
            <a:r>
              <a:rPr lang="en-GB" sz="2400" b="1">
                <a:cs typeface="Arial"/>
              </a:rPr>
              <a:t>Become familiar with new routines </a:t>
            </a:r>
            <a:endParaRPr lang="en-GB" sz="240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>
                <a:cs typeface="Arial"/>
              </a:rPr>
              <a:t>Teaching children school values (EYFS)</a:t>
            </a:r>
            <a:endParaRPr lang="en-US" sz="240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>
                <a:cs typeface="Arial"/>
              </a:rPr>
              <a:t>Deepening understanding of school values (Year 1)</a:t>
            </a:r>
            <a:endParaRPr lang="en-US" sz="240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>
                <a:cs typeface="Arial"/>
              </a:rPr>
              <a:t>Learning through play – outside areas</a:t>
            </a:r>
            <a:endParaRPr lang="en-US" sz="240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>
                <a:cs typeface="Arial"/>
              </a:rPr>
              <a:t>Behaviour is communication – THRIVE</a:t>
            </a:r>
            <a:endParaRPr lang="en-GB" sz="240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>
                <a:cs typeface="Arial"/>
              </a:rPr>
              <a:t>Good amount of sleep (9 to 12 hours)</a:t>
            </a:r>
            <a:endParaRPr lang="en-US" sz="240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>
                <a:cs typeface="Arial"/>
              </a:rPr>
              <a:t>Uniform </a:t>
            </a:r>
            <a:endParaRPr lang="en-GB" sz="240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>
                <a:cs typeface="Arial"/>
              </a:rPr>
              <a:t>Attendance and punctuality </a:t>
            </a:r>
            <a:endParaRPr lang="en-US" sz="240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>
                <a:cs typeface="Arial"/>
              </a:rPr>
              <a:t>Phonics meeting – 23rd September 6pm</a:t>
            </a:r>
            <a:endParaRPr lang="en-GB" sz="240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z="2400" b="1">
                <a:cs typeface="Arial"/>
              </a:rPr>
              <a:t>Parental partnership is important - </a:t>
            </a:r>
            <a:r>
              <a:rPr lang="en-GB" b="1">
                <a:cs typeface="Arial"/>
                <a:hlinkClick r:id="rId2"/>
              </a:rPr>
              <a:t>yearr@stwilfrids-hh.school</a:t>
            </a:r>
            <a:r>
              <a:rPr lang="en-GB">
                <a:cs typeface="Arial"/>
              </a:rPr>
              <a:t> , </a:t>
            </a:r>
            <a:r>
              <a:rPr lang="en-GB" b="1">
                <a:cs typeface="Arial"/>
                <a:hlinkClick r:id="rId3"/>
              </a:rPr>
              <a:t>year1@stwilfrids-hh.school</a:t>
            </a:r>
            <a:r>
              <a:rPr lang="en-GB" b="1">
                <a:cs typeface="Arial"/>
              </a:rPr>
              <a:t> </a:t>
            </a:r>
            <a:endParaRPr lang="en-GB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GB" sz="2400" b="1">
                <a:cs typeface="Arial"/>
              </a:rPr>
              <a:t>Weekly learning updates </a:t>
            </a:r>
          </a:p>
          <a:p>
            <a:endParaRPr lang="en-GB" b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8638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A398CC-570A-4063-84A1-6D4B20B729DF}"/>
              </a:ext>
            </a:extLst>
          </p:cNvPr>
          <p:cNvSpPr txBox="1"/>
          <p:nvPr/>
        </p:nvSpPr>
        <p:spPr>
          <a:xfrm>
            <a:off x="570451" y="640843"/>
            <a:ext cx="4057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/>
              <a:t>Phase 1 Homework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B214184-FC64-4602-B66F-2D79573CCE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533409"/>
              </p:ext>
            </p:extLst>
          </p:nvPr>
        </p:nvGraphicFramePr>
        <p:xfrm>
          <a:off x="2748642" y="1292678"/>
          <a:ext cx="8128000" cy="4398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71750861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743841840"/>
                    </a:ext>
                  </a:extLst>
                </a:gridCol>
              </a:tblGrid>
              <a:tr h="374754">
                <a:tc>
                  <a:txBody>
                    <a:bodyPr/>
                    <a:lstStyle/>
                    <a:p>
                      <a:r>
                        <a:rPr lang="en-GB"/>
                        <a:t>EYFS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Year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6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Read with your child daily </a:t>
                      </a:r>
                    </a:p>
                    <a:p>
                      <a:r>
                        <a:rPr lang="en-GB"/>
                        <a:t>- Record with signature in reading diaries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/>
                        <a:t>Read with your child daily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/>
                        <a:t>- Record with signature in reading diaries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030799"/>
                  </a:ext>
                </a:extLst>
              </a:tr>
              <a:tr h="1555229">
                <a:tc>
                  <a:txBody>
                    <a:bodyPr/>
                    <a:lstStyle/>
                    <a:p>
                      <a:r>
                        <a:rPr lang="en-GB"/>
                        <a:t>Project challenges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/>
                        <a:t>Half termly challenges linked to 7 areas of learning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/>
                        <a:t>You can upload what has been completed to Evidence 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Homework book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/>
                        <a:t>Alternates between English and maths weekly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/>
                        <a:t>Starts after half term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/>
                        <a:t>More information to follow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49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/>
                        <a:t>Letter formation sheets weekly in Autumn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Complete the Year 1 reading challenge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41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/>
                        <a:t>Complete the Reception reading challenge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RWI speedy reading words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815656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0D5AE12-82C7-4140-9D52-21C3A5EC2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02" y="4035849"/>
            <a:ext cx="2408440" cy="18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92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710F43-6D4B-F8AB-CE39-BFE08F215C17}"/>
              </a:ext>
            </a:extLst>
          </p:cNvPr>
          <p:cNvSpPr txBox="1"/>
          <p:nvPr/>
        </p:nvSpPr>
        <p:spPr>
          <a:xfrm>
            <a:off x="710293" y="465364"/>
            <a:ext cx="9043306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>
                <a:cs typeface="Arial"/>
              </a:rPr>
              <a:t>The St Wilfrid's Reading Challenge </a:t>
            </a:r>
          </a:p>
          <a:p>
            <a:endParaRPr lang="en-GB" sz="3200" b="1">
              <a:cs typeface="Arial"/>
            </a:endParaRPr>
          </a:p>
        </p:txBody>
      </p:sp>
      <p:pic>
        <p:nvPicPr>
          <p:cNvPr id="4" name="Picture 3" descr="A close up of a sign&#10;&#10;AI-generated content may be incorrect.">
            <a:extLst>
              <a:ext uri="{FF2B5EF4-FFF2-40B4-BE49-F238E27FC236}">
                <a16:creationId xmlns:a16="http://schemas.microsoft.com/office/drawing/2014/main" id="{2BA58857-510D-3BA1-AA73-C3B942087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96" y="2005387"/>
            <a:ext cx="1948497" cy="2852857"/>
          </a:xfrm>
          <a:prstGeom prst="rect">
            <a:avLst/>
          </a:prstGeom>
        </p:spPr>
      </p:pic>
      <p:pic>
        <p:nvPicPr>
          <p:cNvPr id="6" name="Picture 5" descr="A close up of a book cover&#10;&#10;AI-generated content may be incorrect.">
            <a:extLst>
              <a:ext uri="{FF2B5EF4-FFF2-40B4-BE49-F238E27FC236}">
                <a16:creationId xmlns:a16="http://schemas.microsoft.com/office/drawing/2014/main" id="{663B9316-E7C6-1E39-2FFC-417608DA8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4305" y="2117096"/>
            <a:ext cx="2063658" cy="2847799"/>
          </a:xfrm>
          <a:prstGeom prst="rect">
            <a:avLst/>
          </a:prstGeom>
        </p:spPr>
      </p:pic>
      <p:pic>
        <p:nvPicPr>
          <p:cNvPr id="3" name="Picture 2" descr="A group of children&amp;#39;s books&#10;&#10;AI-generated content may be incorrect.">
            <a:extLst>
              <a:ext uri="{FF2B5EF4-FFF2-40B4-BE49-F238E27FC236}">
                <a16:creationId xmlns:a16="http://schemas.microsoft.com/office/drawing/2014/main" id="{C9AF0D57-2654-2820-27FA-591CDBC500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164" y="1331858"/>
            <a:ext cx="7159844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33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6E9514-9203-41AE-898C-28EBE9BE0DE4}"/>
              </a:ext>
            </a:extLst>
          </p:cNvPr>
          <p:cNvSpPr txBox="1"/>
          <p:nvPr/>
        </p:nvSpPr>
        <p:spPr>
          <a:xfrm>
            <a:off x="568154" y="5681003"/>
            <a:ext cx="1148233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/>
              <a:t>Newts                                                              Tadpoles                                                       Book Nook 			</a:t>
            </a:r>
            <a:endParaRPr lang="en-US">
              <a:cs typeface="Arial" panose="020B06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515834-EB9D-48B9-AC0C-B8036B17F569}"/>
              </a:ext>
            </a:extLst>
          </p:cNvPr>
          <p:cNvSpPr txBox="1"/>
          <p:nvPr/>
        </p:nvSpPr>
        <p:spPr>
          <a:xfrm>
            <a:off x="568155" y="178965"/>
            <a:ext cx="5855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EYFS – Classrooms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70F252-6435-4CAA-B3F0-E2CC852A8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90" y="59936"/>
            <a:ext cx="4169435" cy="335945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D29134-1E67-F205-A95D-0580A0E505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200" t="-332" r="345" b="-461"/>
          <a:stretch>
            <a:fillRect/>
          </a:stretch>
        </p:blipFill>
        <p:spPr>
          <a:xfrm>
            <a:off x="1236925" y="2522483"/>
            <a:ext cx="3342974" cy="315422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5A4641-B360-E194-0977-D2EB4B325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80" y="460639"/>
            <a:ext cx="3495040" cy="27025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86772F-437B-A416-11FA-51D568643DC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49" t="9623" r="1549" b="-132"/>
          <a:stretch>
            <a:fillRect/>
          </a:stretch>
        </p:blipFill>
        <p:spPr>
          <a:xfrm>
            <a:off x="4744580" y="2798428"/>
            <a:ext cx="3495048" cy="24460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1E954D-FDFB-F10A-8A71-15F2647269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1219" y="1986807"/>
            <a:ext cx="3586480" cy="2692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114F91-FAA8-00F4-09A0-15CF75B56E9F}"/>
              </a:ext>
            </a:extLst>
          </p:cNvPr>
          <p:cNvSpPr txBox="1"/>
          <p:nvPr/>
        </p:nvSpPr>
        <p:spPr>
          <a:xfrm>
            <a:off x="8465015" y="283489"/>
            <a:ext cx="21539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cs typeface="Arial"/>
              </a:rPr>
              <a:t>Reception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48486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6E9514-9203-41AE-898C-28EBE9BE0DE4}"/>
              </a:ext>
            </a:extLst>
          </p:cNvPr>
          <p:cNvSpPr txBox="1"/>
          <p:nvPr/>
        </p:nvSpPr>
        <p:spPr>
          <a:xfrm>
            <a:off x="938269" y="4098056"/>
            <a:ext cx="1148233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/>
              <a:t>Top Deck						     Bottom Deck 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515834-EB9D-48B9-AC0C-B8036B17F569}"/>
              </a:ext>
            </a:extLst>
          </p:cNvPr>
          <p:cNvSpPr txBox="1"/>
          <p:nvPr/>
        </p:nvSpPr>
        <p:spPr>
          <a:xfrm>
            <a:off x="568155" y="178965"/>
            <a:ext cx="585551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/>
              <a:t>EYFS – Outside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315C95-28F7-47E0-DF17-904122F9B3D6}"/>
              </a:ext>
            </a:extLst>
          </p:cNvPr>
          <p:cNvSpPr txBox="1"/>
          <p:nvPr/>
        </p:nvSpPr>
        <p:spPr>
          <a:xfrm>
            <a:off x="363899" y="4608077"/>
            <a:ext cx="1133657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Focus on Prime Areas in Autumn 1; </a:t>
            </a:r>
            <a:endParaRPr lang="en-US"/>
          </a:p>
          <a:p>
            <a:r>
              <a:rPr lang="en-US">
                <a:cs typeface="Arial"/>
              </a:rPr>
              <a:t>Personal, Social and Emotional Development, Physical development and Communication and Language. </a:t>
            </a:r>
            <a:endParaRPr lang="en-US"/>
          </a:p>
          <a:p>
            <a:endParaRPr lang="en-US">
              <a:cs typeface="Arial"/>
            </a:endParaRPr>
          </a:p>
          <a:p>
            <a:r>
              <a:rPr lang="en-US">
                <a:cs typeface="Arial"/>
              </a:rPr>
              <a:t>During the half term we will be supporting our children to develop routines and encouraging them to make great choices to help them be the new members of Team Wilf!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EDF2D0-B410-4A5E-B91B-091F2FF227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8" b="18553"/>
          <a:stretch>
            <a:fillRect/>
          </a:stretch>
        </p:blipFill>
        <p:spPr>
          <a:xfrm>
            <a:off x="151912" y="807559"/>
            <a:ext cx="4693316" cy="281134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347DE6-F3E2-F308-3AD3-2FC792C8F3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" b="19497"/>
          <a:stretch>
            <a:fillRect/>
          </a:stretch>
        </p:blipFill>
        <p:spPr>
          <a:xfrm>
            <a:off x="5032075" y="361860"/>
            <a:ext cx="5851625" cy="354450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26509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326ADA-5C0E-9E2E-3FC2-3E4B1046E869}"/>
              </a:ext>
            </a:extLst>
          </p:cNvPr>
          <p:cNvSpPr txBox="1"/>
          <p:nvPr/>
        </p:nvSpPr>
        <p:spPr>
          <a:xfrm>
            <a:off x="372575" y="984574"/>
            <a:ext cx="10515486" cy="50167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40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Wet Weather Gear:</a:t>
            </a:r>
            <a:r>
              <a:rPr lang="en-GB">
                <a:ea typeface="+mn-lt"/>
                <a:cs typeface="+mn-lt"/>
              </a:rPr>
              <a:t> Please provide named waterproofs and wellies to remain in school  </a:t>
            </a:r>
            <a:endParaRPr lang="en-GB" sz="1600">
              <a:ea typeface="+mn-lt"/>
              <a:cs typeface="+mn-lt"/>
            </a:endParaRPr>
          </a:p>
          <a:p>
            <a:r>
              <a:rPr lang="en-GB">
                <a:ea typeface="+mn-lt"/>
                <a:cs typeface="+mn-lt"/>
              </a:rPr>
              <a:t>     by </a:t>
            </a:r>
            <a:r>
              <a:rPr lang="en-GB" b="1">
                <a:ea typeface="+mn-lt"/>
                <a:cs typeface="+mn-lt"/>
              </a:rPr>
              <a:t>Friday 18th September</a:t>
            </a:r>
            <a:r>
              <a:rPr lang="en-GB">
                <a:ea typeface="+mn-lt"/>
                <a:cs typeface="+mn-lt"/>
              </a:rPr>
              <a:t>, ready for our regular Welly Walks.</a:t>
            </a:r>
            <a:endParaRPr lang="en-GB" sz="1600"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GB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Spare Clothes: </a:t>
            </a:r>
            <a:r>
              <a:rPr lang="en-GB">
                <a:ea typeface="+mn-lt"/>
                <a:cs typeface="+mn-lt"/>
              </a:rPr>
              <a:t>Could each child have a named set of spare clothes in school in a carrier bag.</a:t>
            </a:r>
            <a:endParaRPr lang="en-GB" sz="1600">
              <a:cs typeface="Arial" panose="020B0604020202020204"/>
            </a:endParaRPr>
          </a:p>
          <a:p>
            <a:pPr marL="285750" indent="-285750">
              <a:buFont typeface="Arial"/>
              <a:buChar char="•"/>
            </a:pPr>
            <a:endParaRPr lang="en-GB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PE:</a:t>
            </a:r>
            <a:r>
              <a:rPr lang="en-GB">
                <a:ea typeface="+mn-lt"/>
                <a:cs typeface="+mn-lt"/>
              </a:rPr>
              <a:t> PE lessons will begin after Christmas. Further information about PE kit will be shared nearer the time.</a:t>
            </a:r>
            <a:endParaRPr lang="en-GB" sz="1600">
              <a:cs typeface="Arial" panose="020B0604020202020204"/>
            </a:endParaRPr>
          </a:p>
          <a:p>
            <a:pPr marL="285750" indent="-285750">
              <a:buFont typeface="Arial"/>
              <a:buChar char="•"/>
            </a:pPr>
            <a:endParaRPr lang="en-GB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Parent Volunteers &amp; Visitors:</a:t>
            </a:r>
            <a:r>
              <a:rPr lang="en-GB">
                <a:ea typeface="+mn-lt"/>
                <a:cs typeface="+mn-lt"/>
              </a:rPr>
              <a:t> We welcome parent involvement throughout the year, including our People Who Help Us talks and supporting Welly Walks. More information about how you can get involved will be shared shortly.</a:t>
            </a:r>
            <a:endParaRPr lang="en-GB" sz="1600">
              <a:cs typeface="Arial" panose="020B0604020202020204"/>
            </a:endParaRPr>
          </a:p>
          <a:p>
            <a:pPr marL="285750" indent="-285750">
              <a:buFont typeface="Arial"/>
              <a:buChar char="•"/>
            </a:pPr>
            <a:endParaRPr lang="en-GB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Bags</a:t>
            </a:r>
            <a:endParaRPr lang="en-GB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GB" b="1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Reading Records &amp; Book Bags:</a:t>
            </a:r>
            <a:r>
              <a:rPr lang="en-GB">
                <a:ea typeface="+mn-lt"/>
                <a:cs typeface="+mn-lt"/>
              </a:rPr>
              <a:t> Children will come home with them tomorrow and these should be brought to school daily.</a:t>
            </a:r>
            <a:endParaRPr lang="en-GB" sz="1600">
              <a:cs typeface="Arial" panose="020B060402020202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>
              <a:cs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ADDFEF-F4F2-BF3E-ACBB-A1520ED5C2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85" r="148" b="-136"/>
          <a:stretch>
            <a:fillRect/>
          </a:stretch>
        </p:blipFill>
        <p:spPr>
          <a:xfrm>
            <a:off x="9645859" y="441712"/>
            <a:ext cx="1232023" cy="14647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C289AB-7B96-4E90-C5C4-29FEF2179154}"/>
              </a:ext>
            </a:extLst>
          </p:cNvPr>
          <p:cNvSpPr txBox="1"/>
          <p:nvPr/>
        </p:nvSpPr>
        <p:spPr>
          <a:xfrm>
            <a:off x="375920" y="406400"/>
            <a:ext cx="463296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u="sng">
                <a:cs typeface="Arial"/>
              </a:rPr>
              <a:t>Reception – Key Messages</a:t>
            </a:r>
            <a:endParaRPr lang="en-US" sz="2400">
              <a:cs typeface="Arial"/>
            </a:endParaRPr>
          </a:p>
          <a:p>
            <a:pPr algn="l"/>
            <a:endParaRPr lang="en-US" sz="20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2313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89505-B3E6-9272-ABF7-98BF2E36A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57B236E5-4659-E544-661B-707687427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98" y="4004089"/>
            <a:ext cx="3246864" cy="1895708"/>
          </a:xfrm>
          <a:prstGeom prst="rect">
            <a:avLst/>
          </a:prstGeom>
        </p:spPr>
      </p:pic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7769797A-7982-E0AF-605A-B8CB72DA2F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4538"/>
          <a:stretch>
            <a:fillRect/>
          </a:stretch>
        </p:blipFill>
        <p:spPr>
          <a:xfrm>
            <a:off x="4391164" y="3715671"/>
            <a:ext cx="3409948" cy="2472921"/>
          </a:xfrm>
          <a:prstGeom prst="rect">
            <a:avLst/>
          </a:prstGeom>
        </p:spPr>
      </p:pic>
      <p:pic>
        <p:nvPicPr>
          <p:cNvPr id="4" name="Picture 3" descr="10 Packed Lunch Ideas For Parents - Schoolhouse Day Care">
            <a:extLst>
              <a:ext uri="{FF2B5EF4-FFF2-40B4-BE49-F238E27FC236}">
                <a16:creationId xmlns:a16="http://schemas.microsoft.com/office/drawing/2014/main" id="{51144F21-B4D8-4FA7-4ED1-BCF2DF7616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" t="409" r="1004" b="4496"/>
          <a:stretch>
            <a:fillRect/>
          </a:stretch>
        </p:blipFill>
        <p:spPr>
          <a:xfrm>
            <a:off x="8551696" y="3508252"/>
            <a:ext cx="3416974" cy="2111202"/>
          </a:xfrm>
          <a:prstGeom prst="rect">
            <a:avLst/>
          </a:prstGeom>
        </p:spPr>
      </p:pic>
      <p:sp>
        <p:nvSpPr>
          <p:cNvPr id="6" name="&quot;Not Allowed&quot; Symbol 5">
            <a:extLst>
              <a:ext uri="{FF2B5EF4-FFF2-40B4-BE49-F238E27FC236}">
                <a16:creationId xmlns:a16="http://schemas.microsoft.com/office/drawing/2014/main" id="{1313320B-8F5B-82B1-9046-E5F65D3C677A}"/>
              </a:ext>
            </a:extLst>
          </p:cNvPr>
          <p:cNvSpPr/>
          <p:nvPr/>
        </p:nvSpPr>
        <p:spPr>
          <a:xfrm>
            <a:off x="11486203" y="4761412"/>
            <a:ext cx="355142" cy="38246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 descr="Organic Valley® Stringles Organic Mozzarella String Cheese Same-Day Delivery | Bristol Farms">
            <a:extLst>
              <a:ext uri="{FF2B5EF4-FFF2-40B4-BE49-F238E27FC236}">
                <a16:creationId xmlns:a16="http://schemas.microsoft.com/office/drawing/2014/main" id="{D5EF38E6-DA79-5220-D773-403B057C2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80000">
            <a:off x="8173402" y="111443"/>
            <a:ext cx="1514475" cy="1524635"/>
          </a:xfrm>
          <a:prstGeom prst="rect">
            <a:avLst/>
          </a:prstGeom>
        </p:spPr>
      </p:pic>
      <p:pic>
        <p:nvPicPr>
          <p:cNvPr id="9" name="Picture 8" descr="25 Different Types of Apples — Apple Varieties and Their Tastes">
            <a:extLst>
              <a:ext uri="{FF2B5EF4-FFF2-40B4-BE49-F238E27FC236}">
                <a16:creationId xmlns:a16="http://schemas.microsoft.com/office/drawing/2014/main" id="{6A1FA7FC-EDCE-22F5-3AAB-AAEA2237E0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6442" y="1625283"/>
            <a:ext cx="1077595" cy="1128395"/>
          </a:xfrm>
          <a:prstGeom prst="rect">
            <a:avLst/>
          </a:prstGeom>
        </p:spPr>
      </p:pic>
      <p:pic>
        <p:nvPicPr>
          <p:cNvPr id="10" name="Picture 9" descr="Jacob's Baked Cheddars Cheese Crackers">
            <a:extLst>
              <a:ext uri="{FF2B5EF4-FFF2-40B4-BE49-F238E27FC236}">
                <a16:creationId xmlns:a16="http://schemas.microsoft.com/office/drawing/2014/main" id="{1206103D-9E0D-6A54-785E-30E7E7B8460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1158" t="50042" r="386" b="772"/>
          <a:stretch>
            <a:fillRect/>
          </a:stretch>
        </p:blipFill>
        <p:spPr>
          <a:xfrm>
            <a:off x="9792017" y="177800"/>
            <a:ext cx="936895" cy="954967"/>
          </a:xfrm>
          <a:prstGeom prst="rect">
            <a:avLst/>
          </a:prstGeom>
        </p:spPr>
      </p:pic>
      <p:pic>
        <p:nvPicPr>
          <p:cNvPr id="11" name="Picture 10" descr="Hummus and Carrots Snack">
            <a:extLst>
              <a:ext uri="{FF2B5EF4-FFF2-40B4-BE49-F238E27FC236}">
                <a16:creationId xmlns:a16="http://schemas.microsoft.com/office/drawing/2014/main" id="{094E9BD0-FB62-187E-832C-255FA405AE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2922" y="1330643"/>
            <a:ext cx="1301115" cy="1311275"/>
          </a:xfrm>
          <a:prstGeom prst="rect">
            <a:avLst/>
          </a:prstGeom>
        </p:spPr>
      </p:pic>
      <p:pic>
        <p:nvPicPr>
          <p:cNvPr id="13" name="Picture 12" descr="DIY Easy &amp; Healthy Homemade Yogurt Go-Gurt Tubes">
            <a:extLst>
              <a:ext uri="{FF2B5EF4-FFF2-40B4-BE49-F238E27FC236}">
                <a16:creationId xmlns:a16="http://schemas.microsoft.com/office/drawing/2014/main" id="{E231DB50-6B26-CBE9-5D3A-1E76990A18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74375" y="1948815"/>
            <a:ext cx="1212850" cy="12230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82E5830-48A9-A7B8-2AFE-52BDB06B8124}"/>
              </a:ext>
            </a:extLst>
          </p:cNvPr>
          <p:cNvSpPr txBox="1"/>
          <p:nvPr/>
        </p:nvSpPr>
        <p:spPr>
          <a:xfrm>
            <a:off x="375920" y="406400"/>
            <a:ext cx="4632960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u="sng">
                <a:cs typeface="Arial"/>
              </a:rPr>
              <a:t>Continued</a:t>
            </a:r>
            <a:endParaRPr lang="en-US"/>
          </a:p>
          <a:p>
            <a:pPr algn="l"/>
            <a:endParaRPr lang="en-US" sz="2000">
              <a:cs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DB3E-40D2-A0D7-61F4-CE661E9DFD57}"/>
              </a:ext>
            </a:extLst>
          </p:cNvPr>
          <p:cNvSpPr txBox="1"/>
          <p:nvPr/>
        </p:nvSpPr>
        <p:spPr>
          <a:xfrm>
            <a:off x="375920" y="873760"/>
            <a:ext cx="7762240" cy="33706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/>
              <a:t>Healthy Food &amp; Snacks</a:t>
            </a:r>
            <a:endParaRPr lang="en-US" sz="1600" b="1">
              <a:cs typeface="Arial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As a </a:t>
            </a:r>
            <a:r>
              <a:rPr lang="en-US" sz="1600" b="1">
                <a:ea typeface="+mn-lt"/>
                <a:cs typeface="+mn-lt"/>
              </a:rPr>
              <a:t>Healthy School</a:t>
            </a:r>
            <a:r>
              <a:rPr lang="en-US" sz="1600">
                <a:ea typeface="+mn-lt"/>
                <a:cs typeface="+mn-lt"/>
              </a:rPr>
              <a:t>, we encourage healthy choices to support children's wellbeing and learning.</a:t>
            </a:r>
            <a:endParaRPr lang="en-US" sz="1600">
              <a:cs typeface="Arial" panose="020B0604020202020204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Please provide a </a:t>
            </a:r>
            <a:r>
              <a:rPr lang="en-US" sz="1600" b="1">
                <a:ea typeface="+mn-lt"/>
                <a:cs typeface="+mn-lt"/>
              </a:rPr>
              <a:t>balanced packed lunch</a:t>
            </a:r>
            <a:r>
              <a:rPr lang="en-US" sz="1600">
                <a:ea typeface="+mn-lt"/>
                <a:cs typeface="+mn-lt"/>
              </a:rPr>
              <a:t> and, if required, </a:t>
            </a:r>
            <a:r>
              <a:rPr lang="en-US" sz="1600" b="1">
                <a:ea typeface="+mn-lt"/>
                <a:cs typeface="+mn-lt"/>
              </a:rPr>
              <a:t>one healthy snack item</a:t>
            </a:r>
            <a:r>
              <a:rPr lang="en-US" sz="1600">
                <a:ea typeface="+mn-lt"/>
                <a:cs typeface="+mn-lt"/>
              </a:rPr>
              <a:t>.</a:t>
            </a:r>
            <a:endParaRPr lang="en-US" sz="1600">
              <a:cs typeface="Arial" panose="020B0604020202020204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Please </a:t>
            </a:r>
            <a:r>
              <a:rPr lang="en-US" sz="1600" b="1">
                <a:ea typeface="+mn-lt"/>
                <a:cs typeface="+mn-lt"/>
              </a:rPr>
              <a:t>do not send sweets, chocolate, crisps, or biscuits</a:t>
            </a:r>
            <a:r>
              <a:rPr lang="en-US" sz="1600">
                <a:ea typeface="+mn-lt"/>
                <a:cs typeface="+mn-lt"/>
              </a:rPr>
              <a:t>.</a:t>
            </a:r>
            <a:endParaRPr lang="en-US" sz="1600">
              <a:cs typeface="Arial" panose="020B0604020202020204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To keep all children safe, we are a </a:t>
            </a:r>
            <a:r>
              <a:rPr lang="en-US" sz="1600" b="1">
                <a:ea typeface="+mn-lt"/>
                <a:cs typeface="+mn-lt"/>
              </a:rPr>
              <a:t>nut-free and egg-free school</a:t>
            </a:r>
            <a:r>
              <a:rPr lang="en-US" sz="1600">
                <a:ea typeface="+mn-lt"/>
                <a:cs typeface="+mn-lt"/>
              </a:rPr>
              <a:t>, including foods containing nuts such as pesto.</a:t>
            </a:r>
            <a:endParaRPr lang="en-US" sz="1600">
              <a:cs typeface="Arial"/>
            </a:endParaRPr>
          </a:p>
          <a:p>
            <a:pPr>
              <a:lnSpc>
                <a:spcPct val="150000"/>
              </a:lnSpc>
            </a:pPr>
            <a:endParaRPr lang="en-US" sz="16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4863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hape&#10;&#10;Description automatically generated">
            <a:extLst>
              <a:ext uri="{FF2B5EF4-FFF2-40B4-BE49-F238E27FC236}">
                <a16:creationId xmlns:a16="http://schemas.microsoft.com/office/drawing/2014/main" id="{FF5654E9-F748-479C-9CEC-C4272700E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6154" y="6131160"/>
            <a:ext cx="539185" cy="67963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05988" y="2042568"/>
            <a:ext cx="2368349" cy="65189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b="1"/>
              <a:t>Reception – Autumn 1  2026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688" y="104329"/>
            <a:ext cx="2215601" cy="104285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000" b="1"/>
              <a:t>Autumn Term Learning</a:t>
            </a:r>
            <a:endParaRPr lang="en-US" sz="2000">
              <a:cs typeface="Arial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670048" y="163710"/>
            <a:ext cx="4608576" cy="239407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GB" sz="1400" b="1"/>
              <a:t>Literacy</a:t>
            </a:r>
          </a:p>
          <a:p>
            <a:endParaRPr lang="en-GB" sz="1000" b="1">
              <a:cs typeface="Arial"/>
            </a:endParaRPr>
          </a:p>
          <a:p>
            <a:r>
              <a:rPr lang="en-GB" sz="1100"/>
              <a:t>-Understand concepts about print: it has meaning, has different purposes, read English text from left to right and from top to bottom, the names of the different parts of a book and page sequencing.</a:t>
            </a:r>
          </a:p>
          <a:p>
            <a:r>
              <a:rPr lang="en-GB" sz="1100"/>
              <a:t>-Hear and suggest rhyming words</a:t>
            </a:r>
          </a:p>
          <a:p>
            <a:r>
              <a:rPr lang="en-GB" sz="1100"/>
              <a:t>-Write some or all of the letters in their name</a:t>
            </a:r>
            <a:endParaRPr lang="en-GB" sz="1100">
              <a:ea typeface="Calibri"/>
              <a:cs typeface="Calibri"/>
            </a:endParaRPr>
          </a:p>
          <a:p>
            <a:r>
              <a:rPr lang="en-GB" sz="1100"/>
              <a:t>-Write some letters accurately, forming correctly.</a:t>
            </a:r>
          </a:p>
          <a:p>
            <a:r>
              <a:rPr lang="en-GB" sz="1100"/>
              <a:t>-Begin to mark make and write for a purpose (e.g writing ‘m’ for Mummy, ‘p’ for pumpkin).</a:t>
            </a:r>
          </a:p>
          <a:p>
            <a:r>
              <a:rPr lang="en-GB" sz="1100"/>
              <a:t>-Learning new sounds in phonics (a,o,c,g,d,s,I,t,f,l,r,p,n) and tricky words (I, go, to)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2847" y="2739740"/>
            <a:ext cx="2203716" cy="394988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GB" sz="1400" b="1"/>
              <a:t>Communication and Language</a:t>
            </a:r>
          </a:p>
          <a:p>
            <a:endParaRPr lang="en-GB" sz="1000" b="1">
              <a:ea typeface="Calibri"/>
              <a:cs typeface="Calibri"/>
            </a:endParaRPr>
          </a:p>
          <a:p>
            <a:r>
              <a:rPr lang="en-GB" sz="1100"/>
              <a:t>-To understand how to listen carefully and why listening is important.</a:t>
            </a:r>
            <a:endParaRPr lang="en-GB" sz="1100">
              <a:ea typeface="Calibri"/>
              <a:cs typeface="Calibri"/>
            </a:endParaRPr>
          </a:p>
          <a:p>
            <a:r>
              <a:rPr lang="en-GB" sz="1100">
                <a:ea typeface="Calibri"/>
                <a:cs typeface="Calibri"/>
              </a:rPr>
              <a:t>-Joining in; learning poems and singing a range of songs.</a:t>
            </a:r>
            <a:endParaRPr lang="en-GB" sz="110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GB" sz="1100"/>
              <a:t>-Listening on the carpet, in small groups to stories.</a:t>
            </a:r>
            <a:endParaRPr lang="en-GB">
              <a:ea typeface="Calibri" panose="020F0502020204030204"/>
              <a:cs typeface="Calibri" panose="020F0502020204030204"/>
            </a:endParaRPr>
          </a:p>
          <a:p>
            <a:r>
              <a:rPr lang="en-GB" sz="1100">
                <a:ea typeface="Calibri"/>
                <a:cs typeface="Calibri"/>
              </a:rPr>
              <a:t>-To use a wider range of vocabulary.</a:t>
            </a:r>
            <a:endParaRPr lang="en-GB" sz="110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GB" sz="1100"/>
              <a:t>To talk about themselves, using longer sentences (4-6 words). </a:t>
            </a:r>
            <a:endParaRPr lang="en-GB"/>
          </a:p>
          <a:p>
            <a:r>
              <a:rPr lang="en-GB" sz="1100"/>
              <a:t>-To start a conversation with a friend or adult and continue it for many turns. </a:t>
            </a:r>
            <a:endParaRPr lang="en-GB" sz="1100">
              <a:ea typeface="Calibri"/>
              <a:cs typeface="Calibri"/>
            </a:endParaRPr>
          </a:p>
          <a:p>
            <a:r>
              <a:rPr lang="en-GB" sz="1100"/>
              <a:t>-Ask questions to find out more.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79208" y="164928"/>
            <a:ext cx="4697452" cy="239407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GB" sz="1400" b="1"/>
              <a:t>Mathematics</a:t>
            </a:r>
          </a:p>
          <a:p>
            <a:endParaRPr lang="en-GB" sz="1400" b="1"/>
          </a:p>
          <a:p>
            <a:r>
              <a:rPr lang="en-GB" sz="1100"/>
              <a:t>-Recite numbers and count past 5.</a:t>
            </a:r>
            <a:endParaRPr lang="en-GB" sz="1100">
              <a:cs typeface="Arial"/>
            </a:endParaRPr>
          </a:p>
          <a:p>
            <a:r>
              <a:rPr lang="en-GB" sz="1100"/>
              <a:t>-Show ‘finger numbers’ up to 5</a:t>
            </a:r>
            <a:endParaRPr lang="en-GB" sz="1100">
              <a:cs typeface="Arial"/>
            </a:endParaRPr>
          </a:p>
          <a:p>
            <a:r>
              <a:rPr lang="en-GB" sz="1100"/>
              <a:t>-Subitise amounts up to 5.</a:t>
            </a:r>
            <a:endParaRPr lang="en-GB" sz="1100">
              <a:cs typeface="Arial"/>
            </a:endParaRPr>
          </a:p>
          <a:p>
            <a:r>
              <a:rPr lang="en-GB" sz="1100"/>
              <a:t>-Solving mathematical problems to 5 using part-part whole (</a:t>
            </a:r>
            <a:r>
              <a:rPr lang="en-GB" sz="1100" err="1"/>
              <a:t>e.g</a:t>
            </a:r>
            <a:r>
              <a:rPr lang="en-GB" sz="1100"/>
              <a:t> that a number is made up of 2 parts – 3 [part] and 2 [part] make 5 [whole]).</a:t>
            </a:r>
            <a:endParaRPr lang="en-GB" sz="1100">
              <a:cs typeface="Arial"/>
            </a:endParaRPr>
          </a:p>
          <a:p>
            <a:r>
              <a:rPr lang="en-GB" sz="1100"/>
              <a:t>-Say one number for each object in order (1 to 1 counting)</a:t>
            </a:r>
            <a:endParaRPr lang="en-GB" sz="1100">
              <a:cs typeface="Arial"/>
            </a:endParaRPr>
          </a:p>
          <a:p>
            <a:r>
              <a:rPr lang="en-GB" sz="1100"/>
              <a:t>-Recognise and understand that numbers and amounts can match (e.g. linking the digit  4 to 4 objects).</a:t>
            </a:r>
            <a:endParaRPr lang="en-GB" sz="1100">
              <a:ea typeface="Calibri"/>
              <a:cs typeface="Calibri"/>
            </a:endParaRPr>
          </a:p>
          <a:p>
            <a:r>
              <a:rPr lang="en-GB" sz="1100"/>
              <a:t>-Reading, creating and extending a repeating pattern (</a:t>
            </a:r>
            <a:r>
              <a:rPr lang="en-GB" sz="1100" err="1"/>
              <a:t>e.g</a:t>
            </a:r>
            <a:r>
              <a:rPr lang="en-GB" sz="1100"/>
              <a:t> stick, leaf, stick, leaf…)</a:t>
            </a:r>
            <a:endParaRPr lang="en-GB" sz="1100">
              <a:cs typeface="Arial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485367" y="2694872"/>
            <a:ext cx="2201224" cy="400068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GB" sz="1400" b="1"/>
              <a:t>Personal, Social and Emotional Development</a:t>
            </a:r>
          </a:p>
          <a:p>
            <a:endParaRPr lang="en-GB" sz="1000" b="1">
              <a:ea typeface="Calibri"/>
              <a:cs typeface="Calibri"/>
            </a:endParaRPr>
          </a:p>
          <a:p>
            <a:r>
              <a:rPr lang="en-GB" sz="1100"/>
              <a:t>-Show more confidence in new social settings e.g. starting school, coming into school in the morning.</a:t>
            </a:r>
            <a:endParaRPr lang="en-GB" sz="1100">
              <a:ea typeface="Calibri"/>
              <a:cs typeface="Calibri"/>
            </a:endParaRPr>
          </a:p>
          <a:p>
            <a:r>
              <a:rPr lang="en-GB" sz="1100"/>
              <a:t>-Play with one or more children, extending and creating play ideas.</a:t>
            </a:r>
          </a:p>
          <a:p>
            <a:r>
              <a:rPr lang="en-GB" sz="1100">
                <a:ea typeface="Calibri"/>
                <a:cs typeface="Calibri"/>
              </a:rPr>
              <a:t>-Beginning to build respectful relationships.</a:t>
            </a:r>
            <a:endParaRPr lang="en-GB" sz="1100"/>
          </a:p>
          <a:p>
            <a:r>
              <a:rPr lang="en-GB" sz="1100"/>
              <a:t>-Be independent in own needs e.g. toileting, saying how they are feeling.</a:t>
            </a:r>
            <a:endParaRPr lang="en-GB" sz="1100">
              <a:ea typeface="Calibri"/>
              <a:cs typeface="Calibri"/>
            </a:endParaRPr>
          </a:p>
          <a:p>
            <a:r>
              <a:rPr lang="en-GB" sz="1100"/>
              <a:t>-Following rules and knowing why they are important (making our class charter).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974471" y="2697364"/>
            <a:ext cx="2176686" cy="399052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GB" sz="1400" b="1"/>
              <a:t>Physical  Development</a:t>
            </a:r>
          </a:p>
          <a:p>
            <a:endParaRPr lang="en-GB" sz="1000" b="1">
              <a:ea typeface="Calibri"/>
              <a:cs typeface="Calibri"/>
            </a:endParaRPr>
          </a:p>
          <a:p>
            <a:r>
              <a:rPr lang="en-GB" sz="1100"/>
              <a:t>-Practise scissor control, making snips with paper, following lines and using it to cut around object.</a:t>
            </a:r>
          </a:p>
          <a:p>
            <a:r>
              <a:rPr lang="en-GB" sz="1100"/>
              <a:t>-Show preference for a dominant hand when using objects or handling tools.</a:t>
            </a:r>
            <a:endParaRPr lang="en-GB" sz="1100">
              <a:ea typeface="Calibri"/>
              <a:cs typeface="Calibri"/>
            </a:endParaRPr>
          </a:p>
          <a:p>
            <a:r>
              <a:rPr lang="en-GB" sz="1100"/>
              <a:t>-Use a comfortable grip (tripod) with good control when holding writing materials. </a:t>
            </a:r>
          </a:p>
          <a:p>
            <a:r>
              <a:rPr lang="en-GB" sz="1100"/>
              <a:t>-Be increasingly more independent getting dressed/undressed, unbuttoning cardigans/unzipping coats, putting shoes/wellies on and off.</a:t>
            </a:r>
            <a:endParaRPr lang="en-GB" sz="1100">
              <a:solidFill>
                <a:srgbClr val="000000"/>
              </a:solidFill>
            </a:endParaRPr>
          </a:p>
          <a:p>
            <a:endParaRPr lang="en-GB" sz="1100">
              <a:ea typeface="Calibri"/>
              <a:cs typeface="Calibri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269214" y="2694872"/>
            <a:ext cx="2244355" cy="373652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GB" sz="1400" b="1"/>
              <a:t>Understanding the World</a:t>
            </a:r>
          </a:p>
          <a:p>
            <a:endParaRPr lang="en-GB" sz="1000" b="1">
              <a:ea typeface="Calibri"/>
              <a:cs typeface="Calibri"/>
            </a:endParaRPr>
          </a:p>
          <a:p>
            <a:r>
              <a:rPr lang="en-GB" sz="1100"/>
              <a:t>-Name and describe people who are familiar to them (talking about ourselves and families).</a:t>
            </a:r>
          </a:p>
          <a:p>
            <a:r>
              <a:rPr lang="en-GB" sz="1100">
                <a:ea typeface="Calibri"/>
                <a:cs typeface="Calibri"/>
              </a:rPr>
              <a:t>-Talk about images of familiar situations.</a:t>
            </a:r>
            <a:endParaRPr lang="en-GB" sz="1100"/>
          </a:p>
          <a:p>
            <a:r>
              <a:rPr lang="en-GB" sz="1100"/>
              <a:t>-Explore the natural world around them (nature walks, exploring Autumn and local environment).</a:t>
            </a:r>
            <a:endParaRPr lang="en-GB" sz="1100">
              <a:ea typeface="Calibri"/>
              <a:cs typeface="Calibri"/>
            </a:endParaRPr>
          </a:p>
          <a:p>
            <a:r>
              <a:rPr lang="en-GB" sz="1100">
                <a:ea typeface="Calibri"/>
                <a:cs typeface="Calibri"/>
              </a:rPr>
              <a:t>-Describe what you see, hear and feel whilst outside.</a:t>
            </a:r>
            <a:endParaRPr lang="en-GB" sz="1100"/>
          </a:p>
          <a:p>
            <a:r>
              <a:rPr lang="en-GB" sz="1100"/>
              <a:t>-Understand effects of changing seasons.</a:t>
            </a:r>
          </a:p>
          <a:p>
            <a:r>
              <a:rPr lang="en-GB" sz="1100"/>
              <a:t>-Talk about special events in life (Christenings).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690648" y="2738004"/>
            <a:ext cx="2258733" cy="373652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GB" sz="1400" b="1"/>
              <a:t>Expressive Arts and Design</a:t>
            </a:r>
          </a:p>
          <a:p>
            <a:endParaRPr lang="en-GB" sz="1000" b="1">
              <a:ea typeface="Calibri"/>
              <a:cs typeface="Calibri"/>
            </a:endParaRPr>
          </a:p>
          <a:p>
            <a:r>
              <a:rPr lang="en-GB" sz="1100"/>
              <a:t>-Drawing portraits of ourselves.</a:t>
            </a:r>
          </a:p>
          <a:p>
            <a:r>
              <a:rPr lang="en-GB" sz="1100">
                <a:ea typeface="Calibri"/>
                <a:cs typeface="Calibri"/>
              </a:rPr>
              <a:t>-To explore textures and patterns.</a:t>
            </a:r>
            <a:endParaRPr lang="en-GB" sz="1100"/>
          </a:p>
          <a:p>
            <a:r>
              <a:rPr lang="en-GB" sz="1100"/>
              <a:t>-Make a collage of yourself using a range of materials</a:t>
            </a:r>
            <a:endParaRPr lang="en-GB" sz="1100">
              <a:ea typeface="Calibri"/>
              <a:cs typeface="Calibri"/>
            </a:endParaRPr>
          </a:p>
          <a:p>
            <a:r>
              <a:rPr lang="en-GB" sz="1100"/>
              <a:t>-Singing songs</a:t>
            </a:r>
          </a:p>
          <a:p>
            <a:r>
              <a:rPr lang="en-GB" sz="1100"/>
              <a:t>-Listening to different types of music and creating movement to express own feelings</a:t>
            </a:r>
          </a:p>
          <a:p>
            <a:r>
              <a:rPr lang="en-GB" sz="1100"/>
              <a:t>-Make stories around toys, role play area props, small world toys.</a:t>
            </a:r>
          </a:p>
          <a:p>
            <a:r>
              <a:rPr lang="en-GB" sz="1100">
                <a:ea typeface="Calibri"/>
                <a:cs typeface="Calibri"/>
              </a:rPr>
              <a:t>-Use finger and hand puppets to develop story lines.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4D78A3-4F5A-4BAB-A785-9D95C70D0D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27057" y="1147183"/>
            <a:ext cx="986167" cy="89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5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2F5D3C-BA00-4188-B44C-3160A987916B}"/>
              </a:ext>
            </a:extLst>
          </p:cNvPr>
          <p:cNvSpPr txBox="1"/>
          <p:nvPr/>
        </p:nvSpPr>
        <p:spPr>
          <a:xfrm>
            <a:off x="687897" y="788565"/>
            <a:ext cx="5855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Year 1 – Classrooms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CC47FA-1613-4268-892C-96C360B554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7"/>
          <a:stretch/>
        </p:blipFill>
        <p:spPr>
          <a:xfrm>
            <a:off x="394283" y="1420058"/>
            <a:ext cx="4840448" cy="36259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B889BD-BC75-48A8-A455-528A14D9C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359" y="1417999"/>
            <a:ext cx="4840448" cy="36279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D1C760-34D7-4174-891A-813CED74DDDD}"/>
              </a:ext>
            </a:extLst>
          </p:cNvPr>
          <p:cNvSpPr txBox="1"/>
          <p:nvPr/>
        </p:nvSpPr>
        <p:spPr>
          <a:xfrm>
            <a:off x="2306973" y="5121412"/>
            <a:ext cx="5855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Robins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0F5A54-0F2D-44C9-9F16-6C754A98DB70}"/>
              </a:ext>
            </a:extLst>
          </p:cNvPr>
          <p:cNvSpPr txBox="1"/>
          <p:nvPr/>
        </p:nvSpPr>
        <p:spPr>
          <a:xfrm>
            <a:off x="7970940" y="5121412"/>
            <a:ext cx="5855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Wrens</a:t>
            </a:r>
          </a:p>
        </p:txBody>
      </p:sp>
    </p:spTree>
    <p:extLst>
      <p:ext uri="{BB962C8B-B14F-4D97-AF65-F5344CB8AC3E}">
        <p14:creationId xmlns:p14="http://schemas.microsoft.com/office/powerpoint/2010/main" val="3749156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2F5D3C-BA00-4188-B44C-3160A987916B}"/>
              </a:ext>
            </a:extLst>
          </p:cNvPr>
          <p:cNvSpPr txBox="1"/>
          <p:nvPr/>
        </p:nvSpPr>
        <p:spPr>
          <a:xfrm>
            <a:off x="687897" y="788565"/>
            <a:ext cx="9206479" cy="46782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/>
              <a:t>Year 1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cs typeface="Arial"/>
              </a:rPr>
              <a:t>PE is on Tuesday afternoon and Friday morning;</a:t>
            </a:r>
          </a:p>
          <a:p>
            <a:pPr marL="285750" indent="-285750">
              <a:buFont typeface="Arial"/>
              <a:buChar char="•"/>
            </a:pPr>
            <a:endParaRPr lang="en-GB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cs typeface="Arial"/>
              </a:rPr>
              <a:t>Please ensure all uniform, PE kit clothing and water bottles are named;</a:t>
            </a:r>
          </a:p>
          <a:p>
            <a:pPr marL="285750" indent="-285750">
              <a:buFont typeface="Arial"/>
              <a:buChar char="•"/>
            </a:pPr>
            <a:endParaRPr lang="en-GB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cs typeface="Arial"/>
              </a:rPr>
              <a:t>Children are encouraged to eat a fruit or vegetable snack during morning play;</a:t>
            </a:r>
          </a:p>
          <a:p>
            <a:pPr marL="285750" indent="-285750">
              <a:buFont typeface="Arial"/>
              <a:buChar char="•"/>
            </a:pPr>
            <a:endParaRPr lang="en-GB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cs typeface="Arial"/>
              </a:rPr>
              <a:t>Please ensure your child has a named pair of Wellington boots in school as we will be using the outside environment for our learning. We'll send a ping when they are needed and they can stay in school.</a:t>
            </a:r>
          </a:p>
          <a:p>
            <a:pPr marL="285750" indent="-285750">
              <a:buFont typeface="Arial"/>
              <a:buChar char="•"/>
            </a:pPr>
            <a:endParaRPr lang="en-GB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cs typeface="Arial"/>
              </a:rPr>
              <a:t>We will send a weekly review of our learning each Friday with any key dates or information;</a:t>
            </a:r>
          </a:p>
          <a:p>
            <a:pPr marL="285750" indent="-285750">
              <a:buFont typeface="Arial"/>
              <a:buChar char="•"/>
            </a:pPr>
            <a:endParaRPr lang="en-GB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>
                <a:cs typeface="Arial"/>
              </a:rPr>
              <a:t>We welcome parent/carer volunteers.</a:t>
            </a:r>
          </a:p>
          <a:p>
            <a:pPr marL="285750" indent="-285750">
              <a:buFont typeface="Arial"/>
              <a:buChar char="•"/>
            </a:pPr>
            <a:endParaRPr lang="en-GB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6952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4CD2DF1-3A08-40C2-95CA-C4E7C66556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84168"/>
              </p:ext>
            </p:extLst>
          </p:nvPr>
        </p:nvGraphicFramePr>
        <p:xfrm>
          <a:off x="585439" y="1170878"/>
          <a:ext cx="10848264" cy="5032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6088">
                  <a:extLst>
                    <a:ext uri="{9D8B030D-6E8A-4147-A177-3AD203B41FA5}">
                      <a16:colId xmlns:a16="http://schemas.microsoft.com/office/drawing/2014/main" val="872919939"/>
                    </a:ext>
                  </a:extLst>
                </a:gridCol>
                <a:gridCol w="3616088">
                  <a:extLst>
                    <a:ext uri="{9D8B030D-6E8A-4147-A177-3AD203B41FA5}">
                      <a16:colId xmlns:a16="http://schemas.microsoft.com/office/drawing/2014/main" val="3499324869"/>
                    </a:ext>
                  </a:extLst>
                </a:gridCol>
                <a:gridCol w="3616088">
                  <a:extLst>
                    <a:ext uri="{9D8B030D-6E8A-4147-A177-3AD203B41FA5}">
                      <a16:colId xmlns:a16="http://schemas.microsoft.com/office/drawing/2014/main" val="3102935455"/>
                    </a:ext>
                  </a:extLst>
                </a:gridCol>
              </a:tblGrid>
              <a:tr h="368875">
                <a:tc>
                  <a:txBody>
                    <a:bodyPr/>
                    <a:lstStyle/>
                    <a:p>
                      <a:r>
                        <a:rPr lang="en-GB"/>
                        <a:t>Autumn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Spring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Summer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437126"/>
                  </a:ext>
                </a:extLst>
              </a:tr>
              <a:tr h="4264558"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Science - Human Body &amp; Senses</a:t>
                      </a:r>
                      <a:br>
                        <a:rPr lang="en-GB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GB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Materials, Seasonal Changes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GB" sz="1500"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>
                          <a:latin typeface="Arial"/>
                          <a:cs typeface="Arial"/>
                        </a:rPr>
                        <a:t>Geography-  Who should look after our world?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Our School, our street</a:t>
                      </a:r>
                      <a:br>
                        <a:rPr lang="en-GB" sz="1500">
                          <a:latin typeface="Arial"/>
                          <a:cs typeface="Arial"/>
                        </a:rPr>
                      </a:br>
                      <a:r>
                        <a:rPr lang="en-GB" sz="1500">
                          <a:latin typeface="Arial"/>
                          <a:cs typeface="Arial"/>
                        </a:rPr>
                        <a:t> </a:t>
                      </a:r>
                      <a:endParaRPr lang="en-US" sz="1500"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History- Our School,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Our Past &amp; Remembrance Day</a:t>
                      </a:r>
                      <a:endParaRPr lang="en-GB" sz="1500"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endParaRPr lang="en-GB" sz="1500"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GB" sz="1500">
                          <a:latin typeface="Arial"/>
                          <a:cs typeface="Arial"/>
                        </a:rPr>
                        <a:t>Art –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Kandinsky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DT- Kites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RE- Creation, Harvest,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Incarnation &amp; Christmas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PE- Fundamentals, Ball Skills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Gymnastics, Target Games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Science –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Animals, Planting, Caring for the Planet, </a:t>
                      </a:r>
                      <a:r>
                        <a:rPr lang="en-US" sz="1500" b="0" i="0" u="none" strike="noStrike" noProof="0"/>
                        <a:t>Seasonal Changes</a:t>
                      </a:r>
                      <a:br>
                        <a:rPr lang="en-GB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500" b="0" i="0" u="none" strike="noStrike" noProof="0"/>
                        <a:t>Geography- Hot &amp; Cold Places</a:t>
                      </a:r>
                      <a:br>
                        <a:rPr lang="en-GB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GB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</a:t>
                      </a: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History- </a:t>
                      </a:r>
                      <a:r>
                        <a:rPr lang="en-GB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Who is the greatest?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Monarchs</a:t>
                      </a: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Art –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Arctic Animal Sculptures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DT-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Cooking and Nutrition: Healthy Fruit Salad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RE-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Judaism &amp; Torah, Easter,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Synagogue Symbols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PE-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Dance, Net &amp; Wall Games,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Gymnastics, Invasion Games</a:t>
                      </a:r>
                    </a:p>
                    <a:p>
                      <a:pPr lvl="0">
                        <a:buNone/>
                      </a:pP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Science –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Plants &amp; Trees, Growing &amp; Cooking, Seasonal Changes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Geography-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This is the UK, Weather in the UK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 </a:t>
                      </a: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History-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Transport Over Time</a:t>
                      </a: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Art –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Collage, Pattern &amp; Print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(Matisse)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DT- </a:t>
                      </a:r>
                      <a:r>
                        <a:rPr lang="en-GB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How do we move? </a:t>
                      </a:r>
                      <a:r>
                        <a:rPr lang="en-GB" sz="1500" b="0" i="0" u="none" strike="noStrike" noProof="0">
                          <a:solidFill>
                            <a:srgbClr val="000000"/>
                          </a:solidFill>
                        </a:rPr>
                        <a:t>Wheels and axles 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</a:b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RE-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What Do Humanists Believe?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en-US" sz="15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PE- </a:t>
                      </a: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Striking &amp; Fielding, Dance,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  <a:t>Athletics, Sending &amp; Receiving</a:t>
                      </a:r>
                      <a:br>
                        <a:rPr lang="en-US" sz="1500" b="0" i="0" u="none" strike="noStrike" noProof="0">
                          <a:solidFill>
                            <a:srgbClr val="000000"/>
                          </a:solidFill>
                        </a:rPr>
                      </a:br>
                      <a:endParaRPr lang="en-US" sz="1500" b="0" i="0" u="none" strike="noStrike" noProof="0">
                        <a:solidFill>
                          <a:srgbClr val="000000"/>
                        </a:solidFill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sz="15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PSHCE, music and computing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44571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D2F5D3C-BA00-4188-B44C-3160A987916B}"/>
              </a:ext>
            </a:extLst>
          </p:cNvPr>
          <p:cNvSpPr txBox="1"/>
          <p:nvPr/>
        </p:nvSpPr>
        <p:spPr>
          <a:xfrm>
            <a:off x="687897" y="788565"/>
            <a:ext cx="5855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Year 1 – Long Term Plan</a:t>
            </a:r>
          </a:p>
        </p:txBody>
      </p:sp>
    </p:spTree>
    <p:extLst>
      <p:ext uri="{BB962C8B-B14F-4D97-AF65-F5344CB8AC3E}">
        <p14:creationId xmlns:p14="http://schemas.microsoft.com/office/powerpoint/2010/main" val="3191249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6349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78939E23D0A041AD958F764C554CF3" ma:contentTypeVersion="17" ma:contentTypeDescription="Create a new document." ma:contentTypeScope="" ma:versionID="b80b72e36b894f05bdad7b3f2df23c56">
  <xsd:schema xmlns:xsd="http://www.w3.org/2001/XMLSchema" xmlns:xs="http://www.w3.org/2001/XMLSchema" xmlns:p="http://schemas.microsoft.com/office/2006/metadata/properties" xmlns:ns2="4cb54f35-ed34-4713-bb26-e35c060e2d67" xmlns:ns3="85a003dd-7f99-4751-a234-f866f2215baa" targetNamespace="http://schemas.microsoft.com/office/2006/metadata/properties" ma:root="true" ma:fieldsID="08cc4d23068d400cd16c3fd0450fcc5f" ns2:_="" ns3:_="">
    <xsd:import namespace="4cb54f35-ed34-4713-bb26-e35c060e2d67"/>
    <xsd:import namespace="85a003dd-7f99-4751-a234-f866f2215b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b54f35-ed34-4713-bb26-e35c060e2d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0505e25-8e52-4405-8d14-403ed064a0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a003dd-7f99-4751-a234-f866f2215ba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972b5ec-f041-48f3-a554-448dff02914d}" ma:internalName="TaxCatchAll" ma:showField="CatchAllData" ma:web="85a003dd-7f99-4751-a234-f866f2215b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5a003dd-7f99-4751-a234-f866f2215baa">
      <UserInfo>
        <DisplayName/>
        <AccountId xsi:nil="true"/>
        <AccountType/>
      </UserInfo>
    </SharedWithUsers>
    <TaxCatchAll xmlns="85a003dd-7f99-4751-a234-f866f2215baa" xsi:nil="true"/>
    <lcf76f155ced4ddcb4097134ff3c332f xmlns="4cb54f35-ed34-4713-bb26-e35c060e2d6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D92B1B8-5305-412E-885D-B0073885C8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08D119-B263-4FCA-B7FA-525234AC749D}">
  <ds:schemaRefs>
    <ds:schemaRef ds:uri="4cb54f35-ed34-4713-bb26-e35c060e2d67"/>
    <ds:schemaRef ds:uri="85a003dd-7f99-4751-a234-f866f2215ba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90AB9E4-AD7A-4C3F-9870-F42E8D584A9A}">
  <ds:schemaRefs>
    <ds:schemaRef ds:uri="01ac8e79-d63d-4c1f-82cd-bed33a72f886"/>
    <ds:schemaRef ds:uri="18b8e5f1-33df-4c6e-b180-115b0aa2f698"/>
    <ds:schemaRef ds:uri="4cb54f35-ed34-4713-bb26-e35c060e2d67"/>
    <ds:schemaRef ds:uri="85a003dd-7f99-4751-a234-f866f2215ba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Welcome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Chris Brading</dc:creator>
  <cp:revision>3</cp:revision>
  <dcterms:created xsi:type="dcterms:W3CDTF">2020-07-13T23:44:51Z</dcterms:created>
  <dcterms:modified xsi:type="dcterms:W3CDTF">2026-09-11T09:47:25Z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0x010100D778939E23D0A041AD958F764C554CF3</vt:lpwstr>
  </property>
  <property fmtid="{D5CDD505-2E9C-101B-9397-08002B2CF9AE}" pid="3" name="Order">
    <vt:r8>1459200</vt:r8>
  </property>
  <property fmtid="{D5CDD505-2E9C-101B-9397-08002B2CF9AE}" pid="4" name="_ExtendedDescription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MediaServiceImageTags">
    <vt:lpwstr/>
  </property>
</Properties>
</file>