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7" r:id="rId2"/>
    <p:sldId id="285" r:id="rId3"/>
    <p:sldId id="281" r:id="rId4"/>
    <p:sldId id="286" r:id="rId5"/>
    <p:sldId id="282" r:id="rId6"/>
    <p:sldId id="284" r:id="rId7"/>
    <p:sldId id="283" r:id="rId8"/>
    <p:sldId id="261" r:id="rId9"/>
    <p:sldId id="287" r:id="rId10"/>
    <p:sldId id="264" r:id="rId11"/>
    <p:sldId id="265" r:id="rId12"/>
    <p:sldId id="288" r:id="rId13"/>
    <p:sldId id="268" r:id="rId14"/>
    <p:sldId id="270" r:id="rId15"/>
    <p:sldId id="280" r:id="rId16"/>
    <p:sldId id="271" r:id="rId17"/>
    <p:sldId id="302" r:id="rId18"/>
    <p:sldId id="303" r:id="rId19"/>
    <p:sldId id="258" r:id="rId20"/>
    <p:sldId id="304" r:id="rId21"/>
    <p:sldId id="262" r:id="rId22"/>
    <p:sldId id="276" r:id="rId23"/>
    <p:sldId id="305" r:id="rId24"/>
    <p:sldId id="277" r:id="rId25"/>
    <p:sldId id="279" r:id="rId26"/>
    <p:sldId id="301" r:id="rId27"/>
    <p:sldId id="299" r:id="rId28"/>
    <p:sldId id="290" r:id="rId29"/>
    <p:sldId id="291" r:id="rId30"/>
    <p:sldId id="292" r:id="rId31"/>
    <p:sldId id="293" r:id="rId32"/>
    <p:sldId id="294" r:id="rId33"/>
    <p:sldId id="295" r:id="rId34"/>
    <p:sldId id="296" r:id="rId35"/>
    <p:sldId id="297" r:id="rId36"/>
    <p:sldId id="298" r:id="rId3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66"/>
      </p:cViewPr>
      <p:guideLst/>
    </p:cSldViewPr>
  </p:slideViewPr>
  <p:notesTextViewPr>
    <p:cViewPr>
      <p:scale>
        <a:sx n="1" d="1"/>
        <a:sy n="1" d="1"/>
      </p:scale>
      <p:origin x="0" y="0"/>
    </p:cViewPr>
  </p:notesTextViewPr>
  <p:notesViewPr>
    <p:cSldViewPr snapToGrid="0">
      <p:cViewPr varScale="1">
        <p:scale>
          <a:sx n="56" d="100"/>
          <a:sy n="56" d="100"/>
        </p:scale>
        <p:origin x="22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46E0C-843E-47B5-B5ED-7EF11E4A7BB5}" type="datetimeFigureOut">
              <a:rPr lang="en-GB"/>
              <a:t>20/05/2025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D0507-4636-4B6C-A132-7D90D24F8ECE}" type="slidenum">
              <a:rPr lang="en-GB"/>
              <a:t>‹#›</a:t>
            </a:fld>
            <a:endParaRPr lang="en-GB"/>
          </a:p>
        </p:txBody>
      </p:sp>
    </p:spTree>
    <p:extLst>
      <p:ext uri="{BB962C8B-B14F-4D97-AF65-F5344CB8AC3E}">
        <p14:creationId xmlns:p14="http://schemas.microsoft.com/office/powerpoint/2010/main" val="375031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Simon – </a:t>
            </a:r>
            <a:r>
              <a:rPr lang="en-GB" dirty="0"/>
              <a:t>Welcome to St Wilfrids Community St Wilfrids Philosophy – Together we will be our best. Go through what will happen during the evening and the transition plan to ensure all children have a happy calm start to their school career Thank FSOW for coffee</a:t>
            </a:r>
            <a:endParaRPr lang="en-US" dirty="0"/>
          </a:p>
        </p:txBody>
      </p:sp>
      <p:sp>
        <p:nvSpPr>
          <p:cNvPr id="4" name="Slide Number Placeholder 3"/>
          <p:cNvSpPr>
            <a:spLocks noGrp="1"/>
          </p:cNvSpPr>
          <p:nvPr>
            <p:ph type="sldNum" sz="quarter" idx="5"/>
          </p:nvPr>
        </p:nvSpPr>
        <p:spPr/>
        <p:txBody>
          <a:bodyPr/>
          <a:lstStyle/>
          <a:p>
            <a:fld id="{C59D0507-4636-4B6C-A132-7D90D24F8ECE}" type="slidenum">
              <a:rPr lang="en-GB"/>
              <a:t>1</a:t>
            </a:fld>
            <a:endParaRPr lang="en-GB"/>
          </a:p>
        </p:txBody>
      </p:sp>
    </p:spTree>
    <p:extLst>
      <p:ext uri="{BB962C8B-B14F-4D97-AF65-F5344CB8AC3E}">
        <p14:creationId xmlns:p14="http://schemas.microsoft.com/office/powerpoint/2010/main" val="254788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150CF9D-5EC4-44D8-B3B6-743064BE5F58}"/>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69D38117-F475-46D0-B5CE-D0417FD4602F}"/>
              </a:ext>
            </a:extLst>
          </p:cNvPr>
          <p:cNvSpPr>
            <a:spLocks noGrp="1"/>
          </p:cNvSpPr>
          <p:nvPr>
            <p:ph type="body" idx="1"/>
          </p:nvPr>
        </p:nvSpPr>
        <p:spPr>
          <a:noFill/>
        </p:spPr>
        <p:txBody>
          <a:bodyPr/>
          <a:lstStyle/>
          <a:p>
            <a:r>
              <a:rPr lang="en-GB" altLang="en-US" dirty="0"/>
              <a:t>Simon Introduces the aims of the meeting</a:t>
            </a:r>
          </a:p>
        </p:txBody>
      </p:sp>
      <p:sp>
        <p:nvSpPr>
          <p:cNvPr id="12292" name="Slide Number Placeholder 3">
            <a:extLst>
              <a:ext uri="{FF2B5EF4-FFF2-40B4-BE49-F238E27FC236}">
                <a16:creationId xmlns:a16="http://schemas.microsoft.com/office/drawing/2014/main" id="{7A9F0C94-2AE3-4A1E-AFD0-FFC4D52A8407}"/>
              </a:ext>
            </a:extLst>
          </p:cNvPr>
          <p:cNvSpPr>
            <a:spLocks noGrp="1"/>
          </p:cNvSpPr>
          <p:nvPr>
            <p:ph type="sldNum" sz="quarter" idx="5"/>
          </p:nvPr>
        </p:nvSpPr>
        <p:spPr>
          <a:noFill/>
        </p:spPr>
        <p:txBody>
          <a:bodyPr/>
          <a:lstStyle>
            <a:lvl1pPr defTabSz="955675">
              <a:defRPr>
                <a:solidFill>
                  <a:schemeClr val="tx1"/>
                </a:solidFill>
                <a:latin typeface="Century Gothic" panose="020B0502020202020204" pitchFamily="34" charset="0"/>
              </a:defRPr>
            </a:lvl1pPr>
            <a:lvl2pPr marL="742950" indent="-285750" defTabSz="955675">
              <a:defRPr>
                <a:solidFill>
                  <a:schemeClr val="tx1"/>
                </a:solidFill>
                <a:latin typeface="Century Gothic" panose="020B0502020202020204" pitchFamily="34" charset="0"/>
              </a:defRPr>
            </a:lvl2pPr>
            <a:lvl3pPr marL="1143000" indent="-228600" defTabSz="955675">
              <a:defRPr>
                <a:solidFill>
                  <a:schemeClr val="tx1"/>
                </a:solidFill>
                <a:latin typeface="Century Gothic" panose="020B0502020202020204" pitchFamily="34" charset="0"/>
              </a:defRPr>
            </a:lvl3pPr>
            <a:lvl4pPr marL="1600200" indent="-228600" defTabSz="955675">
              <a:defRPr>
                <a:solidFill>
                  <a:schemeClr val="tx1"/>
                </a:solidFill>
                <a:latin typeface="Century Gothic" panose="020B0502020202020204" pitchFamily="34" charset="0"/>
              </a:defRPr>
            </a:lvl4pPr>
            <a:lvl5pPr marL="2057400" indent="-228600" defTabSz="955675">
              <a:defRPr>
                <a:solidFill>
                  <a:schemeClr val="tx1"/>
                </a:solidFill>
                <a:latin typeface="Century Gothic" panose="020B0502020202020204" pitchFamily="34" charset="0"/>
              </a:defRPr>
            </a:lvl5pPr>
            <a:lvl6pPr marL="2514600" indent="-228600" defTabSz="955675"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55675"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55675"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55675"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EB30BFD-3970-4989-B430-509B3F997820}" type="slidenum">
              <a:rPr lang="en-GB" altLang="en-US" smtClean="0">
                <a:latin typeface="Times New Roman" panose="02020603050405020304" pitchFamily="18" charset="0"/>
              </a:rPr>
              <a:pPr fontAlgn="base">
                <a:spcBef>
                  <a:spcPct val="0"/>
                </a:spcBef>
                <a:spcAft>
                  <a:spcPct val="0"/>
                </a:spcAft>
              </a:pPr>
              <a:t>2</a:t>
            </a:fld>
            <a:endParaRPr lang="en-GB"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 explains </a:t>
            </a:r>
            <a:r>
              <a:rPr lang="en-GB"/>
              <a:t>next steps.</a:t>
            </a:r>
          </a:p>
        </p:txBody>
      </p:sp>
      <p:sp>
        <p:nvSpPr>
          <p:cNvPr id="4" name="Slide Number Placeholder 3"/>
          <p:cNvSpPr>
            <a:spLocks noGrp="1"/>
          </p:cNvSpPr>
          <p:nvPr>
            <p:ph type="sldNum" sz="quarter" idx="5"/>
          </p:nvPr>
        </p:nvSpPr>
        <p:spPr/>
        <p:txBody>
          <a:bodyPr/>
          <a:lstStyle/>
          <a:p>
            <a:fld id="{C59D0507-4636-4B6C-A132-7D90D24F8ECE}" type="slidenum">
              <a:rPr lang="en-GB" smtClean="0"/>
              <a:t>3</a:t>
            </a:fld>
            <a:endParaRPr lang="en-GB"/>
          </a:p>
        </p:txBody>
      </p:sp>
    </p:spTree>
    <p:extLst>
      <p:ext uri="{BB962C8B-B14F-4D97-AF65-F5344CB8AC3E}">
        <p14:creationId xmlns:p14="http://schemas.microsoft.com/office/powerpoint/2010/main" val="357640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 explains </a:t>
            </a:r>
            <a:r>
              <a:rPr lang="en-GB"/>
              <a:t>next steps.</a:t>
            </a:r>
          </a:p>
        </p:txBody>
      </p:sp>
      <p:sp>
        <p:nvSpPr>
          <p:cNvPr id="4" name="Slide Number Placeholder 3"/>
          <p:cNvSpPr>
            <a:spLocks noGrp="1"/>
          </p:cNvSpPr>
          <p:nvPr>
            <p:ph type="sldNum" sz="quarter" idx="5"/>
          </p:nvPr>
        </p:nvSpPr>
        <p:spPr/>
        <p:txBody>
          <a:bodyPr/>
          <a:lstStyle/>
          <a:p>
            <a:fld id="{C59D0507-4636-4B6C-A132-7D90D24F8ECE}" type="slidenum">
              <a:rPr lang="en-GB" smtClean="0"/>
              <a:t>4</a:t>
            </a:fld>
            <a:endParaRPr lang="en-GB"/>
          </a:p>
        </p:txBody>
      </p:sp>
    </p:spTree>
    <p:extLst>
      <p:ext uri="{BB962C8B-B14F-4D97-AF65-F5344CB8AC3E}">
        <p14:creationId xmlns:p14="http://schemas.microsoft.com/office/powerpoint/2010/main" val="4191805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80615B-F9D1-4DA8-BB2B-11BFB4B745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15699" y="1135617"/>
            <a:ext cx="3360600" cy="4586766"/>
          </a:xfrm>
          <a:prstGeom prst="rect">
            <a:avLst/>
          </a:prstGeom>
        </p:spPr>
      </p:pic>
    </p:spTree>
    <p:extLst>
      <p:ext uri="{BB962C8B-B14F-4D97-AF65-F5344CB8AC3E}">
        <p14:creationId xmlns:p14="http://schemas.microsoft.com/office/powerpoint/2010/main" val="375834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on and Valu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93AEC4-129B-46C4-B021-67A279E82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5" name="Picture 4" descr="A close up of text on a map&#10;&#10;Description automatically generated">
            <a:extLst>
              <a:ext uri="{FF2B5EF4-FFF2-40B4-BE49-F238E27FC236}">
                <a16:creationId xmlns:a16="http://schemas.microsoft.com/office/drawing/2014/main" id="{4B0C2277-2503-42E8-B2E3-BE7F4712C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3193" y="286193"/>
            <a:ext cx="6285614" cy="6285614"/>
          </a:xfrm>
          <a:prstGeom prst="rect">
            <a:avLst/>
          </a:prstGeom>
        </p:spPr>
      </p:pic>
    </p:spTree>
    <p:extLst>
      <p:ext uri="{BB962C8B-B14F-4D97-AF65-F5344CB8AC3E}">
        <p14:creationId xmlns:p14="http://schemas.microsoft.com/office/powerpoint/2010/main" val="300905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ion and Values - childrens ver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93AEC4-129B-46C4-B021-67A279E82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3" name="Picture 2" descr="A close up of text on a map&#10;&#10;Description automatically generated">
            <a:extLst>
              <a:ext uri="{FF2B5EF4-FFF2-40B4-BE49-F238E27FC236}">
                <a16:creationId xmlns:a16="http://schemas.microsoft.com/office/drawing/2014/main" id="{D82867DD-11E8-4E4A-A15B-122E926C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73252" y="406252"/>
            <a:ext cx="6045496" cy="6045496"/>
          </a:xfrm>
          <a:prstGeom prst="rect">
            <a:avLst/>
          </a:prstGeom>
        </p:spPr>
      </p:pic>
    </p:spTree>
    <p:extLst>
      <p:ext uri="{BB962C8B-B14F-4D97-AF65-F5344CB8AC3E}">
        <p14:creationId xmlns:p14="http://schemas.microsoft.com/office/powerpoint/2010/main" val="1518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is with bible 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93AEC4-129B-46C4-B021-67A279E82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7405A86-E26C-41A8-AF4B-D3378AFAB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C721D02-F4B4-4498-9F68-D780606BB1F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0133336-0A85-44FF-9419-A4E0810436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9DF23B8-D7CF-41F0-A161-E874E353090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F26D622-B40C-4048-9D8A-C12EABB20C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DCF9368C-31BD-436D-AF87-DC7D97AD41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56000" y="0"/>
            <a:ext cx="508000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697C7D4-EE86-43A3-BB91-BAC4263A079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spTree>
    <p:extLst>
      <p:ext uri="{BB962C8B-B14F-4D97-AF65-F5344CB8AC3E}">
        <p14:creationId xmlns:p14="http://schemas.microsoft.com/office/powerpoint/2010/main" val="22423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CD9A30CC-05F0-4478-A4E1-08FFC5AA1A5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728AF1B-B8EA-48A8-A3CD-5C35513372F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6CF59D1-934D-4EEE-BF0F-3F7DECC7D9BF}"/>
              </a:ext>
            </a:extLst>
          </p:cNvPr>
          <p:cNvSpPr>
            <a:spLocks noGrp="1" noChangeArrowheads="1"/>
          </p:cNvSpPr>
          <p:nvPr>
            <p:ph type="sldNum" sz="quarter" idx="12"/>
          </p:nvPr>
        </p:nvSpPr>
        <p:spPr>
          <a:ln/>
        </p:spPr>
        <p:txBody>
          <a:bodyPr/>
          <a:lstStyle>
            <a:lvl1pPr>
              <a:defRPr/>
            </a:lvl1pPr>
          </a:lstStyle>
          <a:p>
            <a:pPr>
              <a:defRPr/>
            </a:pPr>
            <a:fld id="{A85975A4-B3E0-4830-B0C3-F5F2CA3065F6}" type="slidenum">
              <a:rPr lang="en-GB" altLang="en-US"/>
              <a:pPr>
                <a:defRPr/>
              </a:pPr>
              <a:t>‹#›</a:t>
            </a:fld>
            <a:endParaRPr lang="en-GB" altLang="en-US"/>
          </a:p>
        </p:txBody>
      </p:sp>
    </p:spTree>
    <p:extLst>
      <p:ext uri="{BB962C8B-B14F-4D97-AF65-F5344CB8AC3E}">
        <p14:creationId xmlns:p14="http://schemas.microsoft.com/office/powerpoint/2010/main" val="25462188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martlet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80615B-F9D1-4DA8-BB2B-11BFB4B745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305332" y="508298"/>
            <a:ext cx="3360600" cy="458676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9C5AE9CB-9413-4BC8-8E8B-EDAA0833C6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9A22B434-55E2-4FE0-9896-7633D1AFB8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6080D76-CC31-4739-9BD3-040DD93B41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C02F560-31DD-4132-9D58-EC47913CBE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92BBA14-62C2-4F84-A77E-01933E9855D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CDB8D37-C528-4699-908E-38BB02EBF4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0" name="TextBox 9">
            <a:extLst>
              <a:ext uri="{FF2B5EF4-FFF2-40B4-BE49-F238E27FC236}">
                <a16:creationId xmlns:a16="http://schemas.microsoft.com/office/drawing/2014/main" id="{5205D987-A70A-45FE-A3F4-3715E2F0B72D}"/>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spTree>
    <p:extLst>
      <p:ext uri="{BB962C8B-B14F-4D97-AF65-F5344CB8AC3E}">
        <p14:creationId xmlns:p14="http://schemas.microsoft.com/office/powerpoint/2010/main" val="358236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lide 1 - capti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80"/>
                </a:solidFill>
              </a:defRPr>
            </a:lvl1pPr>
          </a:lstStyle>
          <a:p>
            <a:r>
              <a:rPr lang="en-US"/>
              <a:t>Click to edit Master title style</a:t>
            </a:r>
          </a:p>
        </p:txBody>
      </p:sp>
      <p:pic>
        <p:nvPicPr>
          <p:cNvPr id="6" name="Picture 5">
            <a:extLst>
              <a:ext uri="{FF2B5EF4-FFF2-40B4-BE49-F238E27FC236}">
                <a16:creationId xmlns:a16="http://schemas.microsoft.com/office/drawing/2014/main" id="{2BFB09A1-E1A8-4B6D-8188-9FF0B29F89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71686" y="83359"/>
            <a:ext cx="1319306" cy="166232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100FD0F-C110-44E7-9C6A-13E7740006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9A629F9-9F0B-4105-8F48-1FEC5CB6EF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766CCD3-0A19-4DF0-95FB-A8CDB9E433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F104BE93-0571-41A0-97CE-0E6C8EC31EE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7340D7B-C917-478C-A338-D49AFFF6EB2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FC59CF6-6E4E-46CC-BDD7-46240AB3061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3" name="TextBox 12">
            <a:extLst>
              <a:ext uri="{FF2B5EF4-FFF2-40B4-BE49-F238E27FC236}">
                <a16:creationId xmlns:a16="http://schemas.microsoft.com/office/drawing/2014/main" id="{4B6AEE9E-2E11-461B-A2C3-DCC31BC22912}"/>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spTree>
    <p:extLst>
      <p:ext uri="{BB962C8B-B14F-4D97-AF65-F5344CB8AC3E}">
        <p14:creationId xmlns:p14="http://schemas.microsoft.com/office/powerpoint/2010/main" val="340460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28F3CAD-E629-4BCC-9916-B785A896F6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446BA67-FA9B-47E6-8FD9-445917686F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940FFB0-F5B3-458F-8D5E-5A0D3DD3AD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A8380E6F-31A1-41D2-BE8A-693F7241B5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70C9B990-7CA7-4B3A-B4E8-B2E819E37B6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A170B548-A630-4249-9800-85AEE28655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21" name="TextBox 20">
            <a:extLst>
              <a:ext uri="{FF2B5EF4-FFF2-40B4-BE49-F238E27FC236}">
                <a16:creationId xmlns:a16="http://schemas.microsoft.com/office/drawing/2014/main" id="{4AE1674D-C13D-4D35-A85D-1767C9B2D618}"/>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pic>
        <p:nvPicPr>
          <p:cNvPr id="11" name="Picture 10">
            <a:extLst>
              <a:ext uri="{FF2B5EF4-FFF2-40B4-BE49-F238E27FC236}">
                <a16:creationId xmlns:a16="http://schemas.microsoft.com/office/drawing/2014/main" id="{50B58B0B-D677-427C-B848-CFE85FD098E5}"/>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871686" y="85064"/>
            <a:ext cx="1319306" cy="1662327"/>
          </a:xfrm>
          <a:prstGeom prst="rect">
            <a:avLst/>
          </a:prstGeom>
        </p:spPr>
      </p:pic>
    </p:spTree>
    <p:extLst>
      <p:ext uri="{BB962C8B-B14F-4D97-AF65-F5344CB8AC3E}">
        <p14:creationId xmlns:p14="http://schemas.microsoft.com/office/powerpoint/2010/main" val="2023848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2 - caption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80"/>
                </a:solidFill>
              </a:defRPr>
            </a:lvl1pPr>
          </a:lstStyle>
          <a:p>
            <a:r>
              <a:rPr lang="en-US"/>
              <a:t>Click to edit Master title style</a:t>
            </a:r>
          </a:p>
        </p:txBody>
      </p:sp>
      <p:pic>
        <p:nvPicPr>
          <p:cNvPr id="6" name="Picture 5">
            <a:extLst>
              <a:ext uri="{FF2B5EF4-FFF2-40B4-BE49-F238E27FC236}">
                <a16:creationId xmlns:a16="http://schemas.microsoft.com/office/drawing/2014/main" id="{2BFB09A1-E1A8-4B6D-8188-9FF0B29F89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AA6A247-1862-4FA0-9D6D-708201417A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452FEA5-4F41-4A1D-A5EC-F9EB48454E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3C013DF-B58A-47A6-BD7F-E5DC9791E7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A92FF2D-AB1C-40D8-86D5-898731240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0551322-2B51-4BB4-86C2-26FF54D2CC9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7E1961C-4830-4051-9869-F32F6CFE2D9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1" name="TextBox 10">
            <a:extLst>
              <a:ext uri="{FF2B5EF4-FFF2-40B4-BE49-F238E27FC236}">
                <a16:creationId xmlns:a16="http://schemas.microsoft.com/office/drawing/2014/main" id="{23DDCC41-EA63-4EE0-BABE-CCD00AC31898}"/>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sp>
        <p:nvSpPr>
          <p:cNvPr id="12" name="Content Placeholder 3">
            <a:extLst>
              <a:ext uri="{FF2B5EF4-FFF2-40B4-BE49-F238E27FC236}">
                <a16:creationId xmlns:a16="http://schemas.microsoft.com/office/drawing/2014/main" id="{44C0A018-6477-499F-8576-E0710BB67711}"/>
              </a:ext>
            </a:extLst>
          </p:cNvPr>
          <p:cNvSpPr>
            <a:spLocks noGrp="1"/>
          </p:cNvSpPr>
          <p:nvPr>
            <p:ph sz="half" idx="2"/>
          </p:nvPr>
        </p:nvSpPr>
        <p:spPr>
          <a:xfrm>
            <a:off x="839788" y="1920281"/>
            <a:ext cx="5157787" cy="3684588"/>
          </a:xfr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239B4BA4-6B37-47A1-B4BC-EA7BE39105A0}"/>
              </a:ext>
            </a:extLst>
          </p:cNvPr>
          <p:cNvSpPr>
            <a:spLocks noGrp="1"/>
          </p:cNvSpPr>
          <p:nvPr>
            <p:ph sz="half" idx="10"/>
          </p:nvPr>
        </p:nvSpPr>
        <p:spPr>
          <a:xfrm>
            <a:off x="6172200" y="1910689"/>
            <a:ext cx="5181600" cy="3694180"/>
          </a:xfr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4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3 - caption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80"/>
                </a:solidFill>
              </a:defRPr>
            </a:lvl1pPr>
          </a:lstStyle>
          <a:p>
            <a:r>
              <a:rPr lang="en-US"/>
              <a:t>Click to edit Master title style</a:t>
            </a:r>
          </a:p>
        </p:txBody>
      </p:sp>
      <p:pic>
        <p:nvPicPr>
          <p:cNvPr id="6" name="Picture 5">
            <a:extLst>
              <a:ext uri="{FF2B5EF4-FFF2-40B4-BE49-F238E27FC236}">
                <a16:creationId xmlns:a16="http://schemas.microsoft.com/office/drawing/2014/main" id="{2BFB09A1-E1A8-4B6D-8188-9FF0B29F89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AA6A247-1862-4FA0-9D6D-708201417A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452FEA5-4F41-4A1D-A5EC-F9EB48454E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3C013DF-B58A-47A6-BD7F-E5DC9791E7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A92FF2D-AB1C-40D8-86D5-898731240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0551322-2B51-4BB4-86C2-26FF54D2CC9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7E1961C-4830-4051-9869-F32F6CFE2D9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1" name="TextBox 10">
            <a:extLst>
              <a:ext uri="{FF2B5EF4-FFF2-40B4-BE49-F238E27FC236}">
                <a16:creationId xmlns:a16="http://schemas.microsoft.com/office/drawing/2014/main" id="{23DDCC41-EA63-4EE0-BABE-CCD00AC31898}"/>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sp>
        <p:nvSpPr>
          <p:cNvPr id="12" name="Content Placeholder 3">
            <a:extLst>
              <a:ext uri="{FF2B5EF4-FFF2-40B4-BE49-F238E27FC236}">
                <a16:creationId xmlns:a16="http://schemas.microsoft.com/office/drawing/2014/main" id="{44C0A018-6477-499F-8576-E0710BB67711}"/>
              </a:ext>
            </a:extLst>
          </p:cNvPr>
          <p:cNvSpPr>
            <a:spLocks noGrp="1"/>
          </p:cNvSpPr>
          <p:nvPr>
            <p:ph sz="half" idx="2"/>
          </p:nvPr>
        </p:nvSpPr>
        <p:spPr>
          <a:xfrm>
            <a:off x="839788" y="1920281"/>
            <a:ext cx="5157787" cy="3684588"/>
          </a:xfr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7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4 - caption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80"/>
                </a:solidFill>
              </a:defRPr>
            </a:lvl1pPr>
          </a:lstStyle>
          <a:p>
            <a:r>
              <a:rPr lang="en-US"/>
              <a:t>Click to edit Master title style</a:t>
            </a:r>
          </a:p>
        </p:txBody>
      </p:sp>
      <p:pic>
        <p:nvPicPr>
          <p:cNvPr id="6" name="Picture 5">
            <a:extLst>
              <a:ext uri="{FF2B5EF4-FFF2-40B4-BE49-F238E27FC236}">
                <a16:creationId xmlns:a16="http://schemas.microsoft.com/office/drawing/2014/main" id="{2BFB09A1-E1A8-4B6D-8188-9FF0B29F89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AA6A247-1862-4FA0-9D6D-708201417A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452FEA5-4F41-4A1D-A5EC-F9EB48454E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3C013DF-B58A-47A6-BD7F-E5DC9791E7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A92FF2D-AB1C-40D8-86D5-898731240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0551322-2B51-4BB4-86C2-26FF54D2CC9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7E1961C-4830-4051-9869-F32F6CFE2D9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1" name="TextBox 10">
            <a:extLst>
              <a:ext uri="{FF2B5EF4-FFF2-40B4-BE49-F238E27FC236}">
                <a16:creationId xmlns:a16="http://schemas.microsoft.com/office/drawing/2014/main" id="{23DDCC41-EA63-4EE0-BABE-CCD00AC31898}"/>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chemeClr val="accent1">
                    <a:lumMod val="75000"/>
                  </a:schemeClr>
                </a:solidFill>
              </a:rPr>
              <a:t>Together we will be our best</a:t>
            </a:r>
          </a:p>
        </p:txBody>
      </p:sp>
      <p:sp>
        <p:nvSpPr>
          <p:cNvPr id="12" name="Content Placeholder 3">
            <a:extLst>
              <a:ext uri="{FF2B5EF4-FFF2-40B4-BE49-F238E27FC236}">
                <a16:creationId xmlns:a16="http://schemas.microsoft.com/office/drawing/2014/main" id="{44C0A018-6477-499F-8576-E0710BB67711}"/>
              </a:ext>
            </a:extLst>
          </p:cNvPr>
          <p:cNvSpPr>
            <a:spLocks noGrp="1"/>
          </p:cNvSpPr>
          <p:nvPr>
            <p:ph sz="half" idx="2"/>
          </p:nvPr>
        </p:nvSpPr>
        <p:spPr>
          <a:xfrm>
            <a:off x="839788" y="1920281"/>
            <a:ext cx="5157787" cy="3684588"/>
          </a:xfr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A0DE6836-754D-44F9-9BC4-B240CBDF20BB}"/>
              </a:ext>
            </a:extLst>
          </p:cNvPr>
          <p:cNvSpPr>
            <a:spLocks noGrp="1" noChangeAspect="1"/>
          </p:cNvSpPr>
          <p:nvPr>
            <p:ph type="pic" idx="1"/>
          </p:nvPr>
        </p:nvSpPr>
        <p:spPr>
          <a:xfrm>
            <a:off x="6168517" y="1913216"/>
            <a:ext cx="5157787" cy="3732904"/>
          </a:xfrm>
        </p:spPr>
        <p:txBody>
          <a:bodyPr anchor="t"/>
          <a:lstStyle>
            <a:lvl1pPr marL="0" indent="0">
              <a:buNone/>
              <a:defRPr sz="3200">
                <a:solidFill>
                  <a:srgbClr val="00008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57576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lide 5 - caption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8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096710"/>
          </a:xfr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617370D3-9131-4605-A7C7-98AA1B73D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14B133E-45D5-42C2-84C9-F4F00BFD7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B54DBDA-142F-46B9-80E3-75919AB27A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D2D0800-7873-4DEE-BD49-293128E279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C157402A-A153-4837-A8A6-669F27104E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DF57827-0D50-4EDC-8202-DDB8D91547A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3" name="TextBox 12">
            <a:extLst>
              <a:ext uri="{FF2B5EF4-FFF2-40B4-BE49-F238E27FC236}">
                <a16:creationId xmlns:a16="http://schemas.microsoft.com/office/drawing/2014/main" id="{05A0AE52-51B6-47BD-B4DE-6A46B6A8A844}"/>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pic>
        <p:nvPicPr>
          <p:cNvPr id="14" name="Picture 13">
            <a:extLst>
              <a:ext uri="{FF2B5EF4-FFF2-40B4-BE49-F238E27FC236}">
                <a16:creationId xmlns:a16="http://schemas.microsoft.com/office/drawing/2014/main" id="{45F0804F-F347-4A6F-A907-4228EFFF4845}"/>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spTree>
    <p:extLst>
      <p:ext uri="{BB962C8B-B14F-4D97-AF65-F5344CB8AC3E}">
        <p14:creationId xmlns:p14="http://schemas.microsoft.com/office/powerpoint/2010/main" val="285721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93AEC4-129B-46C4-B021-67A279E82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7916" y="83359"/>
            <a:ext cx="1343076" cy="169227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7405A86-E26C-41A8-AF4B-D3378AFAB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46310" y="6028661"/>
            <a:ext cx="901891" cy="74427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C721D02-F4B4-4498-9F68-D780606BB1F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05322" y="6028660"/>
            <a:ext cx="901891" cy="74427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0133336-0A85-44FF-9419-A4E0810436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2516893" y="6028659"/>
            <a:ext cx="901891" cy="74427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697C7D4-EE86-43A3-BB91-BAC4263A07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46580" y="6028658"/>
            <a:ext cx="901891" cy="744279"/>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9DF23B8-D7CF-41F0-A161-E874E35309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38424" y="6028657"/>
            <a:ext cx="901891" cy="74427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F26D622-B40C-4048-9D8A-C12EABB20CB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71686" y="6028656"/>
            <a:ext cx="901891" cy="744279"/>
          </a:xfrm>
          <a:prstGeom prst="rect">
            <a:avLst/>
          </a:prstGeom>
        </p:spPr>
      </p:pic>
      <p:sp>
        <p:nvSpPr>
          <p:cNvPr id="15" name="TextBox 14">
            <a:extLst>
              <a:ext uri="{FF2B5EF4-FFF2-40B4-BE49-F238E27FC236}">
                <a16:creationId xmlns:a16="http://schemas.microsoft.com/office/drawing/2014/main" id="{464C1B86-DADF-49B5-981D-86DEFFBEC6D6}"/>
              </a:ext>
            </a:extLst>
          </p:cNvPr>
          <p:cNvSpPr txBox="1"/>
          <p:nvPr userDrawn="1"/>
        </p:nvSpPr>
        <p:spPr>
          <a:xfrm>
            <a:off x="4444410" y="6230682"/>
            <a:ext cx="3082444" cy="369332"/>
          </a:xfrm>
          <a:prstGeom prst="rect">
            <a:avLst/>
          </a:prstGeom>
          <a:noFill/>
        </p:spPr>
        <p:txBody>
          <a:bodyPr wrap="square" rtlCol="0">
            <a:spAutoFit/>
          </a:bodyPr>
          <a:lstStyle/>
          <a:p>
            <a:pPr algn="ctr"/>
            <a:r>
              <a:rPr lang="en-GB">
                <a:solidFill>
                  <a:srgbClr val="000080"/>
                </a:solidFill>
              </a:rPr>
              <a:t>Together we will be our best</a:t>
            </a:r>
          </a:p>
        </p:txBody>
      </p:sp>
    </p:spTree>
    <p:extLst>
      <p:ext uri="{BB962C8B-B14F-4D97-AF65-F5344CB8AC3E}">
        <p14:creationId xmlns:p14="http://schemas.microsoft.com/office/powerpoint/2010/main" val="318876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3198"/>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6" r:id="rId3"/>
    <p:sldLayoutId id="2147483667" r:id="rId4"/>
    <p:sldLayoutId id="2147483670" r:id="rId5"/>
    <p:sldLayoutId id="2147483672" r:id="rId6"/>
    <p:sldLayoutId id="2147483673" r:id="rId7"/>
    <p:sldLayoutId id="2147483662" r:id="rId8"/>
    <p:sldLayoutId id="2147483668" r:id="rId9"/>
    <p:sldLayoutId id="2147483674" r:id="rId10"/>
    <p:sldLayoutId id="2147483676" r:id="rId11"/>
    <p:sldLayoutId id="2147483675" r:id="rId12"/>
    <p:sldLayoutId id="2147483677" r:id="rId13"/>
  </p:sldLayoutIdLst>
  <p:txStyles>
    <p:titleStyle>
      <a:lvl1pPr algn="l" defTabSz="914400" rtl="0" eaLnBrk="1" latinLnBrk="0" hangingPunct="1">
        <a:lnSpc>
          <a:spcPct val="90000"/>
        </a:lnSpc>
        <a:spcBef>
          <a:spcPct val="0"/>
        </a:spcBef>
        <a:buNone/>
        <a:defRPr sz="4000" kern="1200">
          <a:solidFill>
            <a:schemeClr val="accent1">
              <a:lumMod val="75000"/>
            </a:schemeClr>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Verdana Pro"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Verdana Pro"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Verdana Pro"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Verdana Pro"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8.jpeg"/><Relationship Id="rId7" Type="http://schemas.openxmlformats.org/officeDocument/2006/relationships/image" Target="../media/image55.jpe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224C7-A40B-465A-8A44-BCD27DDAC9D4}"/>
              </a:ext>
            </a:extLst>
          </p:cNvPr>
          <p:cNvSpPr txBox="1"/>
          <p:nvPr/>
        </p:nvSpPr>
        <p:spPr>
          <a:xfrm>
            <a:off x="3334218" y="3746060"/>
            <a:ext cx="10012438" cy="1107996"/>
          </a:xfrm>
          <a:prstGeom prst="rect">
            <a:avLst/>
          </a:prstGeom>
          <a:noFill/>
        </p:spPr>
        <p:txBody>
          <a:bodyPr wrap="square" lIns="91440" tIns="45720" rIns="91440" bIns="45720" anchor="t">
            <a:spAutoFit/>
          </a:bodyPr>
          <a:lstStyle/>
          <a:p>
            <a:r>
              <a:rPr lang="en-GB" sz="6600" b="1" cap="all" dirty="0">
                <a:solidFill>
                  <a:srgbClr val="000080"/>
                </a:solidFill>
                <a:latin typeface="Verdana"/>
                <a:ea typeface="+mn-lt"/>
                <a:cs typeface="+mn-lt"/>
              </a:rPr>
              <a:t>Welcome</a:t>
            </a:r>
            <a:endParaRPr lang="en-GB" sz="6600" dirty="0">
              <a:solidFill>
                <a:srgbClr val="000080"/>
              </a:solidFill>
              <a:latin typeface="Verdana"/>
              <a:ea typeface="+mn-lt"/>
              <a:cs typeface="+mn-lt"/>
            </a:endParaRPr>
          </a:p>
        </p:txBody>
      </p:sp>
      <p:sp>
        <p:nvSpPr>
          <p:cNvPr id="6" name="TextBox 5">
            <a:extLst>
              <a:ext uri="{FF2B5EF4-FFF2-40B4-BE49-F238E27FC236}">
                <a16:creationId xmlns:a16="http://schemas.microsoft.com/office/drawing/2014/main" id="{1CD100DE-2F66-4122-A9A0-7607531FD25B}"/>
              </a:ext>
            </a:extLst>
          </p:cNvPr>
          <p:cNvSpPr txBox="1"/>
          <p:nvPr/>
        </p:nvSpPr>
        <p:spPr>
          <a:xfrm>
            <a:off x="1089781" y="674493"/>
            <a:ext cx="10012438" cy="2554545"/>
          </a:xfrm>
          <a:prstGeom prst="rect">
            <a:avLst/>
          </a:prstGeom>
          <a:noFill/>
        </p:spPr>
        <p:txBody>
          <a:bodyPr wrap="square" lIns="91440" tIns="45720" rIns="91440" bIns="45720" anchor="t">
            <a:spAutoFit/>
          </a:bodyPr>
          <a:lstStyle/>
          <a:p>
            <a:pPr algn="ctr"/>
            <a:r>
              <a:rPr lang="en-GB" sz="8000" b="1" cap="all" dirty="0">
                <a:solidFill>
                  <a:srgbClr val="000080"/>
                </a:solidFill>
                <a:latin typeface="Verdana"/>
                <a:ea typeface="+mn-lt"/>
                <a:cs typeface="+mn-lt"/>
              </a:rPr>
              <a:t>Year 6 </a:t>
            </a:r>
          </a:p>
          <a:p>
            <a:pPr algn="ctr"/>
            <a:r>
              <a:rPr lang="en-GB" sz="8000" b="1" cap="all" dirty="0">
                <a:solidFill>
                  <a:srgbClr val="000080"/>
                </a:solidFill>
                <a:latin typeface="Verdana"/>
                <a:ea typeface="+mn-lt"/>
                <a:cs typeface="+mn-lt"/>
              </a:rPr>
              <a:t>and Beyond</a:t>
            </a:r>
            <a:endParaRPr lang="en-GB" sz="8000" dirty="0">
              <a:solidFill>
                <a:srgbClr val="000080"/>
              </a:solidFill>
              <a:latin typeface="Verdana"/>
              <a:ea typeface="+mn-lt"/>
              <a:cs typeface="+mn-lt"/>
            </a:endParaRPr>
          </a:p>
        </p:txBody>
      </p:sp>
    </p:spTree>
    <p:extLst>
      <p:ext uri="{BB962C8B-B14F-4D97-AF65-F5344CB8AC3E}">
        <p14:creationId xmlns:p14="http://schemas.microsoft.com/office/powerpoint/2010/main" val="381919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ading Q7&amp;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0"/>
            <a:ext cx="83058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2968447" y="791370"/>
            <a:ext cx="6045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i="1" dirty="0">
                <a:solidFill>
                  <a:srgbClr val="FF0000"/>
                </a:solidFill>
              </a:rPr>
              <a:t>because it hits the bear on the nose</a:t>
            </a:r>
          </a:p>
        </p:txBody>
      </p:sp>
      <p:sp>
        <p:nvSpPr>
          <p:cNvPr id="11268" name="Text Box 4"/>
          <p:cNvSpPr txBox="1">
            <a:spLocks noChangeArrowheads="1"/>
          </p:cNvSpPr>
          <p:nvPr/>
        </p:nvSpPr>
        <p:spPr bwMode="auto">
          <a:xfrm>
            <a:off x="2968447" y="1293365"/>
            <a:ext cx="43529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i="1">
                <a:solidFill>
                  <a:srgbClr val="FF0000"/>
                </a:solidFill>
              </a:rPr>
              <a:t>because it stops creaking</a:t>
            </a:r>
          </a:p>
        </p:txBody>
      </p:sp>
      <p:sp>
        <p:nvSpPr>
          <p:cNvPr id="11269" name="Text Box 5"/>
          <p:cNvSpPr txBox="1">
            <a:spLocks noChangeArrowheads="1"/>
          </p:cNvSpPr>
          <p:nvPr/>
        </p:nvSpPr>
        <p:spPr bwMode="auto">
          <a:xfrm>
            <a:off x="2630598" y="4064691"/>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i="1">
                <a:solidFill>
                  <a:srgbClr val="FF0000"/>
                </a:solidFill>
              </a:rPr>
              <a:t>The noise distracted the bear so it was no longer spellbound.</a:t>
            </a:r>
          </a:p>
        </p:txBody>
      </p:sp>
      <p:sp>
        <p:nvSpPr>
          <p:cNvPr id="11270" name="Rectangle 6"/>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280"/>
    </mc:Choice>
    <mc:Fallback xmlns="">
      <p:transition spd="slow" advTm="3128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ssolve">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dissolve">
                                      <p:cBhvr>
                                        <p:cTn id="12" dur="500"/>
                                        <p:tgtEl>
                                          <p:spTgt spid="11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dissolve">
                                      <p:cBhvr>
                                        <p:cTn id="1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P spid="11268" grpId="0" autoUpdateAnimBg="0"/>
      <p:bldP spid="1126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ading Q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779" y="476250"/>
            <a:ext cx="7281672" cy="527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855914" y="2325398"/>
            <a:ext cx="671353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i="1" dirty="0">
                <a:solidFill>
                  <a:srgbClr val="FF0000"/>
                </a:solidFill>
              </a:rPr>
              <a:t>I agree that </a:t>
            </a:r>
            <a:r>
              <a:rPr lang="en-GB" altLang="en-US" b="1" i="1" dirty="0" err="1">
                <a:solidFill>
                  <a:srgbClr val="FF0000"/>
                </a:solidFill>
              </a:rPr>
              <a:t>Lyddie</a:t>
            </a:r>
            <a:r>
              <a:rPr lang="en-GB" altLang="en-US" b="1" i="1" dirty="0">
                <a:solidFill>
                  <a:srgbClr val="FF0000"/>
                </a:solidFill>
              </a:rPr>
              <a:t> is a real hero because she showed great courage to save her family. She is not a superhero because she didn’t have a secret identity, wear a special costume or have super human powers.</a:t>
            </a:r>
          </a:p>
        </p:txBody>
      </p:sp>
      <p:sp>
        <p:nvSpPr>
          <p:cNvPr id="12292" name="Rectangle 4"/>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616"/>
    </mc:Choice>
    <mc:Fallback xmlns="">
      <p:transition spd="slow" advTm="266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3315" name="Text Box 5"/>
          <p:cNvSpPr txBox="1">
            <a:spLocks noChangeArrowheads="1"/>
          </p:cNvSpPr>
          <p:nvPr/>
        </p:nvSpPr>
        <p:spPr bwMode="auto">
          <a:xfrm>
            <a:off x="1703388" y="981076"/>
            <a:ext cx="2589212"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2800" dirty="0">
                <a:latin typeface="Verdana" panose="020B0604030504040204" pitchFamily="34" charset="0"/>
                <a:ea typeface="Verdana" panose="020B0604030504040204" pitchFamily="34" charset="0"/>
              </a:rPr>
              <a:t>The Spelling </a:t>
            </a:r>
          </a:p>
          <a:p>
            <a:pPr algn="ctr" eaLnBrk="1" hangingPunct="1">
              <a:spcBef>
                <a:spcPct val="50000"/>
              </a:spcBef>
              <a:buFontTx/>
              <a:buNone/>
            </a:pPr>
            <a:r>
              <a:rPr lang="en-GB" altLang="en-US" sz="2800" dirty="0">
                <a:latin typeface="Verdana" panose="020B0604030504040204" pitchFamily="34" charset="0"/>
                <a:ea typeface="Verdana" panose="020B0604030504040204" pitchFamily="34" charset="0"/>
              </a:rPr>
              <a:t>Test</a:t>
            </a:r>
          </a:p>
        </p:txBody>
      </p:sp>
      <p:pic>
        <p:nvPicPr>
          <p:cNvPr id="13316" name="Picture 6" descr="pe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16095">
            <a:off x="2351089" y="2565401"/>
            <a:ext cx="11842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p:cNvPicPr>
            <a:picLocks noChangeAspect="1" noChangeArrowheads="1"/>
          </p:cNvPicPr>
          <p:nvPr/>
        </p:nvPicPr>
        <p:blipFill>
          <a:blip r:embed="rId4">
            <a:extLst>
              <a:ext uri="{28A0092B-C50C-407E-A947-70E740481C1C}">
                <a14:useLocalDpi xmlns:a14="http://schemas.microsoft.com/office/drawing/2010/main" val="0"/>
              </a:ext>
            </a:extLst>
          </a:blip>
          <a:srcRect l="14687" t="8318" r="21231" b="4137"/>
          <a:stretch>
            <a:fillRect/>
          </a:stretch>
        </p:blipFill>
        <p:spPr bwMode="auto">
          <a:xfrm>
            <a:off x="4511677" y="476250"/>
            <a:ext cx="5557736" cy="56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4" name="Text Box 8"/>
          <p:cNvSpPr txBox="1">
            <a:spLocks noChangeArrowheads="1"/>
          </p:cNvSpPr>
          <p:nvPr/>
        </p:nvSpPr>
        <p:spPr bwMode="auto">
          <a:xfrm>
            <a:off x="7539038" y="1484314"/>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a:solidFill>
                  <a:srgbClr val="FF0000"/>
                </a:solidFill>
                <a:latin typeface="Comic Sans MS" panose="030F0702030302020204" pitchFamily="66" charset="0"/>
              </a:rPr>
              <a:t>dinner</a:t>
            </a:r>
          </a:p>
        </p:txBody>
      </p:sp>
      <p:sp>
        <p:nvSpPr>
          <p:cNvPr id="14345" name="Text Box 9"/>
          <p:cNvSpPr txBox="1">
            <a:spLocks noChangeArrowheads="1"/>
          </p:cNvSpPr>
          <p:nvPr/>
        </p:nvSpPr>
        <p:spPr bwMode="auto">
          <a:xfrm>
            <a:off x="7608889" y="2024064"/>
            <a:ext cx="1366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a:solidFill>
                  <a:srgbClr val="FF0000"/>
                </a:solidFill>
                <a:latin typeface="Comic Sans MS" panose="030F0702030302020204" pitchFamily="66" charset="0"/>
              </a:rPr>
              <a:t>following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687"/>
    </mc:Choice>
    <mc:Fallback xmlns="">
      <p:transition spd="slow" advTm="3068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4339" name="Rectangle 5"/>
          <p:cNvSpPr>
            <a:spLocks noChangeArrowheads="1"/>
          </p:cNvSpPr>
          <p:nvPr/>
        </p:nvSpPr>
        <p:spPr bwMode="auto">
          <a:xfrm>
            <a:off x="2711450" y="476251"/>
            <a:ext cx="64087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800" dirty="0">
                <a:latin typeface="Verdana" panose="020B0604030504040204" pitchFamily="34" charset="0"/>
                <a:ea typeface="Verdana" panose="020B0604030504040204" pitchFamily="34" charset="0"/>
              </a:rPr>
              <a:t>The Grammar and Punctuation Test</a:t>
            </a:r>
          </a:p>
        </p:txBody>
      </p:sp>
      <p:pic>
        <p:nvPicPr>
          <p:cNvPr id="14340" name="Picture 6" descr="pe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8475">
            <a:off x="8688388" y="3716339"/>
            <a:ext cx="13700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1009651" y="3602038"/>
            <a:ext cx="7599364"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600" dirty="0">
                <a:latin typeface="Verdana" panose="020B0604030504040204" pitchFamily="34" charset="0"/>
                <a:ea typeface="Verdana" panose="020B0604030504040204" pitchFamily="34" charset="0"/>
              </a:rPr>
              <a:t>This test was introduced to replace the writing tasks that were set previously.</a:t>
            </a:r>
          </a:p>
          <a:p>
            <a:pPr eaLnBrk="1" hangingPunct="1">
              <a:spcBef>
                <a:spcPct val="0"/>
              </a:spcBef>
              <a:buFontTx/>
              <a:buNone/>
            </a:pPr>
            <a:endParaRPr lang="en-GB" altLang="en-US" sz="1200" dirty="0">
              <a:latin typeface="Verdana" panose="020B0604030504040204" pitchFamily="34" charset="0"/>
              <a:ea typeface="Verdana" panose="020B0604030504040204" pitchFamily="34" charset="0"/>
            </a:endParaRPr>
          </a:p>
          <a:p>
            <a:pPr eaLnBrk="1" hangingPunct="1">
              <a:spcBef>
                <a:spcPct val="0"/>
              </a:spcBef>
              <a:buFontTx/>
              <a:buNone/>
            </a:pPr>
            <a:r>
              <a:rPr lang="en-GB" altLang="en-US" sz="2600" dirty="0">
                <a:latin typeface="Verdana" panose="020B0604030504040204" pitchFamily="34" charset="0"/>
                <a:ea typeface="Verdana" panose="020B0604030504040204" pitchFamily="34" charset="0"/>
              </a:rPr>
              <a:t>We still assess your child’s writing throughout the year and report this to you with their results.</a:t>
            </a:r>
          </a:p>
        </p:txBody>
      </p:sp>
      <p:sp>
        <p:nvSpPr>
          <p:cNvPr id="15368" name="Text Box 8"/>
          <p:cNvSpPr txBox="1">
            <a:spLocks noChangeArrowheads="1"/>
          </p:cNvSpPr>
          <p:nvPr/>
        </p:nvSpPr>
        <p:spPr bwMode="auto">
          <a:xfrm>
            <a:off x="1009651" y="1641475"/>
            <a:ext cx="609441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600" dirty="0">
                <a:latin typeface="Verdana" panose="020B0604030504040204" pitchFamily="34" charset="0"/>
                <a:ea typeface="Verdana" panose="020B0604030504040204" pitchFamily="34" charset="0"/>
              </a:rPr>
              <a:t>This test is made up of various questions relating to grammar, punctuation and vocabulary.</a:t>
            </a:r>
          </a:p>
        </p:txBody>
      </p:sp>
      <p:pic>
        <p:nvPicPr>
          <p:cNvPr id="15369" name="Picture 9"/>
          <p:cNvPicPr>
            <a:picLocks noChangeAspect="1" noChangeArrowheads="1"/>
          </p:cNvPicPr>
          <p:nvPr/>
        </p:nvPicPr>
        <p:blipFill>
          <a:blip r:embed="rId4">
            <a:extLst>
              <a:ext uri="{28A0092B-C50C-407E-A947-70E740481C1C}">
                <a14:useLocalDpi xmlns:a14="http://schemas.microsoft.com/office/drawing/2010/main" val="0"/>
              </a:ext>
            </a:extLst>
          </a:blip>
          <a:srcRect l="18259" t="33623" r="53893" b="38966"/>
          <a:stretch>
            <a:fillRect/>
          </a:stretch>
        </p:blipFill>
        <p:spPr bwMode="auto">
          <a:xfrm>
            <a:off x="7248525" y="1196976"/>
            <a:ext cx="2808288"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305"/>
    </mc:Choice>
    <mc:Fallback xmlns="">
      <p:transition spd="slow" advTm="3030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 calcmode="lin" valueType="num">
                                      <p:cBhvr additive="base">
                                        <p:cTn id="7" dur="500" fill="hold"/>
                                        <p:tgtEl>
                                          <p:spTgt spid="15368"/>
                                        </p:tgtEl>
                                        <p:attrNameLst>
                                          <p:attrName>ppt_x</p:attrName>
                                        </p:attrNameLst>
                                      </p:cBhvr>
                                      <p:tavLst>
                                        <p:tav tm="0">
                                          <p:val>
                                            <p:strVal val="0-#ppt_w/2"/>
                                          </p:val>
                                        </p:tav>
                                        <p:tav tm="100000">
                                          <p:val>
                                            <p:strVal val="#ppt_x"/>
                                          </p:val>
                                        </p:tav>
                                      </p:tavLst>
                                    </p:anim>
                                    <p:anim calcmode="lin" valueType="num">
                                      <p:cBhvr additive="base">
                                        <p:cTn id="8" dur="500" fill="hold"/>
                                        <p:tgtEl>
                                          <p:spTgt spid="153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67"/>
                                        </p:tgtEl>
                                        <p:attrNameLst>
                                          <p:attrName>style.visibility</p:attrName>
                                        </p:attrNameLst>
                                      </p:cBhvr>
                                      <p:to>
                                        <p:strVal val="visible"/>
                                      </p:to>
                                    </p:set>
                                    <p:anim calcmode="lin" valueType="num">
                                      <p:cBhvr additive="base">
                                        <p:cTn id="17" dur="500" fill="hold"/>
                                        <p:tgtEl>
                                          <p:spTgt spid="15367"/>
                                        </p:tgtEl>
                                        <p:attrNameLst>
                                          <p:attrName>ppt_x</p:attrName>
                                        </p:attrNameLst>
                                      </p:cBhvr>
                                      <p:tavLst>
                                        <p:tav tm="0">
                                          <p:val>
                                            <p:strVal val="0-#ppt_w/2"/>
                                          </p:val>
                                        </p:tav>
                                        <p:tav tm="100000">
                                          <p:val>
                                            <p:strVal val="#ppt_x"/>
                                          </p:val>
                                        </p:tav>
                                      </p:tavLst>
                                    </p:anim>
                                    <p:anim calcmode="lin" valueType="num">
                                      <p:cBhvr additive="base">
                                        <p:cTn id="1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P spid="153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5363" name="Rectangle 5"/>
          <p:cNvSpPr>
            <a:spLocks noChangeArrowheads="1"/>
          </p:cNvSpPr>
          <p:nvPr/>
        </p:nvSpPr>
        <p:spPr bwMode="auto">
          <a:xfrm>
            <a:off x="5292063" y="143202"/>
            <a:ext cx="1896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latin typeface="Verdana" panose="020B0604030504040204" pitchFamily="34" charset="0"/>
                <a:ea typeface="Verdana" panose="020B0604030504040204" pitchFamily="34" charset="0"/>
              </a:rPr>
              <a:t>Grammar</a:t>
            </a:r>
          </a:p>
        </p:txBody>
      </p:sp>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l="14706" t="7544" r="14082" b="56297"/>
          <a:stretch>
            <a:fillRect/>
          </a:stretch>
        </p:blipFill>
        <p:spPr bwMode="auto">
          <a:xfrm>
            <a:off x="2135981" y="2982585"/>
            <a:ext cx="7920037"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Text Box 8"/>
          <p:cNvSpPr txBox="1">
            <a:spLocks noChangeArrowheads="1"/>
          </p:cNvSpPr>
          <p:nvPr/>
        </p:nvSpPr>
        <p:spPr bwMode="auto">
          <a:xfrm>
            <a:off x="3384468" y="5366719"/>
            <a:ext cx="306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i="1" dirty="0">
                <a:solidFill>
                  <a:srgbClr val="FF0000"/>
                </a:solidFill>
                <a:latin typeface="Comic Sans MS" panose="030F0702030302020204" pitchFamily="66" charset="0"/>
              </a:rPr>
              <a:t>C</a:t>
            </a:r>
          </a:p>
        </p:txBody>
      </p:sp>
      <p:sp>
        <p:nvSpPr>
          <p:cNvPr id="17417" name="Text Box 9"/>
          <p:cNvSpPr txBox="1">
            <a:spLocks noChangeArrowheads="1"/>
          </p:cNvSpPr>
          <p:nvPr/>
        </p:nvSpPr>
        <p:spPr bwMode="auto">
          <a:xfrm>
            <a:off x="3824219" y="5349265"/>
            <a:ext cx="333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i="1">
                <a:solidFill>
                  <a:srgbClr val="FF0000"/>
                </a:solidFill>
                <a:latin typeface="Comic Sans MS" panose="030F0702030302020204" pitchFamily="66" charset="0"/>
              </a:rPr>
              <a:t>A</a:t>
            </a:r>
          </a:p>
        </p:txBody>
      </p:sp>
      <p:sp>
        <p:nvSpPr>
          <p:cNvPr id="17418" name="Text Box 10"/>
          <p:cNvSpPr txBox="1">
            <a:spLocks noChangeArrowheads="1"/>
          </p:cNvSpPr>
          <p:nvPr/>
        </p:nvSpPr>
        <p:spPr bwMode="auto">
          <a:xfrm>
            <a:off x="4290957" y="5373119"/>
            <a:ext cx="312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i="1" dirty="0">
                <a:solidFill>
                  <a:srgbClr val="FF0000"/>
                </a:solidFill>
                <a:latin typeface="Comic Sans MS" panose="030F0702030302020204" pitchFamily="66" charset="0"/>
              </a:rPr>
              <a:t>B</a:t>
            </a:r>
          </a:p>
        </p:txBody>
      </p:sp>
      <p:sp>
        <p:nvSpPr>
          <p:cNvPr id="17419" name="Text Box 11"/>
          <p:cNvSpPr txBox="1">
            <a:spLocks noChangeArrowheads="1"/>
          </p:cNvSpPr>
          <p:nvPr/>
        </p:nvSpPr>
        <p:spPr bwMode="auto">
          <a:xfrm>
            <a:off x="4737058" y="5373119"/>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i="1">
                <a:solidFill>
                  <a:srgbClr val="FF0000"/>
                </a:solidFill>
                <a:latin typeface="Comic Sans MS" panose="030F0702030302020204" pitchFamily="66" charset="0"/>
              </a:rPr>
              <a:t>D</a:t>
            </a:r>
          </a:p>
        </p:txBody>
      </p:sp>
      <p:pic>
        <p:nvPicPr>
          <p:cNvPr id="15369" name="Picture 12"/>
          <p:cNvPicPr>
            <a:picLocks noChangeAspect="1" noChangeArrowheads="1"/>
          </p:cNvPicPr>
          <p:nvPr/>
        </p:nvPicPr>
        <p:blipFill>
          <a:blip r:embed="rId4">
            <a:extLst>
              <a:ext uri="{28A0092B-C50C-407E-A947-70E740481C1C}">
                <a14:useLocalDpi xmlns:a14="http://schemas.microsoft.com/office/drawing/2010/main" val="0"/>
              </a:ext>
            </a:extLst>
          </a:blip>
          <a:srcRect l="14980" t="31393" r="15475" b="41492"/>
          <a:stretch>
            <a:fillRect/>
          </a:stretch>
        </p:blipFill>
        <p:spPr bwMode="auto">
          <a:xfrm>
            <a:off x="2208214" y="666422"/>
            <a:ext cx="7920037"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1" name="Text Box 13"/>
          <p:cNvSpPr txBox="1">
            <a:spLocks noChangeArrowheads="1"/>
          </p:cNvSpPr>
          <p:nvPr/>
        </p:nvSpPr>
        <p:spPr bwMode="auto">
          <a:xfrm>
            <a:off x="5364178" y="1503993"/>
            <a:ext cx="487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i="1" dirty="0">
                <a:solidFill>
                  <a:srgbClr val="FF0000"/>
                </a:solidFill>
                <a:latin typeface="Comic Sans MS" panose="030F0702030302020204" pitchFamily="66" charset="0"/>
              </a:rPr>
              <a:t>me</a:t>
            </a:r>
          </a:p>
        </p:txBody>
      </p:sp>
      <p:sp>
        <p:nvSpPr>
          <p:cNvPr id="17422" name="Text Box 14"/>
          <p:cNvSpPr txBox="1">
            <a:spLocks noChangeArrowheads="1"/>
          </p:cNvSpPr>
          <p:nvPr/>
        </p:nvSpPr>
        <p:spPr bwMode="auto">
          <a:xfrm>
            <a:off x="5930900" y="2006256"/>
            <a:ext cx="309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i="1" dirty="0">
                <a:solidFill>
                  <a:srgbClr val="FF0000"/>
                </a:solidFill>
                <a:latin typeface="Comic Sans MS" panose="030F0702030302020204" pitchFamily="66" charset="0"/>
              </a:rPr>
              <a:t>I</a:t>
            </a:r>
          </a:p>
        </p:txBody>
      </p:sp>
      <p:sp>
        <p:nvSpPr>
          <p:cNvPr id="17423" name="Text Box 15"/>
          <p:cNvSpPr txBox="1">
            <a:spLocks noChangeArrowheads="1"/>
          </p:cNvSpPr>
          <p:nvPr/>
        </p:nvSpPr>
        <p:spPr bwMode="auto">
          <a:xfrm>
            <a:off x="5292063" y="2469900"/>
            <a:ext cx="487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i="1" dirty="0">
                <a:solidFill>
                  <a:srgbClr val="FF0000"/>
                </a:solidFill>
                <a:latin typeface="Comic Sans MS" panose="030F0702030302020204" pitchFamily="66" charset="0"/>
              </a:rPr>
              <a:t>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444"/>
    </mc:Choice>
    <mc:Fallback xmlns="">
      <p:transition spd="slow" advTm="5944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7" grpId="0"/>
      <p:bldP spid="17418" grpId="0"/>
      <p:bldP spid="17419" grpId="0"/>
      <p:bldP spid="17421" grpId="0"/>
      <p:bldP spid="17422" grpId="0"/>
      <p:bldP spid="174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6387" name="Rectangle 3"/>
          <p:cNvSpPr>
            <a:spLocks noChangeArrowheads="1"/>
          </p:cNvSpPr>
          <p:nvPr/>
        </p:nvSpPr>
        <p:spPr bwMode="auto">
          <a:xfrm>
            <a:off x="4756730" y="87503"/>
            <a:ext cx="23134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latin typeface="Verdana" panose="020B0604030504040204" pitchFamily="34" charset="0"/>
                <a:ea typeface="Verdana" panose="020B0604030504040204" pitchFamily="34" charset="0"/>
              </a:rPr>
              <a:t>Punctuation</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l="15495" t="23451" r="15105" b="39525"/>
          <a:stretch>
            <a:fillRect/>
          </a:stretch>
        </p:blipFill>
        <p:spPr bwMode="auto">
          <a:xfrm>
            <a:off x="2006780" y="506974"/>
            <a:ext cx="82804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l="13573" t="51889" r="17606" b="23976"/>
          <a:stretch>
            <a:fillRect/>
          </a:stretch>
        </p:blipFill>
        <p:spPr bwMode="auto">
          <a:xfrm>
            <a:off x="1991519" y="3881934"/>
            <a:ext cx="82804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Oval 6"/>
          <p:cNvSpPr>
            <a:spLocks noChangeArrowheads="1"/>
          </p:cNvSpPr>
          <p:nvPr/>
        </p:nvSpPr>
        <p:spPr bwMode="auto">
          <a:xfrm>
            <a:off x="2855914" y="649850"/>
            <a:ext cx="361950"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dirty="0">
              <a:latin typeface="Comic Sans MS" panose="030F0702030302020204" pitchFamily="66" charset="0"/>
            </a:endParaRPr>
          </a:p>
        </p:txBody>
      </p:sp>
      <p:sp>
        <p:nvSpPr>
          <p:cNvPr id="36871" name="Oval 7"/>
          <p:cNvSpPr>
            <a:spLocks noChangeArrowheads="1"/>
          </p:cNvSpPr>
          <p:nvPr/>
        </p:nvSpPr>
        <p:spPr bwMode="auto">
          <a:xfrm>
            <a:off x="6383339" y="672570"/>
            <a:ext cx="647700"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36872" name="Oval 8"/>
          <p:cNvSpPr>
            <a:spLocks noChangeArrowheads="1"/>
          </p:cNvSpPr>
          <p:nvPr/>
        </p:nvSpPr>
        <p:spPr bwMode="auto">
          <a:xfrm>
            <a:off x="4756730" y="651709"/>
            <a:ext cx="863600"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36873" name="Text Box 9"/>
          <p:cNvSpPr txBox="1">
            <a:spLocks noChangeArrowheads="1"/>
          </p:cNvSpPr>
          <p:nvPr/>
        </p:nvSpPr>
        <p:spPr bwMode="auto">
          <a:xfrm>
            <a:off x="4091264" y="2686844"/>
            <a:ext cx="719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i="1" dirty="0">
                <a:solidFill>
                  <a:srgbClr val="FF0000"/>
                </a:solidFill>
                <a:latin typeface="Comic Sans MS" panose="030F0702030302020204" pitchFamily="66" charset="0"/>
              </a:rPr>
              <a:t>Max</a:t>
            </a:r>
          </a:p>
        </p:txBody>
      </p:sp>
      <p:sp>
        <p:nvSpPr>
          <p:cNvPr id="36874" name="Text Box 10"/>
          <p:cNvSpPr txBox="1">
            <a:spLocks noChangeArrowheads="1"/>
          </p:cNvSpPr>
          <p:nvPr/>
        </p:nvSpPr>
        <p:spPr bwMode="auto">
          <a:xfrm>
            <a:off x="2782094" y="3370818"/>
            <a:ext cx="5976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i="1" dirty="0">
                <a:solidFill>
                  <a:srgbClr val="FF0000"/>
                </a:solidFill>
                <a:latin typeface="Comic Sans MS" panose="030F0702030302020204" pitchFamily="66" charset="0"/>
              </a:rPr>
              <a:t>Max is someone’s name.</a:t>
            </a:r>
          </a:p>
        </p:txBody>
      </p:sp>
      <p:sp>
        <p:nvSpPr>
          <p:cNvPr id="36875" name="Text Box 11"/>
          <p:cNvSpPr txBox="1">
            <a:spLocks noChangeArrowheads="1"/>
          </p:cNvSpPr>
          <p:nvPr/>
        </p:nvSpPr>
        <p:spPr bwMode="auto">
          <a:xfrm>
            <a:off x="2640013" y="4579759"/>
            <a:ext cx="284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0000"/>
                </a:solidFill>
                <a:latin typeface="Comic Sans MS" panose="030F0702030302020204" pitchFamily="66" charset="0"/>
              </a:rPr>
              <a:t>“</a:t>
            </a:r>
          </a:p>
        </p:txBody>
      </p:sp>
      <p:sp>
        <p:nvSpPr>
          <p:cNvPr id="36876" name="Text Box 12"/>
          <p:cNvSpPr txBox="1">
            <a:spLocks noChangeArrowheads="1"/>
          </p:cNvSpPr>
          <p:nvPr/>
        </p:nvSpPr>
        <p:spPr bwMode="auto">
          <a:xfrm>
            <a:off x="6099176" y="4613556"/>
            <a:ext cx="284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0000"/>
                </a:solidFill>
                <a:latin typeface="Comic Sans MS" panose="030F0702030302020204" pitchFamily="66" charset="0"/>
              </a:rPr>
              <a:t>“</a:t>
            </a:r>
          </a:p>
        </p:txBody>
      </p:sp>
      <p:sp>
        <p:nvSpPr>
          <p:cNvPr id="36877" name="Text Box 13"/>
          <p:cNvSpPr txBox="1">
            <a:spLocks noChangeArrowheads="1"/>
          </p:cNvSpPr>
          <p:nvPr/>
        </p:nvSpPr>
        <p:spPr bwMode="auto">
          <a:xfrm>
            <a:off x="3619103" y="5106339"/>
            <a:ext cx="284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0000"/>
                </a:solidFill>
                <a:latin typeface="Comic Sans MS" panose="030F0702030302020204" pitchFamily="66" charset="0"/>
              </a:rPr>
              <a:t>“</a:t>
            </a:r>
          </a:p>
        </p:txBody>
      </p:sp>
      <p:sp>
        <p:nvSpPr>
          <p:cNvPr id="36878" name="Text Box 14"/>
          <p:cNvSpPr txBox="1">
            <a:spLocks noChangeArrowheads="1"/>
          </p:cNvSpPr>
          <p:nvPr/>
        </p:nvSpPr>
        <p:spPr bwMode="auto">
          <a:xfrm>
            <a:off x="4498272" y="5615213"/>
            <a:ext cx="284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0000"/>
                </a:solidFill>
                <a:latin typeface="Comic Sans MS" panose="030F0702030302020204" pitchFamily="66"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944"/>
    </mc:Choice>
    <mc:Fallback xmlns="">
      <p:transition spd="slow" advTm="1694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7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1" grpId="0" animBg="1"/>
      <p:bldP spid="36872" grpId="0" animBg="1"/>
      <p:bldP spid="36873" grpId="0"/>
      <p:bldP spid="36874" grpId="0"/>
      <p:bldP spid="36875" grpId="0"/>
      <p:bldP spid="36876" grpId="0"/>
      <p:bldP spid="36877" grpId="0"/>
      <p:bldP spid="368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7411" name="Rectangle 4"/>
          <p:cNvSpPr>
            <a:spLocks noChangeArrowheads="1"/>
          </p:cNvSpPr>
          <p:nvPr/>
        </p:nvSpPr>
        <p:spPr bwMode="auto">
          <a:xfrm>
            <a:off x="5047864" y="95440"/>
            <a:ext cx="21677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latin typeface="Verdana" panose="020B0604030504040204" pitchFamily="34" charset="0"/>
                <a:ea typeface="Verdana" panose="020B0604030504040204" pitchFamily="34" charset="0"/>
              </a:rPr>
              <a:t>Vocabulary</a:t>
            </a:r>
          </a:p>
        </p:txBody>
      </p:sp>
      <p:pic>
        <p:nvPicPr>
          <p:cNvPr id="17412" name="Picture 6"/>
          <p:cNvPicPr>
            <a:picLocks noChangeAspect="1" noChangeArrowheads="1"/>
          </p:cNvPicPr>
          <p:nvPr/>
        </p:nvPicPr>
        <p:blipFill>
          <a:blip r:embed="rId3">
            <a:extLst>
              <a:ext uri="{28A0092B-C50C-407E-A947-70E740481C1C}">
                <a14:useLocalDpi xmlns:a14="http://schemas.microsoft.com/office/drawing/2010/main" val="0"/>
              </a:ext>
            </a:extLst>
          </a:blip>
          <a:srcRect l="13937" t="30553" r="26340" b="30963"/>
          <a:stretch>
            <a:fillRect/>
          </a:stretch>
        </p:blipFill>
        <p:spPr bwMode="auto">
          <a:xfrm>
            <a:off x="2574268" y="2693988"/>
            <a:ext cx="7273925"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7"/>
          <p:cNvPicPr>
            <a:picLocks noChangeAspect="1" noChangeArrowheads="1"/>
          </p:cNvPicPr>
          <p:nvPr/>
        </p:nvPicPr>
        <p:blipFill>
          <a:blip r:embed="rId4">
            <a:extLst>
              <a:ext uri="{28A0092B-C50C-407E-A947-70E740481C1C}">
                <a14:useLocalDpi xmlns:a14="http://schemas.microsoft.com/office/drawing/2010/main" val="0"/>
              </a:ext>
            </a:extLst>
          </a:blip>
          <a:srcRect l="15300" t="30316" r="26384" b="46072"/>
          <a:stretch>
            <a:fillRect/>
          </a:stretch>
        </p:blipFill>
        <p:spPr bwMode="auto">
          <a:xfrm>
            <a:off x="2494755" y="530366"/>
            <a:ext cx="7273925"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Text Box 8"/>
          <p:cNvSpPr txBox="1">
            <a:spLocks noChangeArrowheads="1"/>
          </p:cNvSpPr>
          <p:nvPr/>
        </p:nvSpPr>
        <p:spPr bwMode="auto">
          <a:xfrm>
            <a:off x="7032627" y="1694462"/>
            <a:ext cx="652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a:solidFill>
                  <a:srgbClr val="FF0000"/>
                </a:solidFill>
                <a:latin typeface="Comic Sans MS" panose="030F0702030302020204" pitchFamily="66" charset="0"/>
              </a:rPr>
              <a:t>play</a:t>
            </a:r>
          </a:p>
        </p:txBody>
      </p:sp>
      <p:sp>
        <p:nvSpPr>
          <p:cNvPr id="18441" name="Text Box 9"/>
          <p:cNvSpPr txBox="1">
            <a:spLocks noChangeArrowheads="1"/>
          </p:cNvSpPr>
          <p:nvPr/>
        </p:nvSpPr>
        <p:spPr bwMode="auto">
          <a:xfrm>
            <a:off x="3719514" y="4317887"/>
            <a:ext cx="576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dirty="0">
                <a:solidFill>
                  <a:srgbClr val="FF0000"/>
                </a:solidFill>
                <a:latin typeface="Comic Sans MS" panose="030F0702030302020204" pitchFamily="66" charset="0"/>
              </a:rPr>
              <a:t>mis</a:t>
            </a:r>
          </a:p>
        </p:txBody>
      </p:sp>
      <p:sp>
        <p:nvSpPr>
          <p:cNvPr id="18442" name="Text Box 10"/>
          <p:cNvSpPr txBox="1">
            <a:spLocks noChangeArrowheads="1"/>
          </p:cNvSpPr>
          <p:nvPr/>
        </p:nvSpPr>
        <p:spPr bwMode="auto">
          <a:xfrm>
            <a:off x="3783014" y="4879672"/>
            <a:ext cx="388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a:solidFill>
                  <a:srgbClr val="FF0000"/>
                </a:solidFill>
                <a:latin typeface="Comic Sans MS" panose="030F0702030302020204" pitchFamily="66" charset="0"/>
              </a:rPr>
              <a:t>in</a:t>
            </a:r>
          </a:p>
        </p:txBody>
      </p:sp>
      <p:sp>
        <p:nvSpPr>
          <p:cNvPr id="18443" name="Text Box 11"/>
          <p:cNvSpPr txBox="1">
            <a:spLocks noChangeArrowheads="1"/>
          </p:cNvSpPr>
          <p:nvPr/>
        </p:nvSpPr>
        <p:spPr bwMode="auto">
          <a:xfrm>
            <a:off x="3751263" y="5482323"/>
            <a:ext cx="452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dirty="0" err="1">
                <a:solidFill>
                  <a:srgbClr val="FF0000"/>
                </a:solidFill>
                <a:latin typeface="Comic Sans MS" panose="030F0702030302020204" pitchFamily="66" charset="0"/>
              </a:rPr>
              <a:t>im</a:t>
            </a:r>
            <a:endParaRPr lang="en-GB" altLang="en-US" sz="2000" i="1" dirty="0">
              <a:solidFill>
                <a:srgbClr val="FF0000"/>
              </a:solidFill>
              <a:latin typeface="Comic Sans MS" panose="030F0702030302020204" pitchFamily="66" charset="0"/>
            </a:endParaRPr>
          </a:p>
        </p:txBody>
      </p:sp>
      <p:sp>
        <p:nvSpPr>
          <p:cNvPr id="18444" name="Text Box 12"/>
          <p:cNvSpPr txBox="1">
            <a:spLocks noChangeArrowheads="1"/>
          </p:cNvSpPr>
          <p:nvPr/>
        </p:nvSpPr>
        <p:spPr bwMode="auto">
          <a:xfrm>
            <a:off x="7032626" y="2236775"/>
            <a:ext cx="652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i="1" dirty="0">
                <a:solidFill>
                  <a:srgbClr val="FF0000"/>
                </a:solidFill>
                <a:latin typeface="Comic Sans MS" panose="030F0702030302020204" pitchFamily="66" charset="0"/>
              </a:rPr>
              <a:t>play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884"/>
    </mc:Choice>
    <mc:Fallback xmlns="">
      <p:transition spd="slow" advTm="2288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1" grpId="0"/>
      <p:bldP spid="18442" grpId="0"/>
      <p:bldP spid="18443" grpId="0"/>
      <p:bldP spid="184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5" y="212436"/>
            <a:ext cx="11785600" cy="584775"/>
          </a:xfrm>
          <a:prstGeom prst="rect">
            <a:avLst/>
          </a:prstGeom>
          <a:noFill/>
        </p:spPr>
        <p:txBody>
          <a:bodyPr wrap="square" rtlCol="0">
            <a:spAutoFit/>
          </a:bodyPr>
          <a:lstStyle/>
          <a:p>
            <a:r>
              <a:rPr lang="en-GB" sz="3200" dirty="0"/>
              <a:t>The biggest way to support your children…</a:t>
            </a:r>
          </a:p>
        </p:txBody>
      </p:sp>
      <p:pic>
        <p:nvPicPr>
          <p:cNvPr id="3" name="Picture 2"/>
          <p:cNvPicPr>
            <a:picLocks noChangeAspect="1"/>
          </p:cNvPicPr>
          <p:nvPr/>
        </p:nvPicPr>
        <p:blipFill>
          <a:blip r:embed="rId2"/>
          <a:stretch>
            <a:fillRect/>
          </a:stretch>
        </p:blipFill>
        <p:spPr>
          <a:xfrm>
            <a:off x="708607" y="1256146"/>
            <a:ext cx="10293535" cy="3639128"/>
          </a:xfrm>
          <a:prstGeom prst="rect">
            <a:avLst/>
          </a:prstGeom>
          <a:ln>
            <a:solidFill>
              <a:schemeClr val="accent1"/>
            </a:solidFill>
          </a:ln>
        </p:spPr>
      </p:pic>
      <p:sp>
        <p:nvSpPr>
          <p:cNvPr id="4" name="Oval 3"/>
          <p:cNvSpPr/>
          <p:nvPr/>
        </p:nvSpPr>
        <p:spPr>
          <a:xfrm>
            <a:off x="2235198" y="3555999"/>
            <a:ext cx="508001" cy="74814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601373" y="4147129"/>
            <a:ext cx="508001" cy="74814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1055" y="5966691"/>
            <a:ext cx="11369963" cy="646331"/>
          </a:xfrm>
          <a:prstGeom prst="rect">
            <a:avLst/>
          </a:prstGeom>
          <a:noFill/>
        </p:spPr>
        <p:txBody>
          <a:bodyPr wrap="square" rtlCol="0">
            <a:spAutoFit/>
          </a:bodyPr>
          <a:lstStyle/>
          <a:p>
            <a:r>
              <a:rPr lang="en-GB" dirty="0"/>
              <a:t>The response is correct but this will not get a mark because the sentence does not start with a capital letter or end with a full stop. </a:t>
            </a:r>
          </a:p>
        </p:txBody>
      </p:sp>
    </p:spTree>
    <p:extLst>
      <p:ext uri="{BB962C8B-B14F-4D97-AF65-F5344CB8AC3E}">
        <p14:creationId xmlns:p14="http://schemas.microsoft.com/office/powerpoint/2010/main" val="24868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5" y="212436"/>
            <a:ext cx="11785600" cy="584775"/>
          </a:xfrm>
          <a:prstGeom prst="rect">
            <a:avLst/>
          </a:prstGeom>
          <a:noFill/>
        </p:spPr>
        <p:txBody>
          <a:bodyPr wrap="square" rtlCol="0">
            <a:spAutoFit/>
          </a:bodyPr>
          <a:lstStyle/>
          <a:p>
            <a:r>
              <a:rPr lang="en-GB" sz="3200" dirty="0"/>
              <a:t>The biggest way to support your children…</a:t>
            </a:r>
          </a:p>
        </p:txBody>
      </p:sp>
      <p:pic>
        <p:nvPicPr>
          <p:cNvPr id="4" name="Picture 3"/>
          <p:cNvPicPr>
            <a:picLocks noChangeAspect="1"/>
          </p:cNvPicPr>
          <p:nvPr/>
        </p:nvPicPr>
        <p:blipFill rotWithShape="1">
          <a:blip r:embed="rId2"/>
          <a:srcRect l="10606" t="27948" b="35122"/>
          <a:stretch/>
        </p:blipFill>
        <p:spPr>
          <a:xfrm>
            <a:off x="2361798" y="1782618"/>
            <a:ext cx="8855365" cy="2761673"/>
          </a:xfrm>
          <a:prstGeom prst="rect">
            <a:avLst/>
          </a:prstGeom>
        </p:spPr>
      </p:pic>
      <p:sp>
        <p:nvSpPr>
          <p:cNvPr id="5" name="Oval 4"/>
          <p:cNvSpPr/>
          <p:nvPr/>
        </p:nvSpPr>
        <p:spPr>
          <a:xfrm>
            <a:off x="5777344" y="2983346"/>
            <a:ext cx="512620" cy="96981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73018" y="5855855"/>
            <a:ext cx="10233891" cy="369332"/>
          </a:xfrm>
          <a:prstGeom prst="rect">
            <a:avLst/>
          </a:prstGeom>
          <a:noFill/>
        </p:spPr>
        <p:txBody>
          <a:bodyPr wrap="square" rtlCol="0">
            <a:spAutoFit/>
          </a:bodyPr>
          <a:lstStyle/>
          <a:p>
            <a:r>
              <a:rPr lang="en-GB" dirty="0"/>
              <a:t>The conjunction is correct but it has been written with a capital ‘A’ so this response won’t get a mark!</a:t>
            </a:r>
          </a:p>
        </p:txBody>
      </p:sp>
    </p:spTree>
    <p:extLst>
      <p:ext uri="{BB962C8B-B14F-4D97-AF65-F5344CB8AC3E}">
        <p14:creationId xmlns:p14="http://schemas.microsoft.com/office/powerpoint/2010/main" val="28165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SATs are not just about Year 6 learning!</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US" b="1" i="0" dirty="0">
                <a:solidFill>
                  <a:srgbClr val="6F6F6F"/>
                </a:solidFill>
                <a:effectLst/>
                <a:latin typeface="Open Sans" panose="020B0606030504020204" pitchFamily="34" charset="0"/>
              </a:rPr>
              <a:t>Over 59% of the questions from the 2017 SATs and 57% in the 2016 SATs covered year 3 to year 5 content.</a:t>
            </a:r>
          </a:p>
          <a:p>
            <a:pPr marL="0" indent="0">
              <a:buNone/>
            </a:pPr>
            <a:r>
              <a:rPr lang="en-US" b="0" i="0" dirty="0">
                <a:solidFill>
                  <a:srgbClr val="6F6F6F"/>
                </a:solidFill>
                <a:effectLst/>
                <a:latin typeface="Open Sans" panose="020B0606030504020204" pitchFamily="34" charset="0"/>
              </a:rPr>
              <a:t>As you’d expect, there is a significant emphasis on the four operations across all papers. In fact “addition, subtraction, multiplication and division” have accounted for 78 marks out of the 220 total marks in the last two SATs.</a:t>
            </a:r>
          </a:p>
          <a:p>
            <a:pPr marL="0" indent="0">
              <a:buNone/>
            </a:pPr>
            <a:r>
              <a:rPr lang="en-US" b="0" i="0" dirty="0">
                <a:solidFill>
                  <a:srgbClr val="6F6F6F"/>
                </a:solidFill>
                <a:effectLst/>
                <a:latin typeface="Open Sans" panose="020B0606030504020204" pitchFamily="34" charset="0"/>
              </a:rPr>
              <a:t>The next highest strands on the list are “fractions, decimals and percentages” which have been worth 48 marks and number and place value (27 marks).</a:t>
            </a:r>
          </a:p>
          <a:p>
            <a:pPr marL="0" indent="0">
              <a:buNone/>
            </a:pPr>
            <a:r>
              <a:rPr lang="en-US" b="0" i="0" dirty="0">
                <a:solidFill>
                  <a:srgbClr val="6F6F6F"/>
                </a:solidFill>
                <a:effectLst/>
                <a:latin typeface="Open Sans" panose="020B0606030504020204" pitchFamily="34" charset="0"/>
              </a:rPr>
              <a:t>To put this in context mastery of “geometry – position and direction” would only have earned a pupil a total of four points overall over the past two years.</a:t>
            </a:r>
          </a:p>
          <a:p>
            <a:pPr marL="0" indent="0">
              <a:buNone/>
            </a:pPr>
            <a:endParaRPr lang="en-GB" dirty="0"/>
          </a:p>
        </p:txBody>
      </p:sp>
    </p:spTree>
    <p:extLst>
      <p:ext uri="{BB962C8B-B14F-4D97-AF65-F5344CB8AC3E}">
        <p14:creationId xmlns:p14="http://schemas.microsoft.com/office/powerpoint/2010/main" val="275769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0639FCAA-ED6A-4A3F-B635-4AAAFBD2F85D}"/>
              </a:ext>
            </a:extLst>
          </p:cNvPr>
          <p:cNvSpPr>
            <a:spLocks noGrp="1" noChangeArrowheads="1"/>
          </p:cNvSpPr>
          <p:nvPr>
            <p:ph idx="1"/>
          </p:nvPr>
        </p:nvSpPr>
        <p:spPr>
          <a:xfrm>
            <a:off x="1973264" y="1484314"/>
            <a:ext cx="6554787" cy="3768725"/>
          </a:xfrm>
        </p:spPr>
        <p:txBody>
          <a:bodyPr rtlCol="0">
            <a:normAutofit/>
          </a:bodyPr>
          <a:lstStyle/>
          <a:p>
            <a:pPr marL="0" indent="0">
              <a:buNone/>
              <a:defRPr/>
            </a:pPr>
            <a:r>
              <a:rPr lang="en-GB" altLang="en-US" dirty="0">
                <a:solidFill>
                  <a:srgbClr val="002060"/>
                </a:solidFill>
                <a:latin typeface="Verdana" panose="020B0604030504040204" pitchFamily="34" charset="0"/>
                <a:ea typeface="Verdana" panose="020B0604030504040204" pitchFamily="34" charset="0"/>
                <a:cs typeface="Verdana" panose="020B0604030504040204" pitchFamily="34" charset="0"/>
              </a:rPr>
              <a:t>We aim to share with you,</a:t>
            </a:r>
          </a:p>
          <a:p>
            <a:pPr eaLnBrk="1" fontAlgn="auto" hangingPunct="1">
              <a:defRPr/>
            </a:pPr>
            <a:r>
              <a:rPr lang="en-GB" altLang="en-US" dirty="0">
                <a:solidFill>
                  <a:srgbClr val="002060"/>
                </a:solidFill>
                <a:latin typeface="Verdana" panose="020B0604030504040204" pitchFamily="34" charset="0"/>
                <a:ea typeface="Verdana" panose="020B0604030504040204" pitchFamily="34" charset="0"/>
                <a:cs typeface="Verdana" panose="020B0604030504040204" pitchFamily="34" charset="0"/>
              </a:rPr>
              <a:t>Information about SATs</a:t>
            </a:r>
          </a:p>
          <a:p>
            <a:pPr eaLnBrk="1" fontAlgn="auto" hangingPunct="1">
              <a:defRPr/>
            </a:pPr>
            <a:r>
              <a:rPr lang="en-GB" altLang="en-US" dirty="0">
                <a:solidFill>
                  <a:srgbClr val="002060"/>
                </a:solidFill>
                <a:latin typeface="Verdana" panose="020B0604030504040204" pitchFamily="34" charset="0"/>
                <a:ea typeface="Verdana" panose="020B0604030504040204" pitchFamily="34" charset="0"/>
                <a:cs typeface="Verdana" panose="020B0604030504040204" pitchFamily="34" charset="0"/>
              </a:rPr>
              <a:t>Information about the Isle of Wight residential</a:t>
            </a:r>
          </a:p>
          <a:p>
            <a:pPr eaLnBrk="1" fontAlgn="auto" hangingPunct="1">
              <a:defRPr/>
            </a:pPr>
            <a:r>
              <a:rPr lang="en-GB" altLang="en-US" dirty="0">
                <a:solidFill>
                  <a:srgbClr val="002060"/>
                </a:solidFill>
                <a:latin typeface="Verdana" panose="020B0604030504040204" pitchFamily="34" charset="0"/>
                <a:ea typeface="Verdana" panose="020B0604030504040204" pitchFamily="34" charset="0"/>
                <a:cs typeface="Verdana" panose="020B0604030504040204" pitchFamily="34" charset="0"/>
              </a:rPr>
              <a:t>Information about the rest of the 2024/2025 academic year.</a:t>
            </a:r>
          </a:p>
          <a:p>
            <a:pPr eaLnBrk="1" fontAlgn="auto" hangingPunct="1">
              <a:defRPr/>
            </a:pPr>
            <a:endParaRPr lang="en-GB" altLang="en-US" dirty="0">
              <a:solidFill>
                <a:schemeClr val="bg2">
                  <a:lumMod val="75000"/>
                </a:schemeClr>
              </a:solidFill>
            </a:endParaRPr>
          </a:p>
          <a:p>
            <a:pPr eaLnBrk="1" fontAlgn="auto" hangingPunct="1">
              <a:defRPr/>
            </a:pPr>
            <a:endParaRPr lang="en-GB" altLang="en-US" dirty="0">
              <a:solidFill>
                <a:schemeClr val="bg2">
                  <a:lumMod val="75000"/>
                </a:schemeClr>
              </a:solidFill>
            </a:endParaRPr>
          </a:p>
        </p:txBody>
      </p:sp>
      <p:sp>
        <p:nvSpPr>
          <p:cNvPr id="11267" name="WordArt 7">
            <a:extLst>
              <a:ext uri="{FF2B5EF4-FFF2-40B4-BE49-F238E27FC236}">
                <a16:creationId xmlns:a16="http://schemas.microsoft.com/office/drawing/2014/main" id="{B76FF118-6FC0-4F4A-9EC6-BEBE8A199D31}"/>
              </a:ext>
            </a:extLst>
          </p:cNvPr>
          <p:cNvSpPr>
            <a:spLocks noChangeArrowheads="1" noChangeShapeType="1" noTextEdit="1"/>
          </p:cNvSpPr>
          <p:nvPr/>
        </p:nvSpPr>
        <p:spPr bwMode="auto">
          <a:xfrm>
            <a:off x="3719513" y="692151"/>
            <a:ext cx="4622800" cy="739775"/>
          </a:xfrm>
          <a:prstGeom prst="rect">
            <a:avLst/>
          </a:prstGeom>
        </p:spPr>
        <p:txBody>
          <a:bodyPr wrap="none" fromWordArt="1">
            <a:prstTxWarp prst="textPlain">
              <a:avLst>
                <a:gd name="adj" fmla="val 50000"/>
              </a:avLst>
            </a:prstTxWarp>
          </a:bodyPr>
          <a:lstStyle/>
          <a:p>
            <a:pPr algn="ctr"/>
            <a:endParaRPr lang="en-GB" sz="4400" kern="10">
              <a:ln w="19050">
                <a:solidFill>
                  <a:srgbClr val="99CCFF"/>
                </a:solidFill>
                <a:round/>
                <a:headEnd/>
                <a:tailEnd/>
              </a:ln>
              <a:solidFill>
                <a:srgbClr val="0066CC"/>
              </a:solidFill>
              <a:effectLst>
                <a:outerShdw dist="35921" dir="2700000" algn="ctr" rotWithShape="0">
                  <a:srgbClr val="990000"/>
                </a:outerShdw>
              </a:effectLst>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96A03D10-6429-4671-90C1-FECC5D82BA80}"/>
              </a:ext>
            </a:extLst>
          </p:cNvPr>
          <p:cNvSpPr/>
          <p:nvPr/>
        </p:nvSpPr>
        <p:spPr>
          <a:xfrm>
            <a:off x="2063552" y="486371"/>
            <a:ext cx="7331694" cy="923330"/>
          </a:xfrm>
          <a:prstGeom prst="rect">
            <a:avLst/>
          </a:prstGeom>
          <a:solidFill>
            <a:srgbClr val="002060"/>
          </a:solidFill>
        </p:spPr>
        <p:txBody>
          <a:bodyPr>
            <a:spAutoFit/>
            <a:scene3d>
              <a:camera prst="orthographicFront"/>
              <a:lightRig rig="soft" dir="t">
                <a:rot lat="0" lon="0" rev="15600000"/>
              </a:lightRig>
            </a:scene3d>
            <a:sp3d extrusionH="57150" prstMaterial="softEdge">
              <a:bevelT w="25400" h="38100"/>
            </a:sp3d>
          </a:bodyPr>
          <a:lstStyle/>
          <a:p>
            <a:pPr algn="ctr">
              <a:defRPr/>
            </a:pPr>
            <a:r>
              <a:rPr lang="en-US" sz="5400" b="1" dirty="0">
                <a:ln/>
                <a:solidFill>
                  <a:schemeClr val="bg1"/>
                </a:solidFill>
                <a:latin typeface="Verdana" panose="020B0604030504040204" pitchFamily="34" charset="0"/>
                <a:ea typeface="Verdana" panose="020B0604030504040204" pitchFamily="34" charset="0"/>
              </a:rPr>
              <a:t>Aims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5" y="212436"/>
            <a:ext cx="11785600" cy="584775"/>
          </a:xfrm>
          <a:prstGeom prst="rect">
            <a:avLst/>
          </a:prstGeom>
          <a:noFill/>
        </p:spPr>
        <p:txBody>
          <a:bodyPr wrap="square" rtlCol="0">
            <a:spAutoFit/>
          </a:bodyPr>
          <a:lstStyle/>
          <a:p>
            <a:r>
              <a:rPr lang="en-GB" sz="3200" dirty="0"/>
              <a:t>The biggest way to support your children…</a:t>
            </a:r>
          </a:p>
        </p:txBody>
      </p:sp>
      <p:pic>
        <p:nvPicPr>
          <p:cNvPr id="4" name="Picture 3"/>
          <p:cNvPicPr>
            <a:picLocks noChangeAspect="1"/>
          </p:cNvPicPr>
          <p:nvPr/>
        </p:nvPicPr>
        <p:blipFill rotWithShape="1">
          <a:blip r:embed="rId2"/>
          <a:srcRect l="11818" t="25101" r="6970" b="9848"/>
          <a:stretch/>
        </p:blipFill>
        <p:spPr>
          <a:xfrm>
            <a:off x="1939636" y="1205242"/>
            <a:ext cx="7499927" cy="4505553"/>
          </a:xfrm>
          <a:prstGeom prst="rect">
            <a:avLst/>
          </a:prstGeom>
        </p:spPr>
      </p:pic>
      <p:sp>
        <p:nvSpPr>
          <p:cNvPr id="5" name="Oval 4"/>
          <p:cNvSpPr/>
          <p:nvPr/>
        </p:nvSpPr>
        <p:spPr>
          <a:xfrm>
            <a:off x="2521528" y="2613891"/>
            <a:ext cx="341745" cy="63730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618181" y="3962400"/>
            <a:ext cx="471056" cy="73891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87927" y="5710795"/>
            <a:ext cx="11536218" cy="646331"/>
          </a:xfrm>
          <a:prstGeom prst="rect">
            <a:avLst/>
          </a:prstGeom>
          <a:noFill/>
        </p:spPr>
        <p:txBody>
          <a:bodyPr wrap="square" rtlCol="0">
            <a:spAutoFit/>
          </a:bodyPr>
          <a:lstStyle/>
          <a:p>
            <a:r>
              <a:rPr lang="en-GB" dirty="0"/>
              <a:t>This response won’t get a mark because the ‘P’ doesn’t go over the line and is therefor considered a capital letter. The ‘W’ looks larger than the ‘a’ so the ‘W’ will be considered a capital letter!</a:t>
            </a:r>
          </a:p>
        </p:txBody>
      </p:sp>
    </p:spTree>
    <p:extLst>
      <p:ext uri="{BB962C8B-B14F-4D97-AF65-F5344CB8AC3E}">
        <p14:creationId xmlns:p14="http://schemas.microsoft.com/office/powerpoint/2010/main" val="11122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you support your child?</a:t>
            </a:r>
            <a:endParaRPr lang="en-GB" dirty="0"/>
          </a:p>
        </p:txBody>
      </p:sp>
      <p:sp>
        <p:nvSpPr>
          <p:cNvPr id="3" name="Content Placeholder 2"/>
          <p:cNvSpPr>
            <a:spLocks noGrp="1"/>
          </p:cNvSpPr>
          <p:nvPr>
            <p:ph idx="1"/>
          </p:nvPr>
        </p:nvSpPr>
        <p:spPr>
          <a:xfrm>
            <a:off x="489527" y="1505961"/>
            <a:ext cx="10864273" cy="4351338"/>
          </a:xfrm>
        </p:spPr>
        <p:txBody>
          <a:bodyPr vert="horz" lIns="91440" tIns="45720" rIns="91440" bIns="45720" rtlCol="0" anchor="t">
            <a:normAutofit/>
          </a:bodyPr>
          <a:lstStyle/>
          <a:p>
            <a:r>
              <a:rPr lang="en-US" dirty="0"/>
              <a:t>Sitting next to them when they complete their Maths homework – remind them to ask you read the question to them if they find this helpful.</a:t>
            </a:r>
          </a:p>
          <a:p>
            <a:r>
              <a:rPr lang="en-US" dirty="0"/>
              <a:t>Take a look at how they form their numbers – sometimes a four looks like a nine and zeros look like sixes.</a:t>
            </a:r>
          </a:p>
          <a:p>
            <a:r>
              <a:rPr lang="en-US" dirty="0"/>
              <a:t>TTRS</a:t>
            </a:r>
            <a:r>
              <a:rPr lang="en-GB" dirty="0"/>
              <a:t> – it is so important to develop confidence recalling times tables and division facts.</a:t>
            </a:r>
            <a:endParaRPr lang="en-GB" dirty="0">
              <a:ea typeface="Calibri"/>
              <a:cs typeface="Calibri"/>
            </a:endParaRPr>
          </a:p>
          <a:p>
            <a:r>
              <a:rPr lang="en-US" dirty="0"/>
              <a:t>Getting your child to ‘teach’ you what they’ve been learning about in </a:t>
            </a:r>
            <a:r>
              <a:rPr lang="en-US" dirty="0" err="1"/>
              <a:t>Maths</a:t>
            </a:r>
            <a:r>
              <a:rPr lang="en-US" dirty="0"/>
              <a:t>. Can they recall their learning?</a:t>
            </a:r>
          </a:p>
        </p:txBody>
      </p:sp>
    </p:spTree>
    <p:extLst>
      <p:ext uri="{BB962C8B-B14F-4D97-AF65-F5344CB8AC3E}">
        <p14:creationId xmlns:p14="http://schemas.microsoft.com/office/powerpoint/2010/main" val="13333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23556" name="Text Box 4"/>
          <p:cNvSpPr txBox="1">
            <a:spLocks noChangeArrowheads="1"/>
          </p:cNvSpPr>
          <p:nvPr/>
        </p:nvSpPr>
        <p:spPr bwMode="auto">
          <a:xfrm>
            <a:off x="571501" y="404813"/>
            <a:ext cx="9699626"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000" b="1" dirty="0">
                <a:latin typeface="Verdana" panose="020B0604030504040204" pitchFamily="34" charset="0"/>
                <a:ea typeface="Verdana" panose="020B0604030504040204" pitchFamily="34" charset="0"/>
              </a:rPr>
              <a:t>How can you help your child?</a:t>
            </a:r>
          </a:p>
          <a:p>
            <a:pPr eaLnBrk="1" hangingPunct="1">
              <a:spcBef>
                <a:spcPct val="0"/>
              </a:spcBef>
              <a:buFontTx/>
              <a:buNone/>
            </a:pPr>
            <a:endParaRPr lang="en-GB" altLang="en-US" sz="2000" b="1" dirty="0">
              <a:latin typeface="Verdana" panose="020B0604030504040204" pitchFamily="34" charset="0"/>
              <a:ea typeface="Verdana" panose="020B0604030504040204" pitchFamily="34" charset="0"/>
            </a:endParaRPr>
          </a:p>
          <a:p>
            <a:pPr eaLnBrk="1" hangingPunct="1">
              <a:spcBef>
                <a:spcPct val="0"/>
              </a:spcBef>
            </a:pPr>
            <a:endParaRPr lang="en-GB" altLang="en-US" sz="2700" dirty="0">
              <a:latin typeface="Verdana" panose="020B0604030504040204" pitchFamily="34" charset="0"/>
              <a:ea typeface="Verdana" panose="020B0604030504040204" pitchFamily="34" charset="0"/>
            </a:endParaRPr>
          </a:p>
          <a:p>
            <a:pPr eaLnBrk="1" hangingPunct="1">
              <a:spcBef>
                <a:spcPct val="0"/>
              </a:spcBef>
            </a:pPr>
            <a:r>
              <a:rPr lang="en-GB" altLang="en-US" sz="2700" dirty="0">
                <a:latin typeface="Verdana" panose="020B0604030504040204" pitchFamily="34" charset="0"/>
                <a:ea typeface="Verdana" panose="020B0604030504040204" pitchFamily="34" charset="0"/>
              </a:rPr>
              <a:t> Assist and review homework</a:t>
            </a:r>
          </a:p>
          <a:p>
            <a:pPr eaLnBrk="1" hangingPunct="1">
              <a:spcBef>
                <a:spcPct val="0"/>
              </a:spcBef>
            </a:pPr>
            <a:endParaRPr lang="en-GB" altLang="en-US" sz="1000" dirty="0">
              <a:latin typeface="Verdana" panose="020B0604030504040204" pitchFamily="34" charset="0"/>
              <a:ea typeface="Verdana" panose="020B0604030504040204" pitchFamily="34" charset="0"/>
            </a:endParaRPr>
          </a:p>
          <a:p>
            <a:pPr eaLnBrk="1" hangingPunct="1">
              <a:spcBef>
                <a:spcPct val="0"/>
              </a:spcBef>
            </a:pPr>
            <a:r>
              <a:rPr lang="en-GB" altLang="en-US" sz="2700" dirty="0">
                <a:latin typeface="Verdana" panose="020B0604030504040204" pitchFamily="34" charset="0"/>
                <a:ea typeface="Verdana" panose="020B0604030504040204" pitchFamily="34" charset="0"/>
              </a:rPr>
              <a:t> Times tables and maths games</a:t>
            </a:r>
          </a:p>
          <a:p>
            <a:pPr eaLnBrk="1" hangingPunct="1">
              <a:spcBef>
                <a:spcPct val="0"/>
              </a:spcBef>
            </a:pPr>
            <a:endParaRPr lang="en-GB" altLang="en-US" sz="1000" dirty="0">
              <a:latin typeface="Verdana" panose="020B0604030504040204" pitchFamily="34" charset="0"/>
              <a:ea typeface="Verdana" panose="020B0604030504040204" pitchFamily="34" charset="0"/>
            </a:endParaRPr>
          </a:p>
          <a:p>
            <a:pPr eaLnBrk="1" hangingPunct="1">
              <a:spcBef>
                <a:spcPct val="0"/>
              </a:spcBef>
            </a:pPr>
            <a:r>
              <a:rPr lang="en-GB" altLang="en-US" sz="2700" dirty="0">
                <a:latin typeface="Verdana" panose="020B0604030504040204" pitchFamily="34" charset="0"/>
                <a:ea typeface="Verdana" panose="020B0604030504040204" pitchFamily="34" charset="0"/>
              </a:rPr>
              <a:t> Listen to your child read and discuss the book</a:t>
            </a:r>
          </a:p>
          <a:p>
            <a:pPr eaLnBrk="1" hangingPunct="1">
              <a:spcBef>
                <a:spcPct val="0"/>
              </a:spcBef>
            </a:pPr>
            <a:endParaRPr lang="en-GB" altLang="en-US" sz="1000" dirty="0">
              <a:latin typeface="Verdana" panose="020B0604030504040204" pitchFamily="34" charset="0"/>
              <a:ea typeface="Verdana" panose="020B0604030504040204" pitchFamily="34" charset="0"/>
            </a:endParaRPr>
          </a:p>
          <a:p>
            <a:pPr eaLnBrk="1" hangingPunct="1">
              <a:spcBef>
                <a:spcPct val="0"/>
              </a:spcBef>
            </a:pPr>
            <a:r>
              <a:rPr lang="en-GB" altLang="en-US" sz="2700" dirty="0">
                <a:latin typeface="Verdana" panose="020B0604030504040204" pitchFamily="34" charset="0"/>
                <a:ea typeface="Verdana" panose="020B0604030504040204" pitchFamily="34" charset="0"/>
              </a:rPr>
              <a:t> Study/Revision books are available but not essential</a:t>
            </a:r>
          </a:p>
          <a:p>
            <a:pPr eaLnBrk="1" hangingPunct="1">
              <a:spcBef>
                <a:spcPct val="0"/>
              </a:spcBef>
            </a:pPr>
            <a:endParaRPr lang="en-GB" altLang="en-US" sz="1000" dirty="0">
              <a:latin typeface="Verdana" panose="020B0604030504040204" pitchFamily="34" charset="0"/>
              <a:ea typeface="Verdana" panose="020B0604030504040204" pitchFamily="34" charset="0"/>
            </a:endParaRPr>
          </a:p>
          <a:p>
            <a:pPr eaLnBrk="1" hangingPunct="1">
              <a:spcBef>
                <a:spcPct val="0"/>
              </a:spcBef>
            </a:pPr>
            <a:r>
              <a:rPr lang="en-GB" altLang="en-US" sz="2700" dirty="0">
                <a:latin typeface="Verdana" panose="020B0604030504040204" pitchFamily="34" charset="0"/>
                <a:ea typeface="Verdana" panose="020B0604030504040204" pitchFamily="34" charset="0"/>
              </a:rPr>
              <a:t> The test results are unlikely to affect children’s </a:t>
            </a:r>
          </a:p>
          <a:p>
            <a:pPr eaLnBrk="1" hangingPunct="1">
              <a:spcBef>
                <a:spcPct val="0"/>
              </a:spcBef>
              <a:buFontTx/>
              <a:buNone/>
            </a:pPr>
            <a:r>
              <a:rPr lang="en-GB" altLang="en-US" sz="2700" dirty="0">
                <a:latin typeface="Verdana" panose="020B0604030504040204" pitchFamily="34" charset="0"/>
                <a:ea typeface="Verdana" panose="020B0604030504040204" pitchFamily="34" charset="0"/>
              </a:rPr>
              <a:t>  secondary school classes </a:t>
            </a:r>
            <a:endParaRPr lang="en-GB" altLang="en-US" sz="1000" dirty="0">
              <a:latin typeface="Verdana" panose="020B0604030504040204" pitchFamily="34" charset="0"/>
              <a:ea typeface="Verdana" panose="020B0604030504040204" pitchFamily="34" charset="0"/>
            </a:endParaRPr>
          </a:p>
          <a:p>
            <a:pPr eaLnBrk="1" hangingPunct="1">
              <a:spcBef>
                <a:spcPct val="0"/>
              </a:spcBef>
            </a:pPr>
            <a:r>
              <a:rPr lang="en-GB" altLang="en-US" sz="2800" dirty="0">
                <a:latin typeface="Verdana" panose="020B0604030504040204" pitchFamily="34" charset="0"/>
                <a:ea typeface="Verdana" panose="020B0604030504040204" pitchFamily="34" charset="0"/>
              </a:rPr>
              <a:t> </a:t>
            </a:r>
            <a:r>
              <a:rPr lang="en-GB" altLang="en-US" sz="2700" dirty="0">
                <a:latin typeface="Verdana" panose="020B0604030504040204" pitchFamily="34" charset="0"/>
                <a:ea typeface="Verdana" panose="020B0604030504040204" pitchFamily="34" charset="0"/>
              </a:rPr>
              <a:t>Children should be encouraged to be determined </a:t>
            </a:r>
          </a:p>
          <a:p>
            <a:pPr eaLnBrk="1" hangingPunct="1">
              <a:spcBef>
                <a:spcPct val="0"/>
              </a:spcBef>
              <a:buFontTx/>
              <a:buNone/>
            </a:pPr>
            <a:r>
              <a:rPr lang="en-GB" altLang="en-US" sz="2700" dirty="0">
                <a:latin typeface="Verdana" panose="020B0604030504040204" pitchFamily="34" charset="0"/>
                <a:ea typeface="Verdana" panose="020B0604030504040204" pitchFamily="34" charset="0"/>
              </a:rPr>
              <a:t>   and do their best, but should not feel stressed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062"/>
    </mc:Choice>
    <mc:Fallback xmlns="">
      <p:transition spd="slow" advTm="870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3" end="3"/>
                                            </p:txEl>
                                          </p:spTgt>
                                        </p:tgtEl>
                                        <p:attrNameLst>
                                          <p:attrName>style.visibility</p:attrName>
                                        </p:attrNameLst>
                                      </p:cBhvr>
                                      <p:to>
                                        <p:strVal val="visible"/>
                                      </p:to>
                                    </p:set>
                                    <p:anim calcmode="lin" valueType="num">
                                      <p:cBhvr additive="base">
                                        <p:cTn id="13"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anim calcmode="lin" valueType="num">
                                      <p:cBhvr additive="base">
                                        <p:cTn id="19" dur="500" fill="hold"/>
                                        <p:tgtEl>
                                          <p:spTgt spid="2355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7" end="7"/>
                                            </p:txEl>
                                          </p:spTgt>
                                        </p:tgtEl>
                                        <p:attrNameLst>
                                          <p:attrName>style.visibility</p:attrName>
                                        </p:attrNameLst>
                                      </p:cBhvr>
                                      <p:to>
                                        <p:strVal val="visible"/>
                                      </p:to>
                                    </p:set>
                                    <p:anim calcmode="lin" valueType="num">
                                      <p:cBhvr additive="base">
                                        <p:cTn id="25"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9" end="9"/>
                                            </p:txEl>
                                          </p:spTgt>
                                        </p:tgtEl>
                                        <p:attrNameLst>
                                          <p:attrName>style.visibility</p:attrName>
                                        </p:attrNameLst>
                                      </p:cBhvr>
                                      <p:to>
                                        <p:strVal val="visible"/>
                                      </p:to>
                                    </p:set>
                                    <p:anim calcmode="lin" valueType="num">
                                      <p:cBhvr additive="base">
                                        <p:cTn id="31" dur="500" fill="hold"/>
                                        <p:tgtEl>
                                          <p:spTgt spid="23556">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11" end="11"/>
                                            </p:txEl>
                                          </p:spTgt>
                                        </p:tgtEl>
                                        <p:attrNameLst>
                                          <p:attrName>style.visibility</p:attrName>
                                        </p:attrNameLst>
                                      </p:cBhvr>
                                      <p:to>
                                        <p:strVal val="visible"/>
                                      </p:to>
                                    </p:set>
                                    <p:anim calcmode="lin" valueType="num">
                                      <p:cBhvr additive="base">
                                        <p:cTn id="37" dur="500" fill="hold"/>
                                        <p:tgtEl>
                                          <p:spTgt spid="23556">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11" end="11"/>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3556">
                                            <p:txEl>
                                              <p:pRg st="12" end="12"/>
                                            </p:txEl>
                                          </p:spTgt>
                                        </p:tgtEl>
                                        <p:attrNameLst>
                                          <p:attrName>style.visibility</p:attrName>
                                        </p:attrNameLst>
                                      </p:cBhvr>
                                      <p:to>
                                        <p:strVal val="visible"/>
                                      </p:to>
                                    </p:set>
                                    <p:anim calcmode="lin" valueType="num">
                                      <p:cBhvr additive="base">
                                        <p:cTn id="41" dur="500" fill="hold"/>
                                        <p:tgtEl>
                                          <p:spTgt spid="23556">
                                            <p:txEl>
                                              <p:pRg st="12" end="1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355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3556">
                                            <p:txEl>
                                              <p:pRg st="13" end="13"/>
                                            </p:txEl>
                                          </p:spTgt>
                                        </p:tgtEl>
                                        <p:attrNameLst>
                                          <p:attrName>style.visibility</p:attrName>
                                        </p:attrNameLst>
                                      </p:cBhvr>
                                      <p:to>
                                        <p:strVal val="visible"/>
                                      </p:to>
                                    </p:set>
                                    <p:anim calcmode="lin" valueType="num">
                                      <p:cBhvr additive="base">
                                        <p:cTn id="47" dur="500" fill="hold"/>
                                        <p:tgtEl>
                                          <p:spTgt spid="23556">
                                            <p:txEl>
                                              <p:pRg st="13" end="1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3556">
                                            <p:txEl>
                                              <p:pRg st="13" end="1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556">
                                            <p:txEl>
                                              <p:pRg st="14" end="14"/>
                                            </p:txEl>
                                          </p:spTgt>
                                        </p:tgtEl>
                                        <p:attrNameLst>
                                          <p:attrName>style.visibility</p:attrName>
                                        </p:attrNameLst>
                                      </p:cBhvr>
                                      <p:to>
                                        <p:strVal val="visible"/>
                                      </p:to>
                                    </p:set>
                                    <p:anim calcmode="lin" valueType="num">
                                      <p:cBhvr additive="base">
                                        <p:cTn id="51" dur="500" fill="hold"/>
                                        <p:tgtEl>
                                          <p:spTgt spid="23556">
                                            <p:txEl>
                                              <p:pRg st="14" end="1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3556">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1945-A382-9D7E-1BC5-4B99FBCE52E3}"/>
              </a:ext>
            </a:extLst>
          </p:cNvPr>
          <p:cNvSpPr>
            <a:spLocks noGrp="1"/>
          </p:cNvSpPr>
          <p:nvPr>
            <p:ph type="title"/>
          </p:nvPr>
        </p:nvSpPr>
        <p:spPr/>
        <p:txBody>
          <a:bodyPr/>
          <a:lstStyle/>
          <a:p>
            <a:r>
              <a:rPr lang="en-US" dirty="0">
                <a:ea typeface="Calibri Light"/>
                <a:cs typeface="Calibri Light"/>
              </a:rPr>
              <a:t>Also...</a:t>
            </a:r>
            <a:endParaRPr lang="en-US" dirty="0"/>
          </a:p>
        </p:txBody>
      </p:sp>
      <p:sp>
        <p:nvSpPr>
          <p:cNvPr id="3" name="Content Placeholder 2">
            <a:extLst>
              <a:ext uri="{FF2B5EF4-FFF2-40B4-BE49-F238E27FC236}">
                <a16:creationId xmlns:a16="http://schemas.microsoft.com/office/drawing/2014/main" id="{418CE1F1-A218-89EE-CC0B-76BDFEBAD6AB}"/>
              </a:ext>
            </a:extLst>
          </p:cNvPr>
          <p:cNvSpPr>
            <a:spLocks noGrp="1"/>
          </p:cNvSpPr>
          <p:nvPr>
            <p:ph idx="1"/>
          </p:nvPr>
        </p:nvSpPr>
        <p:spPr/>
        <p:txBody>
          <a:bodyPr vert="horz" lIns="91440" tIns="45720" rIns="91440" bIns="45720" rtlCol="0" anchor="t">
            <a:normAutofit/>
          </a:bodyPr>
          <a:lstStyle/>
          <a:p>
            <a:r>
              <a:rPr lang="en-US" dirty="0">
                <a:ea typeface="Calibri"/>
                <a:cs typeface="Calibri"/>
              </a:rPr>
              <a:t>SATs are just a snapshot of your child on that particular day – they DO not tell us that your child creative, kind, thoughtful.....</a:t>
            </a:r>
          </a:p>
          <a:p>
            <a:r>
              <a:rPr lang="en-US" dirty="0">
                <a:ea typeface="Calibri"/>
                <a:cs typeface="Calibri"/>
              </a:rPr>
              <a:t>We still teach Year 6 a great curriculum – I know this all sounds like we ONLY do </a:t>
            </a:r>
            <a:r>
              <a:rPr lang="en-US" dirty="0" err="1">
                <a:ea typeface="Calibri" panose="020F0502020204030204"/>
                <a:cs typeface="Calibri" panose="020F0502020204030204"/>
              </a:rPr>
              <a:t>maths</a:t>
            </a:r>
            <a:r>
              <a:rPr lang="en-US" dirty="0">
                <a:ea typeface="Calibri" panose="020F0502020204030204"/>
                <a:cs typeface="Calibri" panose="020F0502020204030204"/>
              </a:rPr>
              <a:t> and grammar, but we really don't!</a:t>
            </a: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09647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9" name="Text Box 73"/>
          <p:cNvSpPr txBox="1">
            <a:spLocks noChangeArrowheads="1"/>
          </p:cNvSpPr>
          <p:nvPr/>
        </p:nvSpPr>
        <p:spPr bwMode="auto">
          <a:xfrm>
            <a:off x="1920875" y="695326"/>
            <a:ext cx="817245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a:latin typeface="Verdana" panose="020B0604030504040204" pitchFamily="34" charset="0"/>
                <a:ea typeface="Verdana" panose="020B0604030504040204" pitchFamily="34" charset="0"/>
              </a:rPr>
              <a:t>Study Guides</a:t>
            </a:r>
          </a:p>
          <a:p>
            <a:pPr eaLnBrk="1" hangingPunct="1">
              <a:spcBef>
                <a:spcPct val="0"/>
              </a:spcBef>
              <a:buFontTx/>
              <a:buNone/>
            </a:pPr>
            <a:endParaRPr lang="en-GB" altLang="en-US" sz="1000" b="1" dirty="0">
              <a:latin typeface="Verdana" panose="020B0604030504040204" pitchFamily="34" charset="0"/>
              <a:ea typeface="Verdana" panose="020B0604030504040204" pitchFamily="34" charset="0"/>
            </a:endParaRPr>
          </a:p>
          <a:p>
            <a:pPr lvl="1" eaLnBrk="1" hangingPunct="1">
              <a:spcBef>
                <a:spcPct val="0"/>
              </a:spcBef>
              <a:buFontTx/>
              <a:buNone/>
            </a:pPr>
            <a:endParaRPr lang="en-GB" altLang="en-US" sz="1000" dirty="0">
              <a:latin typeface="Verdana" panose="020B0604030504040204" pitchFamily="34" charset="0"/>
              <a:ea typeface="Verdana" panose="020B0604030504040204" pitchFamily="34" charset="0"/>
            </a:endParaRPr>
          </a:p>
          <a:p>
            <a:pPr lvl="1" eaLnBrk="1" hangingPunct="1">
              <a:spcBef>
                <a:spcPct val="0"/>
              </a:spcBef>
              <a:buFontTx/>
              <a:buChar char="•"/>
            </a:pPr>
            <a:r>
              <a:rPr lang="en-GB" altLang="en-US" dirty="0">
                <a:latin typeface="Verdana" panose="020B0604030504040204" pitchFamily="34" charset="0"/>
                <a:ea typeface="Verdana" panose="020B0604030504040204" pitchFamily="34" charset="0"/>
              </a:rPr>
              <a:t> CGP (Coordination Group Publications)    </a:t>
            </a:r>
          </a:p>
          <a:p>
            <a:pPr lvl="1" eaLnBrk="1" hangingPunct="1">
              <a:spcBef>
                <a:spcPct val="0"/>
              </a:spcBef>
              <a:buFontTx/>
              <a:buNone/>
            </a:pPr>
            <a:r>
              <a:rPr lang="en-GB" altLang="en-US" dirty="0">
                <a:latin typeface="Verdana" panose="020B0604030504040204" pitchFamily="34" charset="0"/>
                <a:ea typeface="Verdana" panose="020B0604030504040204" pitchFamily="34" charset="0"/>
              </a:rPr>
              <a:t>   available from bookshops</a:t>
            </a:r>
          </a:p>
          <a:p>
            <a:pPr lvl="1" eaLnBrk="1" hangingPunct="1">
              <a:spcBef>
                <a:spcPct val="0"/>
              </a:spcBef>
              <a:buFontTx/>
              <a:buChar char="•"/>
            </a:pPr>
            <a:endParaRPr lang="en-GB" altLang="en-US" sz="1000" dirty="0">
              <a:latin typeface="Verdana" panose="020B0604030504040204" pitchFamily="34" charset="0"/>
              <a:ea typeface="Verdana" panose="020B0604030504040204" pitchFamily="34" charset="0"/>
            </a:endParaRPr>
          </a:p>
          <a:p>
            <a:pPr lvl="1" eaLnBrk="1" hangingPunct="1">
              <a:spcBef>
                <a:spcPct val="0"/>
              </a:spcBef>
              <a:buFontTx/>
              <a:buChar char="•"/>
            </a:pPr>
            <a:r>
              <a:rPr lang="en-GB" altLang="en-US" i="1" dirty="0">
                <a:latin typeface="Verdana" panose="020B0604030504040204" pitchFamily="34" charset="0"/>
                <a:ea typeface="Verdana" panose="020B0604030504040204" pitchFamily="34" charset="0"/>
              </a:rPr>
              <a:t> Letts</a:t>
            </a:r>
            <a:r>
              <a:rPr lang="en-GB" altLang="en-US" dirty="0">
                <a:latin typeface="Verdana" panose="020B0604030504040204" pitchFamily="34" charset="0"/>
                <a:ea typeface="Verdana" panose="020B0604030504040204" pitchFamily="34" charset="0"/>
              </a:rPr>
              <a:t> Revision Guides and Workbooks</a:t>
            </a:r>
          </a:p>
          <a:p>
            <a:pPr eaLnBrk="1" hangingPunct="1">
              <a:spcBef>
                <a:spcPct val="0"/>
              </a:spcBef>
              <a:buFontTx/>
              <a:buNone/>
            </a:pPr>
            <a:endParaRPr lang="en-GB" altLang="en-US" sz="2800" dirty="0">
              <a:latin typeface="Comic Sans MS" panose="030F0702030302020204" pitchFamily="66" charset="0"/>
            </a:endParaRPr>
          </a:p>
        </p:txBody>
      </p:sp>
      <p:sp>
        <p:nvSpPr>
          <p:cNvPr id="19459" name="Rectangle 76"/>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pic>
        <p:nvPicPr>
          <p:cNvPr id="19460" name="Picture 81" descr="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19365">
            <a:off x="5070476" y="3687764"/>
            <a:ext cx="18716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649"/>
                                        </p:tgtEl>
                                        <p:attrNameLst>
                                          <p:attrName>style.visibility</p:attrName>
                                        </p:attrNameLst>
                                      </p:cBhvr>
                                      <p:to>
                                        <p:strVal val="visible"/>
                                      </p:to>
                                    </p:set>
                                    <p:anim calcmode="lin" valueType="num">
                                      <p:cBhvr additive="base">
                                        <p:cTn id="7" dur="500" fill="hold"/>
                                        <p:tgtEl>
                                          <p:spTgt spid="24649"/>
                                        </p:tgtEl>
                                        <p:attrNameLst>
                                          <p:attrName>ppt_x</p:attrName>
                                        </p:attrNameLst>
                                      </p:cBhvr>
                                      <p:tavLst>
                                        <p:tav tm="0">
                                          <p:val>
                                            <p:strVal val="0-#ppt_w/2"/>
                                          </p:val>
                                        </p:tav>
                                        <p:tav tm="100000">
                                          <p:val>
                                            <p:strVal val="#ppt_x"/>
                                          </p:val>
                                        </p:tav>
                                      </p:tavLst>
                                    </p:anim>
                                    <p:anim calcmode="lin" valueType="num">
                                      <p:cBhvr additive="base">
                                        <p:cTn id="8" dur="500" fill="hold"/>
                                        <p:tgtEl>
                                          <p:spTgt spid="246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711450" y="549275"/>
            <a:ext cx="698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2400" dirty="0">
                <a:latin typeface="Verdana" panose="020B0604030504040204" pitchFamily="34" charset="0"/>
                <a:ea typeface="Verdana" panose="020B0604030504040204" pitchFamily="34" charset="0"/>
              </a:rPr>
              <a:t>Y6 NCT Timetable 2025</a:t>
            </a:r>
            <a:endParaRPr lang="en-US" altLang="en-US" sz="2400" dirty="0">
              <a:latin typeface="Verdana" panose="020B0604030504040204" pitchFamily="34" charset="0"/>
              <a:ea typeface="Verdana" panose="020B0604030504040204" pitchFamily="34" charset="0"/>
            </a:endParaRPr>
          </a:p>
        </p:txBody>
      </p:sp>
      <p:graphicFrame>
        <p:nvGraphicFramePr>
          <p:cNvPr id="34891" name="Group 75">
            <a:extLst>
              <a:ext uri="{FF2B5EF4-FFF2-40B4-BE49-F238E27FC236}">
                <a16:creationId xmlns:a16="http://schemas.microsoft.com/office/drawing/2014/main" id="{9172AA55-A5AB-423C-9EEF-E04DE5F31D00}"/>
              </a:ext>
            </a:extLst>
          </p:cNvPr>
          <p:cNvGraphicFramePr>
            <a:graphicFrameLocks noGrp="1"/>
          </p:cNvGraphicFramePr>
          <p:nvPr>
            <p:extLst>
              <p:ext uri="{D42A27DB-BD31-4B8C-83A1-F6EECF244321}">
                <p14:modId xmlns:p14="http://schemas.microsoft.com/office/powerpoint/2010/main" val="994343036"/>
              </p:ext>
            </p:extLst>
          </p:nvPr>
        </p:nvGraphicFramePr>
        <p:xfrm>
          <a:off x="1927226" y="1412875"/>
          <a:ext cx="8561389" cy="7056194"/>
        </p:xfrm>
        <a:graphic>
          <a:graphicData uri="http://schemas.openxmlformats.org/drawingml/2006/table">
            <a:tbl>
              <a:tblPr/>
              <a:tblGrid>
                <a:gridCol w="1501797">
                  <a:extLst>
                    <a:ext uri="{9D8B030D-6E8A-4147-A177-3AD203B41FA5}">
                      <a16:colId xmlns:a16="http://schemas.microsoft.com/office/drawing/2014/main" val="20000"/>
                    </a:ext>
                  </a:extLst>
                </a:gridCol>
                <a:gridCol w="1828827">
                  <a:extLst>
                    <a:ext uri="{9D8B030D-6E8A-4147-A177-3AD203B41FA5}">
                      <a16:colId xmlns:a16="http://schemas.microsoft.com/office/drawing/2014/main" val="20001"/>
                    </a:ext>
                  </a:extLst>
                </a:gridCol>
                <a:gridCol w="1752626">
                  <a:extLst>
                    <a:ext uri="{9D8B030D-6E8A-4147-A177-3AD203B41FA5}">
                      <a16:colId xmlns:a16="http://schemas.microsoft.com/office/drawing/2014/main" val="20002"/>
                    </a:ext>
                  </a:extLst>
                </a:gridCol>
                <a:gridCol w="1773264">
                  <a:extLst>
                    <a:ext uri="{9D8B030D-6E8A-4147-A177-3AD203B41FA5}">
                      <a16:colId xmlns:a16="http://schemas.microsoft.com/office/drawing/2014/main" val="20003"/>
                    </a:ext>
                  </a:extLst>
                </a:gridCol>
                <a:gridCol w="1704875">
                  <a:extLst>
                    <a:ext uri="{9D8B030D-6E8A-4147-A177-3AD203B41FA5}">
                      <a16:colId xmlns:a16="http://schemas.microsoft.com/office/drawing/2014/main" val="20004"/>
                    </a:ext>
                  </a:extLst>
                </a:gridCol>
              </a:tblGrid>
              <a:tr h="8078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Monday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12 May</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Tuesday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13 May</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Wednesday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14 May</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Thursday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15 May</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Friday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 May</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390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Grammar and Punctuation (short answers)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45 minutes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Spelling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(20 words)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Reading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(3 sections)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60 minutes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Mathematics Paper 1: (arithmetic test)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30 minutes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Mathematics Paper 2: (reasoning)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45 minutes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Mathematics Paper 3: (reasoning)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rPr>
                        <a:t>45 minutes</a:t>
                      </a:r>
                      <a:endParaRPr kumimoji="0" lang="en-US"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0000"/>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bg1"/>
                        </a:solidFill>
                        <a:effectLst/>
                        <a:latin typeface="Verdana" panose="020B0604030504040204" pitchFamily="34" charset="0"/>
                        <a:ea typeface="Verdana" panose="020B0604030504040204" pitchFamily="34" charset="0"/>
                      </a:endParaRPr>
                    </a:p>
                  </a:txBody>
                  <a:tcPr marL="91441" marR="91441"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3836"/>
    </mc:Choice>
    <mc:Fallback xmlns="">
      <p:transition spd="slow" advTm="3383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C63A0-DF41-491C-AB96-F9729F2793CE}"/>
              </a:ext>
            </a:extLst>
          </p:cNvPr>
          <p:cNvPicPr>
            <a:picLocks noChangeAspect="1"/>
          </p:cNvPicPr>
          <p:nvPr/>
        </p:nvPicPr>
        <p:blipFill rotWithShape="1">
          <a:blip r:embed="rId2"/>
          <a:srcRect l="27131" t="14029" r="40522" b="4348"/>
          <a:stretch/>
        </p:blipFill>
        <p:spPr>
          <a:xfrm>
            <a:off x="71562" y="47497"/>
            <a:ext cx="3140765" cy="4457859"/>
          </a:xfrm>
          <a:prstGeom prst="rect">
            <a:avLst/>
          </a:prstGeom>
        </p:spPr>
      </p:pic>
      <p:pic>
        <p:nvPicPr>
          <p:cNvPr id="3" name="Picture 2">
            <a:extLst>
              <a:ext uri="{FF2B5EF4-FFF2-40B4-BE49-F238E27FC236}">
                <a16:creationId xmlns:a16="http://schemas.microsoft.com/office/drawing/2014/main" id="{D7E1DAB6-5EA6-427A-8DDC-113EF3630D68}"/>
              </a:ext>
            </a:extLst>
          </p:cNvPr>
          <p:cNvPicPr>
            <a:picLocks noChangeAspect="1"/>
          </p:cNvPicPr>
          <p:nvPr/>
        </p:nvPicPr>
        <p:blipFill rotWithShape="1">
          <a:blip r:embed="rId3"/>
          <a:srcRect l="28174" t="16000" r="41695" b="10377"/>
          <a:stretch/>
        </p:blipFill>
        <p:spPr>
          <a:xfrm>
            <a:off x="3583435" y="1058113"/>
            <a:ext cx="3449921" cy="4741774"/>
          </a:xfrm>
          <a:prstGeom prst="rect">
            <a:avLst/>
          </a:prstGeom>
        </p:spPr>
      </p:pic>
      <p:pic>
        <p:nvPicPr>
          <p:cNvPr id="4" name="Picture 3">
            <a:extLst>
              <a:ext uri="{FF2B5EF4-FFF2-40B4-BE49-F238E27FC236}">
                <a16:creationId xmlns:a16="http://schemas.microsoft.com/office/drawing/2014/main" id="{EECE3DBB-15B3-48E1-91A0-B43BE43DAB93}"/>
              </a:ext>
            </a:extLst>
          </p:cNvPr>
          <p:cNvPicPr>
            <a:picLocks noChangeAspect="1"/>
          </p:cNvPicPr>
          <p:nvPr/>
        </p:nvPicPr>
        <p:blipFill rotWithShape="1">
          <a:blip r:embed="rId4"/>
          <a:srcRect l="28174" t="16347" r="41630" b="11768"/>
          <a:stretch/>
        </p:blipFill>
        <p:spPr>
          <a:xfrm>
            <a:off x="7404464" y="357809"/>
            <a:ext cx="3293545" cy="4410362"/>
          </a:xfrm>
          <a:prstGeom prst="rect">
            <a:avLst/>
          </a:prstGeom>
        </p:spPr>
      </p:pic>
    </p:spTree>
    <p:extLst>
      <p:ext uri="{BB962C8B-B14F-4D97-AF65-F5344CB8AC3E}">
        <p14:creationId xmlns:p14="http://schemas.microsoft.com/office/powerpoint/2010/main" val="2281698064"/>
      </p:ext>
    </p:extLst>
  </p:cSld>
  <p:clrMapOvr>
    <a:masterClrMapping/>
  </p:clrMapOvr>
  <mc:AlternateContent xmlns:mc="http://schemas.openxmlformats.org/markup-compatibility/2006" xmlns:p14="http://schemas.microsoft.com/office/powerpoint/2010/main">
    <mc:Choice Requires="p14">
      <p:transition spd="slow" p14:dur="2000" advTm="33836"/>
    </mc:Choice>
    <mc:Fallback xmlns="">
      <p:transition spd="slow" advTm="3383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27" descr="iowlogoplai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9" y="1484313"/>
            <a:ext cx="81375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398"/>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9" name="Text Box 57">
            <a:extLst>
              <a:ext uri="{FF2B5EF4-FFF2-40B4-BE49-F238E27FC236}">
                <a16:creationId xmlns:a16="http://schemas.microsoft.com/office/drawing/2014/main" id="{093F1CBD-2FED-45C9-88FA-849258859B89}"/>
              </a:ext>
            </a:extLst>
          </p:cNvPr>
          <p:cNvSpPr txBox="1">
            <a:spLocks noChangeArrowheads="1"/>
          </p:cNvSpPr>
          <p:nvPr/>
        </p:nvSpPr>
        <p:spPr bwMode="auto">
          <a:xfrm>
            <a:off x="1853107" y="1760739"/>
            <a:ext cx="8748712" cy="701675"/>
          </a:xfrm>
          <a:prstGeom prst="rect">
            <a:avLst/>
          </a:prstGeom>
          <a:noFill/>
          <a:ln>
            <a:noFill/>
          </a:ln>
          <a:effectLst/>
        </p:spPr>
        <p:txBody>
          <a:bodyPr>
            <a:spAutoFit/>
          </a:bodyPr>
          <a:lstStyle/>
          <a:p>
            <a:pPr eaLnBrk="1" hangingPunct="1">
              <a:spcBef>
                <a:spcPct val="50000"/>
              </a:spcBef>
              <a:defRPr/>
            </a:pPr>
            <a:r>
              <a:rPr lang="en-GB" altLang="en-US" sz="4000" b="1" dirty="0">
                <a:effectLst>
                  <a:outerShdw blurRad="38100" dist="38100" dir="2700000" algn="tl">
                    <a:srgbClr val="FFFFFF"/>
                  </a:outerShdw>
                </a:effectLst>
                <a:latin typeface="Verdana" panose="020B0604030504040204" pitchFamily="34" charset="0"/>
                <a:ea typeface="Verdana" panose="020B0604030504040204" pitchFamily="34" charset="0"/>
              </a:rPr>
              <a:t>Why go to the Isle of Wight?</a:t>
            </a:r>
            <a:endParaRPr lang="en-US" altLang="en-US" sz="4000" b="1" dirty="0">
              <a:effectLst>
                <a:outerShdw blurRad="38100" dist="38100" dir="2700000" algn="tl">
                  <a:srgbClr val="FFFFFF"/>
                </a:outerShdw>
              </a:effectLst>
              <a:latin typeface="Verdana" panose="020B0604030504040204" pitchFamily="34" charset="0"/>
              <a:ea typeface="Verdana" panose="020B0604030504040204" pitchFamily="34" charset="0"/>
            </a:endParaRPr>
          </a:p>
        </p:txBody>
      </p:sp>
      <p:sp>
        <p:nvSpPr>
          <p:cNvPr id="3130" name="Text Box 58"/>
          <p:cNvSpPr txBox="1">
            <a:spLocks noChangeArrowheads="1"/>
          </p:cNvSpPr>
          <p:nvPr/>
        </p:nvSpPr>
        <p:spPr bwMode="auto">
          <a:xfrm>
            <a:off x="1853106" y="2984701"/>
            <a:ext cx="90131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GB" altLang="en-US" dirty="0">
                <a:latin typeface="Verdana" panose="020B0604030504040204" pitchFamily="34" charset="0"/>
                <a:ea typeface="Verdana" panose="020B0604030504040204" pitchFamily="34" charset="0"/>
                <a:cs typeface="Arial" panose="020B0604020202020204" pitchFamily="34" charset="0"/>
              </a:rPr>
              <a:t>Develops social skills and independence</a:t>
            </a:r>
          </a:p>
          <a:p>
            <a:pPr eaLnBrk="1" hangingPunct="1">
              <a:spcBef>
                <a:spcPct val="50000"/>
              </a:spcBef>
            </a:pPr>
            <a:r>
              <a:rPr lang="en-GB" altLang="en-US" dirty="0">
                <a:latin typeface="Verdana" panose="020B0604030504040204" pitchFamily="34" charset="0"/>
                <a:ea typeface="Verdana" panose="020B0604030504040204" pitchFamily="34" charset="0"/>
                <a:cs typeface="Arial" panose="020B0604020202020204" pitchFamily="34" charset="0"/>
              </a:rPr>
              <a:t> Curriculum links – to enhance schoolwork with first-hand experiences</a:t>
            </a:r>
            <a:endParaRPr lang="en-US" altLang="en-US" dirty="0">
              <a:latin typeface="Verdana" panose="020B0604030504040204" pitchFamily="34" charset="0"/>
              <a:ea typeface="Verdana" panose="020B0604030504040204" pitchFamily="34" charset="0"/>
              <a:cs typeface="Arial" panose="020B0604020202020204" pitchFamily="34" charset="0"/>
            </a:endParaRPr>
          </a:p>
        </p:txBody>
      </p:sp>
      <p:pic>
        <p:nvPicPr>
          <p:cNvPr id="22533" name="Picture 115"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986"/>
    </mc:Choice>
    <mc:Fallback xmlns="">
      <p:transition spd="slow" advTm="2998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129">
                                            <p:txEl>
                                              <p:pRg st="0" end="0"/>
                                            </p:txEl>
                                          </p:spTgt>
                                        </p:tgtEl>
                                        <p:attrNameLst>
                                          <p:attrName>style.visibility</p:attrName>
                                        </p:attrNameLst>
                                      </p:cBhvr>
                                      <p:to>
                                        <p:strVal val="visible"/>
                                      </p:to>
                                    </p:set>
                                    <p:animEffect transition="in" filter="fade">
                                      <p:cBhvr>
                                        <p:cTn id="7" dur="500"/>
                                        <p:tgtEl>
                                          <p:spTgt spid="3129">
                                            <p:txEl>
                                              <p:pRg st="0" end="0"/>
                                            </p:txEl>
                                          </p:spTgt>
                                        </p:tgtEl>
                                      </p:cBhvr>
                                    </p:animEffect>
                                    <p:anim calcmode="lin" valueType="num">
                                      <p:cBhvr>
                                        <p:cTn id="8" dur="500" fill="hold"/>
                                        <p:tgtEl>
                                          <p:spTgt spid="31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3130">
                                            <p:txEl>
                                              <p:pRg st="0" end="0"/>
                                            </p:txEl>
                                          </p:spTgt>
                                        </p:tgtEl>
                                        <p:attrNameLst>
                                          <p:attrName>style.visibility</p:attrName>
                                        </p:attrNameLst>
                                      </p:cBhvr>
                                      <p:to>
                                        <p:strVal val="visible"/>
                                      </p:to>
                                    </p:set>
                                    <p:animEffect transition="in" filter="fade">
                                      <p:cBhvr>
                                        <p:cTn id="14" dur="500"/>
                                        <p:tgtEl>
                                          <p:spTgt spid="3130">
                                            <p:txEl>
                                              <p:pRg st="0" end="0"/>
                                            </p:txEl>
                                          </p:spTgt>
                                        </p:tgtEl>
                                      </p:cBhvr>
                                    </p:animEffect>
                                    <p:anim calcmode="lin" valueType="num">
                                      <p:cBhvr>
                                        <p:cTn id="15" dur="500" fill="hold"/>
                                        <p:tgtEl>
                                          <p:spTgt spid="3130">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1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3130">
                                            <p:txEl>
                                              <p:pRg st="1" end="1"/>
                                            </p:txEl>
                                          </p:spTgt>
                                        </p:tgtEl>
                                        <p:attrNameLst>
                                          <p:attrName>style.visibility</p:attrName>
                                        </p:attrNameLst>
                                      </p:cBhvr>
                                      <p:to>
                                        <p:strVal val="visible"/>
                                      </p:to>
                                    </p:set>
                                    <p:animEffect transition="in" filter="fade">
                                      <p:cBhvr>
                                        <p:cTn id="21" dur="500"/>
                                        <p:tgtEl>
                                          <p:spTgt spid="3130">
                                            <p:txEl>
                                              <p:pRg st="1" end="1"/>
                                            </p:txEl>
                                          </p:spTgt>
                                        </p:tgtEl>
                                      </p:cBhvr>
                                    </p:animEffect>
                                    <p:anim calcmode="lin" valueType="num">
                                      <p:cBhvr>
                                        <p:cTn id="22" dur="500" fill="hold"/>
                                        <p:tgtEl>
                                          <p:spTgt spid="3130">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13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2" name="Rectangle 56">
            <a:extLst>
              <a:ext uri="{FF2B5EF4-FFF2-40B4-BE49-F238E27FC236}">
                <a16:creationId xmlns:a16="http://schemas.microsoft.com/office/drawing/2014/main" id="{E6099891-25D8-48F7-A314-7340C3B3C8EF}"/>
              </a:ext>
            </a:extLst>
          </p:cNvPr>
          <p:cNvSpPr>
            <a:spLocks noChangeArrowheads="1"/>
          </p:cNvSpPr>
          <p:nvPr/>
        </p:nvSpPr>
        <p:spPr bwMode="auto">
          <a:xfrm>
            <a:off x="-236536" y="658813"/>
            <a:ext cx="7991475" cy="1311275"/>
          </a:xfrm>
          <a:prstGeom prst="rect">
            <a:avLst/>
          </a:prstGeom>
          <a:noFill/>
          <a:ln>
            <a:noFill/>
          </a:ln>
          <a:effectLst/>
        </p:spPr>
        <p:txBody>
          <a:bodyPr>
            <a:spAutoFit/>
          </a:bodyPr>
          <a:lstStyle/>
          <a:p>
            <a:pPr algn="ctr" eaLnBrk="1" hangingPunct="1">
              <a:spcBef>
                <a:spcPct val="50000"/>
              </a:spcBef>
              <a:defRPr/>
            </a:pPr>
            <a:r>
              <a:rPr lang="en-GB" altLang="en-US" sz="4000" b="1" dirty="0">
                <a:effectLst>
                  <a:outerShdw blurRad="38100" dist="38100" dir="2700000" algn="tl">
                    <a:srgbClr val="FFFFFF"/>
                  </a:outerShdw>
                </a:effectLst>
                <a:latin typeface="Verdana" panose="020B0604030504040204" pitchFamily="34" charset="0"/>
                <a:ea typeface="Verdana" panose="020B0604030504040204" pitchFamily="34" charset="0"/>
              </a:rPr>
              <a:t>Developing social skills and independence</a:t>
            </a:r>
          </a:p>
        </p:txBody>
      </p:sp>
      <p:pic>
        <p:nvPicPr>
          <p:cNvPr id="23556" name="Picture 67"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1C34F3-3226-4D93-9C65-0B1D21CC1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77" y="2287987"/>
            <a:ext cx="4195638" cy="3146729"/>
          </a:xfrm>
          <a:prstGeom prst="rect">
            <a:avLst/>
          </a:prstGeom>
          <a:ln w="25400">
            <a:solidFill>
              <a:schemeClr val="tx1"/>
            </a:solidFill>
          </a:ln>
        </p:spPr>
      </p:pic>
      <p:pic>
        <p:nvPicPr>
          <p:cNvPr id="5" name="Picture 4">
            <a:extLst>
              <a:ext uri="{FF2B5EF4-FFF2-40B4-BE49-F238E27FC236}">
                <a16:creationId xmlns:a16="http://schemas.microsoft.com/office/drawing/2014/main" id="{A413CC15-9C0B-44C4-ACDA-DAD459465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087" y="1845348"/>
            <a:ext cx="2879725" cy="3839633"/>
          </a:xfrm>
          <a:prstGeom prst="rect">
            <a:avLst/>
          </a:prstGeom>
          <a:noFill/>
          <a:ln w="25400">
            <a:solidFill>
              <a:schemeClr val="tx1"/>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368"/>
    </mc:Choice>
    <mc:Fallback xmlns="">
      <p:transition spd="slow" advTm="1736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52"/>
                                        </p:tgtEl>
                                        <p:attrNameLst>
                                          <p:attrName>style.visibility</p:attrName>
                                        </p:attrNameLst>
                                      </p:cBhvr>
                                      <p:to>
                                        <p:strVal val="visible"/>
                                      </p:to>
                                    </p:set>
                                    <p:animEffect transition="in" filter="fade">
                                      <p:cBhvr>
                                        <p:cTn id="7" dur="500"/>
                                        <p:tgtEl>
                                          <p:spTgt spid="4152"/>
                                        </p:tgtEl>
                                      </p:cBhvr>
                                    </p:animEffect>
                                    <p:anim calcmode="lin" valueType="num">
                                      <p:cBhvr>
                                        <p:cTn id="8" dur="500" fill="hold"/>
                                        <p:tgtEl>
                                          <p:spTgt spid="4152"/>
                                        </p:tgtEl>
                                        <p:attrNameLst>
                                          <p:attrName>ppt_x</p:attrName>
                                        </p:attrNameLst>
                                      </p:cBhvr>
                                      <p:tavLst>
                                        <p:tav tm="0">
                                          <p:val>
                                            <p:strVal val="#ppt_x"/>
                                          </p:val>
                                        </p:tav>
                                        <p:tav tm="100000">
                                          <p:val>
                                            <p:strVal val="#ppt_x"/>
                                          </p:val>
                                        </p:tav>
                                      </p:tavLst>
                                    </p:anim>
                                    <p:anim calcmode="lin" valueType="num">
                                      <p:cBhvr>
                                        <p:cTn id="9" dur="500" fill="hold"/>
                                        <p:tgtEl>
                                          <p:spTgt spid="4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04839-407C-4B56-ADD7-1AEF0BFB76CE}"/>
              </a:ext>
            </a:extLst>
          </p:cNvPr>
          <p:cNvSpPr/>
          <p:nvPr/>
        </p:nvSpPr>
        <p:spPr>
          <a:xfrm>
            <a:off x="457200" y="530842"/>
            <a:ext cx="10515600" cy="769441"/>
          </a:xfrm>
          <a:prstGeom prst="rect">
            <a:avLst/>
          </a:prstGeom>
          <a:solidFill>
            <a:srgbClr val="002060"/>
          </a:solidFill>
        </p:spPr>
        <p:txBody>
          <a:bodyPr wrap="square">
            <a:spAutoFit/>
            <a:scene3d>
              <a:camera prst="orthographicFront"/>
              <a:lightRig rig="soft" dir="t">
                <a:rot lat="0" lon="0" rev="15600000"/>
              </a:lightRig>
            </a:scene3d>
            <a:sp3d extrusionH="57150" prstMaterial="softEdge">
              <a:bevelT w="25400" h="38100"/>
            </a:sp3d>
          </a:bodyPr>
          <a:lstStyle/>
          <a:p>
            <a:pPr>
              <a:defRPr/>
            </a:pPr>
            <a:r>
              <a:rPr lang="en-US" sz="4400" b="1" dirty="0">
                <a:ln/>
                <a:solidFill>
                  <a:schemeClr val="bg1"/>
                </a:solidFill>
                <a:latin typeface="Verdana" panose="020B0604030504040204" pitchFamily="34" charset="0"/>
                <a:ea typeface="Verdana" panose="020B0604030504040204" pitchFamily="34" charset="0"/>
              </a:rPr>
              <a:t>National Curriculum Assessment</a:t>
            </a:r>
          </a:p>
        </p:txBody>
      </p:sp>
      <p:sp>
        <p:nvSpPr>
          <p:cNvPr id="5" name="Rectangle 4">
            <a:extLst>
              <a:ext uri="{FF2B5EF4-FFF2-40B4-BE49-F238E27FC236}">
                <a16:creationId xmlns:a16="http://schemas.microsoft.com/office/drawing/2014/main" id="{EF1AF064-57AF-4C20-861F-B02850C798D1}"/>
              </a:ext>
            </a:extLst>
          </p:cNvPr>
          <p:cNvSpPr/>
          <p:nvPr/>
        </p:nvSpPr>
        <p:spPr>
          <a:xfrm>
            <a:off x="457200" y="1300283"/>
            <a:ext cx="10972800" cy="3970318"/>
          </a:xfrm>
          <a:prstGeom prst="rect">
            <a:avLst/>
          </a:prstGeom>
        </p:spPr>
        <p:txBody>
          <a:bodyPr wrap="square">
            <a:spAutoFit/>
          </a:bodyPr>
          <a:lstStyle/>
          <a:p>
            <a:pPr>
              <a:spcBef>
                <a:spcPct val="0"/>
              </a:spcBef>
            </a:pPr>
            <a:endParaRPr lang="en-GB" altLang="en-US" b="1" dirty="0">
              <a:latin typeface="Verdana" panose="020B0604030504040204" pitchFamily="34" charset="0"/>
              <a:ea typeface="Verdana" panose="020B0604030504040204" pitchFamily="34" charset="0"/>
            </a:endParaRPr>
          </a:p>
          <a:p>
            <a:pPr>
              <a:spcBef>
                <a:spcPct val="0"/>
              </a:spcBef>
            </a:pPr>
            <a:r>
              <a:rPr lang="en-GB" altLang="en-US" dirty="0">
                <a:latin typeface="Verdana" panose="020B0604030504040204" pitchFamily="34" charset="0"/>
                <a:ea typeface="Verdana" panose="020B0604030504040204" pitchFamily="34" charset="0"/>
              </a:rPr>
              <a:t>At the end of Year 6, pupils will be provided with a teacher assessment confirming whether they have met the expected standard in the following areas;</a:t>
            </a:r>
          </a:p>
          <a:p>
            <a:pPr>
              <a:spcBef>
                <a:spcPct val="0"/>
              </a:spcBef>
            </a:pPr>
            <a:endParaRPr lang="en-GB" altLang="en-US" dirty="0">
              <a:latin typeface="Verdana" panose="020B0604030504040204" pitchFamily="34" charset="0"/>
              <a:ea typeface="Verdana" panose="020B0604030504040204" pitchFamily="34" charset="0"/>
            </a:endParaRPr>
          </a:p>
          <a:p>
            <a:pPr lvl="1">
              <a:spcBef>
                <a:spcPct val="0"/>
              </a:spcBef>
              <a:buFontTx/>
              <a:buChar char="•"/>
            </a:pPr>
            <a:r>
              <a:rPr lang="en-GB" altLang="en-US" dirty="0">
                <a:latin typeface="Verdana" panose="020B0604030504040204" pitchFamily="34" charset="0"/>
                <a:ea typeface="Verdana" panose="020B0604030504040204" pitchFamily="34" charset="0"/>
              </a:rPr>
              <a:t> Mathematics</a:t>
            </a:r>
          </a:p>
          <a:p>
            <a:pPr lvl="1">
              <a:spcBef>
                <a:spcPct val="0"/>
              </a:spcBef>
            </a:pPr>
            <a:endParaRPr lang="en-GB" altLang="en-US" dirty="0">
              <a:latin typeface="Verdana" panose="020B0604030504040204" pitchFamily="34" charset="0"/>
              <a:ea typeface="Verdana" panose="020B0604030504040204" pitchFamily="34" charset="0"/>
            </a:endParaRPr>
          </a:p>
          <a:p>
            <a:pPr lvl="1">
              <a:spcBef>
                <a:spcPct val="0"/>
              </a:spcBef>
              <a:buFontTx/>
              <a:buChar char="•"/>
            </a:pPr>
            <a:r>
              <a:rPr lang="en-GB" altLang="en-US" dirty="0">
                <a:latin typeface="Verdana" panose="020B0604030504040204" pitchFamily="34" charset="0"/>
                <a:ea typeface="Verdana" panose="020B0604030504040204" pitchFamily="34" charset="0"/>
              </a:rPr>
              <a:t> English Reading</a:t>
            </a:r>
          </a:p>
          <a:p>
            <a:pPr>
              <a:spcBef>
                <a:spcPct val="0"/>
              </a:spcBef>
            </a:pPr>
            <a:endParaRPr lang="en-GB" altLang="en-US" dirty="0">
              <a:latin typeface="Verdana" panose="020B0604030504040204" pitchFamily="34" charset="0"/>
              <a:ea typeface="Verdana" panose="020B0604030504040204" pitchFamily="34" charset="0"/>
            </a:endParaRPr>
          </a:p>
          <a:p>
            <a:pPr lvl="1">
              <a:spcBef>
                <a:spcPct val="0"/>
              </a:spcBef>
              <a:buFontTx/>
              <a:buChar char="•"/>
            </a:pPr>
            <a:r>
              <a:rPr lang="en-GB" altLang="en-US" dirty="0">
                <a:latin typeface="Verdana" panose="020B0604030504040204" pitchFamily="34" charset="0"/>
                <a:ea typeface="Verdana" panose="020B0604030504040204" pitchFamily="34" charset="0"/>
              </a:rPr>
              <a:t> English Writing</a:t>
            </a:r>
          </a:p>
          <a:p>
            <a:pPr lvl="1">
              <a:spcBef>
                <a:spcPct val="0"/>
              </a:spcBef>
            </a:pPr>
            <a:endParaRPr lang="en-GB" altLang="en-US" dirty="0">
              <a:latin typeface="Verdana" panose="020B0604030504040204" pitchFamily="34" charset="0"/>
              <a:ea typeface="Verdana" panose="020B0604030504040204" pitchFamily="34" charset="0"/>
            </a:endParaRPr>
          </a:p>
          <a:p>
            <a:pPr lvl="1">
              <a:spcBef>
                <a:spcPct val="0"/>
              </a:spcBef>
              <a:buFontTx/>
              <a:buChar char="•"/>
            </a:pPr>
            <a:r>
              <a:rPr lang="en-GB" altLang="en-US" dirty="0">
                <a:latin typeface="Verdana" panose="020B0604030504040204" pitchFamily="34" charset="0"/>
                <a:ea typeface="Verdana" panose="020B0604030504040204" pitchFamily="34" charset="0"/>
              </a:rPr>
              <a:t> Science</a:t>
            </a:r>
          </a:p>
          <a:p>
            <a:pPr>
              <a:spcBef>
                <a:spcPct val="0"/>
              </a:spcBef>
            </a:pPr>
            <a:endParaRPr lang="en-GB" altLang="en-US" dirty="0">
              <a:latin typeface="Verdana" panose="020B0604030504040204" pitchFamily="34" charset="0"/>
              <a:ea typeface="Verdana" panose="020B0604030504040204" pitchFamily="34" charset="0"/>
            </a:endParaRPr>
          </a:p>
          <a:p>
            <a:pPr>
              <a:spcBef>
                <a:spcPct val="0"/>
              </a:spcBef>
            </a:pPr>
            <a:r>
              <a:rPr lang="en-GB" altLang="en-US" dirty="0">
                <a:latin typeface="Verdana" panose="020B0604030504040204" pitchFamily="34" charset="0"/>
                <a:ea typeface="Verdana" panose="020B0604030504040204" pitchFamily="34" charset="0"/>
              </a:rPr>
              <a:t>A scaled score will also be awarded for ‘Grammar, Punctuation and Spelling’, ‘Reading’ and ‘Mathematics’.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95DDC7-8D64-4BDC-8D0D-B80404610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63" y="2310828"/>
            <a:ext cx="4254681" cy="3191011"/>
          </a:xfrm>
          <a:prstGeom prst="rect">
            <a:avLst/>
          </a:prstGeom>
          <a:ln w="25400">
            <a:solidFill>
              <a:schemeClr val="tx1"/>
            </a:solidFill>
          </a:ln>
        </p:spPr>
      </p:pic>
      <p:sp>
        <p:nvSpPr>
          <p:cNvPr id="7171" name="Rectangle 3"/>
          <p:cNvSpPr>
            <a:spLocks noChangeArrowheads="1"/>
          </p:cNvSpPr>
          <p:nvPr/>
        </p:nvSpPr>
        <p:spPr bwMode="auto">
          <a:xfrm>
            <a:off x="403745" y="1383657"/>
            <a:ext cx="7060681"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b="1" dirty="0">
                <a:latin typeface="Verdana" panose="020B0604030504040204" pitchFamily="34" charset="0"/>
                <a:ea typeface="Verdana" panose="020B0604030504040204" pitchFamily="34" charset="0"/>
              </a:rPr>
              <a:t>Geography - </a:t>
            </a:r>
            <a:r>
              <a:rPr lang="en-GB" altLang="en-US" sz="2800" dirty="0">
                <a:latin typeface="Verdana" panose="020B0604030504040204" pitchFamily="34" charset="0"/>
                <a:ea typeface="Verdana" panose="020B0604030504040204" pitchFamily="34" charset="0"/>
              </a:rPr>
              <a:t>All about coasts</a:t>
            </a:r>
          </a:p>
        </p:txBody>
      </p:sp>
      <p:sp>
        <p:nvSpPr>
          <p:cNvPr id="7175" name="Text Box 7">
            <a:extLst>
              <a:ext uri="{FF2B5EF4-FFF2-40B4-BE49-F238E27FC236}">
                <a16:creationId xmlns:a16="http://schemas.microsoft.com/office/drawing/2014/main" id="{648FE4E7-108D-4293-A9A5-D08EF402AB95}"/>
              </a:ext>
            </a:extLst>
          </p:cNvPr>
          <p:cNvSpPr txBox="1">
            <a:spLocks noChangeArrowheads="1"/>
          </p:cNvSpPr>
          <p:nvPr/>
        </p:nvSpPr>
        <p:spPr bwMode="auto">
          <a:xfrm>
            <a:off x="403745" y="333375"/>
            <a:ext cx="7060681" cy="769441"/>
          </a:xfrm>
          <a:prstGeom prst="rect">
            <a:avLst/>
          </a:prstGeom>
          <a:noFill/>
          <a:ln>
            <a:noFill/>
          </a:ln>
          <a:effectLst/>
        </p:spPr>
        <p:txBody>
          <a:bodyPr wrap="square">
            <a:spAutoFit/>
          </a:bodyPr>
          <a:lstStyle/>
          <a:p>
            <a:pPr eaLnBrk="1" hangingPunct="1">
              <a:defRPr/>
            </a:pPr>
            <a:r>
              <a:rPr lang="en-GB" altLang="en-US" sz="4400" b="1" dirty="0">
                <a:effectLst>
                  <a:outerShdw blurRad="38100" dist="38100" dir="2700000" algn="tl">
                    <a:srgbClr val="FFFFFF"/>
                  </a:outerShdw>
                </a:effectLst>
                <a:latin typeface="Verdana" panose="020B0604030504040204" pitchFamily="34" charset="0"/>
                <a:ea typeface="Verdana" panose="020B0604030504040204" pitchFamily="34" charset="0"/>
              </a:rPr>
              <a:t>Curriculum Links</a:t>
            </a:r>
          </a:p>
        </p:txBody>
      </p:sp>
      <p:pic>
        <p:nvPicPr>
          <p:cNvPr id="24581" name="Picture 69" descr="iow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1415" y="263788"/>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AE80C12-8719-4E68-A6AB-747EE2D54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179" y="2029988"/>
            <a:ext cx="4015409" cy="3011557"/>
          </a:xfrm>
          <a:prstGeom prst="rect">
            <a:avLst/>
          </a:prstGeom>
          <a:ln w="25400">
            <a:solidFill>
              <a:schemeClr val="tx1"/>
            </a:solidFill>
          </a:ln>
        </p:spPr>
      </p:pic>
      <p:pic>
        <p:nvPicPr>
          <p:cNvPr id="3" name="Picture 2">
            <a:extLst>
              <a:ext uri="{FF2B5EF4-FFF2-40B4-BE49-F238E27FC236}">
                <a16:creationId xmlns:a16="http://schemas.microsoft.com/office/drawing/2014/main" id="{82E17390-7FA2-44C5-9F11-37A90E262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296" y="3051314"/>
            <a:ext cx="4015408" cy="3011556"/>
          </a:xfrm>
          <a:prstGeom prst="rect">
            <a:avLst/>
          </a:prstGeom>
          <a:ln w="25400">
            <a:solidFill>
              <a:schemeClr val="tx1"/>
            </a:solidFill>
          </a:ln>
        </p:spPr>
      </p:pic>
    </p:spTree>
    <p:custDataLst>
      <p:tags r:id="rId1"/>
    </p:custDataLst>
  </p:cSld>
  <p:clrMapOvr>
    <a:masterClrMapping/>
  </p:clrMapOvr>
  <p:transition spd="med" advTm="309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anim calcmode="lin" valueType="num">
                                      <p:cBhvr>
                                        <p:cTn id="8" dur="500" fill="hold"/>
                                        <p:tgtEl>
                                          <p:spTgt spid="7175"/>
                                        </p:tgtEl>
                                        <p:attrNameLst>
                                          <p:attrName>ppt_x</p:attrName>
                                        </p:attrNameLst>
                                      </p:cBhvr>
                                      <p:tavLst>
                                        <p:tav tm="0">
                                          <p:val>
                                            <p:strVal val="#ppt_x"/>
                                          </p:val>
                                        </p:tav>
                                        <p:tav tm="100000">
                                          <p:val>
                                            <p:strVal val="#ppt_x"/>
                                          </p:val>
                                        </p:tav>
                                      </p:tavLst>
                                    </p:anim>
                                    <p:anim calcmode="lin" valueType="num">
                                      <p:cBhvr>
                                        <p:cTn id="9" dur="500" fill="hold"/>
                                        <p:tgtEl>
                                          <p:spTgt spid="717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7171">
                                            <p:txEl>
                                              <p:pRg st="0" end="0"/>
                                            </p:txEl>
                                          </p:spTgt>
                                        </p:tgtEl>
                                        <p:attrNameLst>
                                          <p:attrName>style.visibility</p:attrName>
                                        </p:attrNameLst>
                                      </p:cBhvr>
                                      <p:to>
                                        <p:strVal val="visible"/>
                                      </p:to>
                                    </p:set>
                                    <p:animEffect transition="in" filter="fade">
                                      <p:cBhvr>
                                        <p:cTn id="14" dur="500"/>
                                        <p:tgtEl>
                                          <p:spTgt spid="7171">
                                            <p:txEl>
                                              <p:pRg st="0" end="0"/>
                                            </p:txEl>
                                          </p:spTgt>
                                        </p:tgtEl>
                                      </p:cBhvr>
                                    </p:animEffect>
                                    <p:anim calcmode="lin" valueType="num">
                                      <p:cBhvr>
                                        <p:cTn id="15"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73870" y="1530202"/>
            <a:ext cx="4643438"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b="1" dirty="0">
                <a:latin typeface="Verdana" panose="020B0604030504040204" pitchFamily="34" charset="0"/>
                <a:ea typeface="Verdana" panose="020B0604030504040204" pitchFamily="34" charset="0"/>
              </a:rPr>
              <a:t>Drama</a:t>
            </a:r>
          </a:p>
        </p:txBody>
      </p:sp>
      <p:sp>
        <p:nvSpPr>
          <p:cNvPr id="13316" name="Text Box 4">
            <a:extLst>
              <a:ext uri="{FF2B5EF4-FFF2-40B4-BE49-F238E27FC236}">
                <a16:creationId xmlns:a16="http://schemas.microsoft.com/office/drawing/2014/main" id="{206164C1-B178-4CA9-B4FB-74C7F24968A4}"/>
              </a:ext>
            </a:extLst>
          </p:cNvPr>
          <p:cNvSpPr txBox="1">
            <a:spLocks noChangeArrowheads="1"/>
          </p:cNvSpPr>
          <p:nvPr/>
        </p:nvSpPr>
        <p:spPr bwMode="auto">
          <a:xfrm>
            <a:off x="301323" y="589279"/>
            <a:ext cx="6583364" cy="769441"/>
          </a:xfrm>
          <a:prstGeom prst="rect">
            <a:avLst/>
          </a:prstGeom>
          <a:noFill/>
          <a:ln>
            <a:noFill/>
          </a:ln>
          <a:effectLst/>
        </p:spPr>
        <p:txBody>
          <a:bodyPr wrap="square">
            <a:spAutoFit/>
          </a:bodyPr>
          <a:lstStyle/>
          <a:p>
            <a:pPr eaLnBrk="1" hangingPunct="1">
              <a:defRPr/>
            </a:pPr>
            <a:r>
              <a:rPr lang="en-GB" altLang="en-US" sz="4400" b="1" dirty="0">
                <a:effectLst>
                  <a:outerShdw blurRad="38100" dist="38100" dir="2700000" algn="tl">
                    <a:srgbClr val="FFFFFF"/>
                  </a:outerShdw>
                </a:effectLst>
                <a:latin typeface="Verdana" panose="020B0604030504040204" pitchFamily="34" charset="0"/>
                <a:ea typeface="Verdana" panose="020B0604030504040204" pitchFamily="34" charset="0"/>
              </a:rPr>
              <a:t>Curriculum Links</a:t>
            </a:r>
          </a:p>
        </p:txBody>
      </p:sp>
      <p:sp>
        <p:nvSpPr>
          <p:cNvPr id="13373" name="Rectangle 61"/>
          <p:cNvSpPr>
            <a:spLocks noChangeArrowheads="1"/>
          </p:cNvSpPr>
          <p:nvPr/>
        </p:nvSpPr>
        <p:spPr bwMode="auto">
          <a:xfrm rot="871063">
            <a:off x="4223580" y="1491107"/>
            <a:ext cx="43337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dirty="0">
                <a:latin typeface="Verdana" panose="020B0604030504040204" pitchFamily="34" charset="0"/>
                <a:ea typeface="Verdana" panose="020B0604030504040204" pitchFamily="34" charset="0"/>
              </a:rPr>
              <a:t>Theatre performance, tour and workshop</a:t>
            </a:r>
          </a:p>
        </p:txBody>
      </p:sp>
      <p:pic>
        <p:nvPicPr>
          <p:cNvPr id="25607" name="Picture 63"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D5B7F34-B486-4320-AC97-6C727B50D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691" y="2535917"/>
            <a:ext cx="4026341" cy="3019756"/>
          </a:xfrm>
          <a:prstGeom prst="rect">
            <a:avLst/>
          </a:prstGeom>
          <a:ln w="25400">
            <a:solidFill>
              <a:schemeClr val="tx1"/>
            </a:solidFill>
          </a:ln>
        </p:spPr>
      </p:pic>
      <p:pic>
        <p:nvPicPr>
          <p:cNvPr id="6" name="Picture 5">
            <a:extLst>
              <a:ext uri="{FF2B5EF4-FFF2-40B4-BE49-F238E27FC236}">
                <a16:creationId xmlns:a16="http://schemas.microsoft.com/office/drawing/2014/main" id="{D40D2510-01C2-4640-A871-8E78F0DC1D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7974" y="3479735"/>
            <a:ext cx="4221008" cy="3165756"/>
          </a:xfrm>
          <a:prstGeom prst="rect">
            <a:avLst/>
          </a:prstGeom>
          <a:ln w="25400">
            <a:solidFill>
              <a:schemeClr val="tx1"/>
            </a:solidFill>
          </a:ln>
        </p:spPr>
      </p:pic>
      <p:pic>
        <p:nvPicPr>
          <p:cNvPr id="9" name="Picture 8">
            <a:extLst>
              <a:ext uri="{FF2B5EF4-FFF2-40B4-BE49-F238E27FC236}">
                <a16:creationId xmlns:a16="http://schemas.microsoft.com/office/drawing/2014/main" id="{E3FB0DE3-83E7-48DB-8B90-2D59F9448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0798" y="2896213"/>
            <a:ext cx="3720827" cy="2790620"/>
          </a:xfrm>
          <a:prstGeom prst="rect">
            <a:avLst/>
          </a:prstGeom>
          <a:ln w="25400">
            <a:solidFill>
              <a:schemeClr val="tx1"/>
            </a:solidFill>
          </a:ln>
        </p:spPr>
      </p:pic>
    </p:spTree>
    <p:custDataLst>
      <p:tags r:id="rId1"/>
    </p:custDataLst>
  </p:cSld>
  <p:clrMapOvr>
    <a:masterClrMapping/>
  </p:clrMapOvr>
  <p:transition spd="med" advTm="305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anim calcmode="lin" valueType="num">
                                      <p:cBhvr>
                                        <p:cTn id="8" dur="500" fill="hold"/>
                                        <p:tgtEl>
                                          <p:spTgt spid="13316"/>
                                        </p:tgtEl>
                                        <p:attrNameLst>
                                          <p:attrName>ppt_x</p:attrName>
                                        </p:attrNameLst>
                                      </p:cBhvr>
                                      <p:tavLst>
                                        <p:tav tm="0">
                                          <p:val>
                                            <p:strVal val="#ppt_x"/>
                                          </p:val>
                                        </p:tav>
                                        <p:tav tm="100000">
                                          <p:val>
                                            <p:strVal val="#ppt_x"/>
                                          </p:val>
                                        </p:tav>
                                      </p:tavLst>
                                    </p:anim>
                                    <p:anim calcmode="lin" valueType="num">
                                      <p:cBhvr>
                                        <p:cTn id="9" dur="5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500"/>
                                        <p:tgtEl>
                                          <p:spTgt spid="13314"/>
                                        </p:tgtEl>
                                      </p:cBhvr>
                                    </p:animEffect>
                                    <p:anim calcmode="lin" valueType="num">
                                      <p:cBhvr>
                                        <p:cTn id="15" dur="500" fill="hold"/>
                                        <p:tgtEl>
                                          <p:spTgt spid="13314"/>
                                        </p:tgtEl>
                                        <p:attrNameLst>
                                          <p:attrName>ppt_x</p:attrName>
                                        </p:attrNameLst>
                                      </p:cBhvr>
                                      <p:tavLst>
                                        <p:tav tm="0">
                                          <p:val>
                                            <p:strVal val="#ppt_x"/>
                                          </p:val>
                                        </p:tav>
                                        <p:tav tm="100000">
                                          <p:val>
                                            <p:strVal val="#ppt_x"/>
                                          </p:val>
                                        </p:tav>
                                      </p:tavLst>
                                    </p:anim>
                                    <p:anim calcmode="lin" valueType="num">
                                      <p:cBhvr>
                                        <p:cTn id="16" dur="5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3373">
                                            <p:txEl>
                                              <p:pRg st="0" end="0"/>
                                            </p:txEl>
                                          </p:spTgt>
                                        </p:tgtEl>
                                        <p:attrNameLst>
                                          <p:attrName>style.visibility</p:attrName>
                                        </p:attrNameLst>
                                      </p:cBhvr>
                                      <p:to>
                                        <p:strVal val="visible"/>
                                      </p:to>
                                    </p:set>
                                    <p:animEffect transition="in" filter="fade">
                                      <p:cBhvr>
                                        <p:cTn id="21" dur="500"/>
                                        <p:tgtEl>
                                          <p:spTgt spid="13373">
                                            <p:txEl>
                                              <p:pRg st="0" end="0"/>
                                            </p:txEl>
                                          </p:spTgt>
                                        </p:tgtEl>
                                      </p:cBhvr>
                                    </p:animEffect>
                                    <p:anim calcmode="lin" valueType="num">
                                      <p:cBhvr>
                                        <p:cTn id="22" dur="500" fill="hold"/>
                                        <p:tgtEl>
                                          <p:spTgt spid="1337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337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5">
            <a:extLst>
              <a:ext uri="{FF2B5EF4-FFF2-40B4-BE49-F238E27FC236}">
                <a16:creationId xmlns:a16="http://schemas.microsoft.com/office/drawing/2014/main" id="{9C7EA062-8B3E-4001-9E24-75D79B27E1D6}"/>
              </a:ext>
            </a:extLst>
          </p:cNvPr>
          <p:cNvSpPr txBox="1">
            <a:spLocks noChangeArrowheads="1"/>
          </p:cNvSpPr>
          <p:nvPr/>
        </p:nvSpPr>
        <p:spPr bwMode="auto">
          <a:xfrm>
            <a:off x="419101" y="333375"/>
            <a:ext cx="6469064" cy="769441"/>
          </a:xfrm>
          <a:prstGeom prst="rect">
            <a:avLst/>
          </a:prstGeom>
          <a:noFill/>
          <a:ln>
            <a:noFill/>
          </a:ln>
          <a:effectLst/>
        </p:spPr>
        <p:txBody>
          <a:bodyPr wrap="square">
            <a:spAutoFit/>
          </a:bodyPr>
          <a:lstStyle/>
          <a:p>
            <a:pPr eaLnBrk="1" hangingPunct="1">
              <a:defRPr/>
            </a:pPr>
            <a:r>
              <a:rPr lang="en-GB" altLang="en-US" sz="4400" b="1" dirty="0">
                <a:effectLst>
                  <a:outerShdw blurRad="38100" dist="38100" dir="2700000" algn="tl">
                    <a:srgbClr val="FFFFFF"/>
                  </a:outerShdw>
                </a:effectLst>
                <a:latin typeface="Verdana" panose="020B0604030504040204" pitchFamily="34" charset="0"/>
                <a:ea typeface="Verdana" panose="020B0604030504040204" pitchFamily="34" charset="0"/>
              </a:rPr>
              <a:t>Curriculum Links</a:t>
            </a:r>
          </a:p>
        </p:txBody>
      </p:sp>
      <p:sp>
        <p:nvSpPr>
          <p:cNvPr id="12351" name="Rectangle 63"/>
          <p:cNvSpPr>
            <a:spLocks noChangeArrowheads="1"/>
          </p:cNvSpPr>
          <p:nvPr/>
        </p:nvSpPr>
        <p:spPr bwMode="auto">
          <a:xfrm>
            <a:off x="-1033462" y="894024"/>
            <a:ext cx="5761037" cy="1154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GB" altLang="en-US" sz="3600" b="1" dirty="0">
              <a:latin typeface="Comic Sans MS" panose="030F0702030302020204" pitchFamily="66" charset="0"/>
            </a:endParaRPr>
          </a:p>
          <a:p>
            <a:pPr algn="ctr" eaLnBrk="1" hangingPunct="1">
              <a:spcBef>
                <a:spcPct val="0"/>
              </a:spcBef>
              <a:buFontTx/>
              <a:buNone/>
            </a:pPr>
            <a:r>
              <a:rPr lang="en-GB" altLang="en-US" sz="3600" b="1" dirty="0">
                <a:latin typeface="Verdana" panose="020B0604030504040204" pitchFamily="34" charset="0"/>
                <a:ea typeface="Verdana" panose="020B0604030504040204" pitchFamily="34" charset="0"/>
              </a:rPr>
              <a:t>History</a:t>
            </a:r>
            <a:endParaRPr lang="en-GB" altLang="en-US" sz="2800" dirty="0">
              <a:latin typeface="Verdana" panose="020B0604030504040204" pitchFamily="34" charset="0"/>
              <a:ea typeface="Verdana" panose="020B0604030504040204" pitchFamily="34" charset="0"/>
            </a:endParaRPr>
          </a:p>
        </p:txBody>
      </p:sp>
      <p:sp>
        <p:nvSpPr>
          <p:cNvPr id="12352" name="Text Box 64"/>
          <p:cNvSpPr txBox="1">
            <a:spLocks noChangeArrowheads="1"/>
          </p:cNvSpPr>
          <p:nvPr/>
        </p:nvSpPr>
        <p:spPr bwMode="auto">
          <a:xfrm>
            <a:off x="964132" y="2920589"/>
            <a:ext cx="41957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dirty="0">
                <a:latin typeface="Verdana" panose="020B0604030504040204" pitchFamily="34" charset="0"/>
                <a:ea typeface="Verdana" panose="020B0604030504040204" pitchFamily="34" charset="0"/>
                <a:cs typeface="Arial" panose="020B0604020202020204" pitchFamily="34" charset="0"/>
              </a:rPr>
              <a:t>Carisbrooke Castle</a:t>
            </a:r>
            <a:endParaRPr lang="en-US" altLang="en-US" dirty="0">
              <a:latin typeface="Verdana" panose="020B0604030504040204" pitchFamily="34" charset="0"/>
              <a:ea typeface="Verdana" panose="020B0604030504040204" pitchFamily="34" charset="0"/>
              <a:cs typeface="Arial" panose="020B0604020202020204" pitchFamily="34" charset="0"/>
            </a:endParaRPr>
          </a:p>
        </p:txBody>
      </p:sp>
      <p:pic>
        <p:nvPicPr>
          <p:cNvPr id="26630" name="Picture 70"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6CD5AB4-8647-41F6-A681-2021E88E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155" y="1830537"/>
            <a:ext cx="2376264" cy="3168352"/>
          </a:xfrm>
          <a:prstGeom prst="rect">
            <a:avLst/>
          </a:prstGeom>
          <a:ln w="28575">
            <a:solidFill>
              <a:schemeClr val="tx1"/>
            </a:solidFill>
          </a:ln>
        </p:spPr>
      </p:pic>
      <p:pic>
        <p:nvPicPr>
          <p:cNvPr id="9" name="Picture 8">
            <a:extLst>
              <a:ext uri="{FF2B5EF4-FFF2-40B4-BE49-F238E27FC236}">
                <a16:creationId xmlns:a16="http://schemas.microsoft.com/office/drawing/2014/main" id="{11C7477E-A8E5-403A-B424-3CD709FB58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3" b="2266"/>
          <a:stretch/>
        </p:blipFill>
        <p:spPr>
          <a:xfrm>
            <a:off x="5159896" y="3212977"/>
            <a:ext cx="2879726" cy="2163721"/>
          </a:xfrm>
          <a:prstGeom prst="rect">
            <a:avLst/>
          </a:prstGeom>
          <a:ln w="28575">
            <a:solidFill>
              <a:schemeClr val="tx1"/>
            </a:solidFill>
          </a:ln>
        </p:spPr>
      </p:pic>
      <p:pic>
        <p:nvPicPr>
          <p:cNvPr id="11" name="Picture 10">
            <a:extLst>
              <a:ext uri="{FF2B5EF4-FFF2-40B4-BE49-F238E27FC236}">
                <a16:creationId xmlns:a16="http://schemas.microsoft.com/office/drawing/2014/main" id="{D1CB933D-4D7C-457C-9E89-5515CBEC3B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38" t="4392" r="12088" b="15188"/>
          <a:stretch/>
        </p:blipFill>
        <p:spPr>
          <a:xfrm>
            <a:off x="2135189" y="3995120"/>
            <a:ext cx="3131976" cy="2353253"/>
          </a:xfrm>
          <a:prstGeom prst="rect">
            <a:avLst/>
          </a:prstGeom>
          <a:ln w="28575">
            <a:solidFill>
              <a:schemeClr val="tx1"/>
            </a:solidFill>
          </a:ln>
        </p:spPr>
      </p:pic>
    </p:spTree>
    <p:custDataLst>
      <p:tags r:id="rId1"/>
    </p:custDataLst>
  </p:cSld>
  <p:clrMapOvr>
    <a:masterClrMapping/>
  </p:clrMapOvr>
  <p:transition spd="med" advTm="156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3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utoUpdateAnimBg="0"/>
      <p:bldP spid="12351" grpId="0" autoUpdateAnimBg="0"/>
      <p:bldP spid="1235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ChangeArrowheads="1"/>
          </p:cNvSpPr>
          <p:nvPr/>
        </p:nvSpPr>
        <p:spPr bwMode="auto">
          <a:xfrm rot="540785">
            <a:off x="6142535" y="1672674"/>
            <a:ext cx="3308350" cy="1495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b="1" dirty="0">
                <a:latin typeface="Verdana" panose="020B0604030504040204" pitchFamily="34" charset="0"/>
                <a:ea typeface="Verdana" panose="020B0604030504040204" pitchFamily="34" charset="0"/>
              </a:rPr>
              <a:t>English</a:t>
            </a:r>
          </a:p>
          <a:p>
            <a:pPr algn="ctr" eaLnBrk="1" hangingPunct="1">
              <a:spcBef>
                <a:spcPct val="0"/>
              </a:spcBef>
              <a:buFontTx/>
              <a:buNone/>
            </a:pPr>
            <a:r>
              <a:rPr lang="en-GB" altLang="en-US" sz="2800" dirty="0">
                <a:latin typeface="Verdana" panose="020B0604030504040204" pitchFamily="34" charset="0"/>
                <a:ea typeface="Verdana" panose="020B0604030504040204" pitchFamily="34" charset="0"/>
              </a:rPr>
              <a:t>Beach Poetry</a:t>
            </a:r>
            <a:r>
              <a:rPr lang="en-GB" altLang="en-US" sz="2800" dirty="0">
                <a:latin typeface="Comic Sans MS" panose="030F0702030302020204" pitchFamily="66" charset="0"/>
              </a:rPr>
              <a:t> </a:t>
            </a:r>
          </a:p>
          <a:p>
            <a:pPr algn="ctr" eaLnBrk="1" hangingPunct="1">
              <a:spcBef>
                <a:spcPct val="0"/>
              </a:spcBef>
              <a:buFontTx/>
              <a:buNone/>
            </a:pPr>
            <a:endParaRPr lang="en-GB" altLang="en-US" sz="2800" dirty="0">
              <a:latin typeface="Comic Sans MS" panose="030F0702030302020204" pitchFamily="66" charset="0"/>
            </a:endParaRPr>
          </a:p>
        </p:txBody>
      </p:sp>
      <p:sp>
        <p:nvSpPr>
          <p:cNvPr id="11270" name="Text Box 6">
            <a:extLst>
              <a:ext uri="{FF2B5EF4-FFF2-40B4-BE49-F238E27FC236}">
                <a16:creationId xmlns:a16="http://schemas.microsoft.com/office/drawing/2014/main" id="{91157E90-E714-49DE-9AE1-1A904D92F9E4}"/>
              </a:ext>
            </a:extLst>
          </p:cNvPr>
          <p:cNvSpPr txBox="1">
            <a:spLocks noChangeArrowheads="1"/>
          </p:cNvSpPr>
          <p:nvPr/>
        </p:nvSpPr>
        <p:spPr bwMode="auto">
          <a:xfrm>
            <a:off x="452119" y="279703"/>
            <a:ext cx="5844324" cy="769441"/>
          </a:xfrm>
          <a:prstGeom prst="rect">
            <a:avLst/>
          </a:prstGeom>
          <a:noFill/>
          <a:ln>
            <a:noFill/>
          </a:ln>
          <a:effectLst/>
        </p:spPr>
        <p:txBody>
          <a:bodyPr wrap="square">
            <a:spAutoFit/>
          </a:bodyPr>
          <a:lstStyle/>
          <a:p>
            <a:pPr eaLnBrk="1" hangingPunct="1">
              <a:defRPr/>
            </a:pPr>
            <a:r>
              <a:rPr lang="en-GB" altLang="en-US" sz="4400" b="1" dirty="0">
                <a:effectLst>
                  <a:outerShdw blurRad="38100" dist="38100" dir="2700000" algn="tl">
                    <a:srgbClr val="FFFFFF"/>
                  </a:outerShdw>
                </a:effectLst>
                <a:latin typeface="Verdana" panose="020B0604030504040204" pitchFamily="34" charset="0"/>
                <a:ea typeface="Verdana" panose="020B0604030504040204" pitchFamily="34" charset="0"/>
              </a:rPr>
              <a:t>Curriculum Links</a:t>
            </a:r>
          </a:p>
        </p:txBody>
      </p:sp>
      <p:sp>
        <p:nvSpPr>
          <p:cNvPr id="11272" name="Rectangle 8"/>
          <p:cNvSpPr>
            <a:spLocks noChangeArrowheads="1"/>
          </p:cNvSpPr>
          <p:nvPr/>
        </p:nvSpPr>
        <p:spPr bwMode="auto">
          <a:xfrm rot="-710824">
            <a:off x="2232604" y="4139849"/>
            <a:ext cx="3412934" cy="2323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b="1" dirty="0">
                <a:latin typeface="Verdana" panose="020B0604030504040204" pitchFamily="34" charset="0"/>
                <a:ea typeface="Verdana" panose="020B0604030504040204" pitchFamily="34" charset="0"/>
              </a:rPr>
              <a:t>Art</a:t>
            </a:r>
          </a:p>
          <a:p>
            <a:pPr algn="ctr" eaLnBrk="1" hangingPunct="1">
              <a:spcBef>
                <a:spcPct val="0"/>
              </a:spcBef>
              <a:buFontTx/>
              <a:buNone/>
            </a:pPr>
            <a:r>
              <a:rPr lang="en-GB" altLang="en-US" sz="2800" dirty="0">
                <a:latin typeface="Verdana" panose="020B0604030504040204" pitchFamily="34" charset="0"/>
                <a:ea typeface="Verdana" panose="020B0604030504040204" pitchFamily="34" charset="0"/>
              </a:rPr>
              <a:t>Sketching and making sculptures on the beach</a:t>
            </a:r>
          </a:p>
        </p:txBody>
      </p:sp>
      <p:pic>
        <p:nvPicPr>
          <p:cNvPr id="27654" name="Picture 67"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C3EA05-EC5A-4F92-B8F0-482E41098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94" b="19596"/>
          <a:stretch/>
        </p:blipFill>
        <p:spPr>
          <a:xfrm>
            <a:off x="452119" y="1242363"/>
            <a:ext cx="2675611" cy="3532909"/>
          </a:xfrm>
          <a:prstGeom prst="rect">
            <a:avLst/>
          </a:prstGeom>
          <a:ln w="25400">
            <a:solidFill>
              <a:schemeClr val="tx1"/>
            </a:solidFill>
          </a:ln>
        </p:spPr>
      </p:pic>
      <p:pic>
        <p:nvPicPr>
          <p:cNvPr id="6" name="Picture 5">
            <a:extLst>
              <a:ext uri="{FF2B5EF4-FFF2-40B4-BE49-F238E27FC236}">
                <a16:creationId xmlns:a16="http://schemas.microsoft.com/office/drawing/2014/main" id="{B50EB6BD-321E-4007-98C0-187CE4F31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9015" y="3140363"/>
            <a:ext cx="4710545" cy="3532909"/>
          </a:xfrm>
          <a:prstGeom prst="rect">
            <a:avLst/>
          </a:prstGeom>
          <a:ln w="25400">
            <a:solidFill>
              <a:schemeClr val="tx1"/>
            </a:solidFill>
          </a:ln>
        </p:spPr>
      </p:pic>
    </p:spTree>
    <p:custDataLst>
      <p:tags r:id="rId1"/>
    </p:custDataLst>
  </p:cSld>
  <p:clrMapOvr>
    <a:masterClrMapping/>
  </p:clrMapOvr>
  <p:transition spd="med" advTm="132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500"/>
                                        <p:tgtEl>
                                          <p:spTgt spid="11270"/>
                                        </p:tgtEl>
                                      </p:cBhvr>
                                    </p:animEffect>
                                    <p:anim calcmode="lin" valueType="num">
                                      <p:cBhvr>
                                        <p:cTn id="8" dur="500" fill="hold"/>
                                        <p:tgtEl>
                                          <p:spTgt spid="11270"/>
                                        </p:tgtEl>
                                        <p:attrNameLst>
                                          <p:attrName>ppt_x</p:attrName>
                                        </p:attrNameLst>
                                      </p:cBhvr>
                                      <p:tavLst>
                                        <p:tav tm="0">
                                          <p:val>
                                            <p:strVal val="#ppt_x"/>
                                          </p:val>
                                        </p:tav>
                                        <p:tav tm="100000">
                                          <p:val>
                                            <p:strVal val="#ppt_x"/>
                                          </p:val>
                                        </p:tav>
                                      </p:tavLst>
                                    </p:anim>
                                    <p:anim calcmode="lin" valueType="num">
                                      <p:cBhvr>
                                        <p:cTn id="9" dur="5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269"/>
                                        </p:tgtEl>
                                        <p:attrNameLst>
                                          <p:attrName>style.visibility</p:attrName>
                                        </p:attrNameLst>
                                      </p:cBhvr>
                                      <p:to>
                                        <p:strVal val="visible"/>
                                      </p:to>
                                    </p:set>
                                    <p:animEffect transition="in" filter="fade">
                                      <p:cBhvr>
                                        <p:cTn id="14" dur="500"/>
                                        <p:tgtEl>
                                          <p:spTgt spid="11269"/>
                                        </p:tgtEl>
                                      </p:cBhvr>
                                    </p:animEffect>
                                    <p:anim calcmode="lin" valueType="num">
                                      <p:cBhvr>
                                        <p:cTn id="15" dur="500" fill="hold"/>
                                        <p:tgtEl>
                                          <p:spTgt spid="11269"/>
                                        </p:tgtEl>
                                        <p:attrNameLst>
                                          <p:attrName>ppt_x</p:attrName>
                                        </p:attrNameLst>
                                      </p:cBhvr>
                                      <p:tavLst>
                                        <p:tav tm="0">
                                          <p:val>
                                            <p:strVal val="#ppt_x"/>
                                          </p:val>
                                        </p:tav>
                                        <p:tav tm="100000">
                                          <p:val>
                                            <p:strVal val="#ppt_x"/>
                                          </p:val>
                                        </p:tav>
                                      </p:tavLst>
                                    </p:anim>
                                    <p:anim calcmode="lin" valueType="num">
                                      <p:cBhvr>
                                        <p:cTn id="16" dur="500" fill="hold"/>
                                        <p:tgtEl>
                                          <p:spTgt spid="1126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272"/>
                                        </p:tgtEl>
                                        <p:attrNameLst>
                                          <p:attrName>style.visibility</p:attrName>
                                        </p:attrNameLst>
                                      </p:cBhvr>
                                      <p:to>
                                        <p:strVal val="visible"/>
                                      </p:to>
                                    </p:set>
                                    <p:animEffect transition="in" filter="fade">
                                      <p:cBhvr>
                                        <p:cTn id="21" dur="500"/>
                                        <p:tgtEl>
                                          <p:spTgt spid="11272"/>
                                        </p:tgtEl>
                                      </p:cBhvr>
                                    </p:animEffect>
                                    <p:anim calcmode="lin" valueType="num">
                                      <p:cBhvr>
                                        <p:cTn id="22" dur="500" fill="hold"/>
                                        <p:tgtEl>
                                          <p:spTgt spid="11272"/>
                                        </p:tgtEl>
                                        <p:attrNameLst>
                                          <p:attrName>ppt_x</p:attrName>
                                        </p:attrNameLst>
                                      </p:cBhvr>
                                      <p:tavLst>
                                        <p:tav tm="0">
                                          <p:val>
                                            <p:strVal val="#ppt_x"/>
                                          </p:val>
                                        </p:tav>
                                        <p:tav tm="100000">
                                          <p:val>
                                            <p:strVal val="#ppt_x"/>
                                          </p:val>
                                        </p:tav>
                                      </p:tavLst>
                                    </p:anim>
                                    <p:anim calcmode="lin" valueType="num">
                                      <p:cBhvr>
                                        <p:cTn id="23" dur="5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A9E4223F-20A4-4E78-B8F1-2330CA4C04EF}"/>
              </a:ext>
            </a:extLst>
          </p:cNvPr>
          <p:cNvSpPr txBox="1">
            <a:spLocks noChangeArrowheads="1"/>
          </p:cNvSpPr>
          <p:nvPr/>
        </p:nvSpPr>
        <p:spPr bwMode="auto">
          <a:xfrm>
            <a:off x="622299" y="229080"/>
            <a:ext cx="6098107" cy="769441"/>
          </a:xfrm>
          <a:prstGeom prst="rect">
            <a:avLst/>
          </a:prstGeom>
          <a:noFill/>
          <a:ln>
            <a:noFill/>
          </a:ln>
          <a:effectLst/>
        </p:spPr>
        <p:txBody>
          <a:bodyPr wrap="square">
            <a:spAutoFit/>
          </a:bodyPr>
          <a:lstStyle/>
          <a:p>
            <a:pPr eaLnBrk="1" hangingPunct="1">
              <a:defRPr/>
            </a:pPr>
            <a:r>
              <a:rPr lang="en-GB" altLang="en-US" sz="4400" b="1" dirty="0">
                <a:effectLst>
                  <a:outerShdw blurRad="38100" dist="38100" dir="2700000" algn="tl">
                    <a:srgbClr val="FFFFFF"/>
                  </a:outerShdw>
                </a:effectLst>
                <a:latin typeface="Verdana" panose="020B0604030504040204" pitchFamily="34" charset="0"/>
                <a:ea typeface="Verdana" panose="020B0604030504040204" pitchFamily="34" charset="0"/>
              </a:rPr>
              <a:t>Outdoor activities</a:t>
            </a:r>
          </a:p>
        </p:txBody>
      </p:sp>
      <p:sp>
        <p:nvSpPr>
          <p:cNvPr id="28676" name="Rectangle 5"/>
          <p:cNvSpPr>
            <a:spLocks noChangeArrowheads="1"/>
          </p:cNvSpPr>
          <p:nvPr/>
        </p:nvSpPr>
        <p:spPr bwMode="auto">
          <a:xfrm rot="843781">
            <a:off x="4539707" y="1421774"/>
            <a:ext cx="2952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dirty="0">
                <a:latin typeface="Verdana" panose="020B0604030504040204" pitchFamily="34" charset="0"/>
                <a:ea typeface="Verdana" panose="020B0604030504040204" pitchFamily="34" charset="0"/>
              </a:rPr>
              <a:t>Water Sports</a:t>
            </a:r>
            <a:endParaRPr lang="en-US" altLang="en-US" dirty="0">
              <a:latin typeface="Verdana" panose="020B0604030504040204" pitchFamily="34" charset="0"/>
              <a:ea typeface="Verdana" panose="020B0604030504040204" pitchFamily="34" charset="0"/>
            </a:endParaRPr>
          </a:p>
        </p:txBody>
      </p:sp>
      <p:pic>
        <p:nvPicPr>
          <p:cNvPr id="28677" name="Picture 67"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7E42DE-01A6-4FDB-943F-C1D8293D5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207" y="2430815"/>
            <a:ext cx="2571750" cy="3429000"/>
          </a:xfrm>
          <a:prstGeom prst="rect">
            <a:avLst/>
          </a:prstGeom>
          <a:ln w="25400">
            <a:solidFill>
              <a:schemeClr val="tx1"/>
            </a:solidFill>
          </a:ln>
        </p:spPr>
      </p:pic>
      <p:pic>
        <p:nvPicPr>
          <p:cNvPr id="7" name="Picture 6">
            <a:extLst>
              <a:ext uri="{FF2B5EF4-FFF2-40B4-BE49-F238E27FC236}">
                <a16:creationId xmlns:a16="http://schemas.microsoft.com/office/drawing/2014/main" id="{3E5F0F67-3444-4B27-BE37-82E6EBB1E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914" y="2099856"/>
            <a:ext cx="2764752" cy="3686335"/>
          </a:xfrm>
          <a:prstGeom prst="rect">
            <a:avLst/>
          </a:prstGeom>
          <a:ln w="25400">
            <a:solidFill>
              <a:schemeClr val="tx1"/>
            </a:solidFill>
          </a:ln>
        </p:spPr>
      </p:pic>
      <p:pic>
        <p:nvPicPr>
          <p:cNvPr id="12" name="Picture 11">
            <a:extLst>
              <a:ext uri="{FF2B5EF4-FFF2-40B4-BE49-F238E27FC236}">
                <a16:creationId xmlns:a16="http://schemas.microsoft.com/office/drawing/2014/main" id="{9D157FF8-0934-4252-B254-9A5F8B9329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8947" y="1847273"/>
            <a:ext cx="2178627" cy="2904836"/>
          </a:xfrm>
          <a:prstGeom prst="rect">
            <a:avLst/>
          </a:prstGeom>
          <a:ln w="25400">
            <a:solidFill>
              <a:schemeClr val="tx1"/>
            </a:solidFill>
          </a:ln>
        </p:spPr>
      </p:pic>
      <p:pic>
        <p:nvPicPr>
          <p:cNvPr id="15" name="Picture 14">
            <a:extLst>
              <a:ext uri="{FF2B5EF4-FFF2-40B4-BE49-F238E27FC236}">
                <a16:creationId xmlns:a16="http://schemas.microsoft.com/office/drawing/2014/main" id="{D89732D5-4A96-46D5-B799-426834C729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069" y="1185221"/>
            <a:ext cx="2764752" cy="2073564"/>
          </a:xfrm>
          <a:prstGeom prst="rect">
            <a:avLst/>
          </a:prstGeom>
          <a:ln w="25400">
            <a:solidFill>
              <a:schemeClr val="tx1"/>
            </a:solidFill>
          </a:ln>
        </p:spPr>
      </p:pic>
      <p:pic>
        <p:nvPicPr>
          <p:cNvPr id="17" name="Picture 16">
            <a:extLst>
              <a:ext uri="{FF2B5EF4-FFF2-40B4-BE49-F238E27FC236}">
                <a16:creationId xmlns:a16="http://schemas.microsoft.com/office/drawing/2014/main" id="{859FE3D0-F6F5-43D0-8027-5A3DB1B2E4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0329" y="2246232"/>
            <a:ext cx="2764752" cy="3686336"/>
          </a:xfrm>
          <a:prstGeom prst="rect">
            <a:avLst/>
          </a:prstGeom>
          <a:ln w="25400">
            <a:solidFill>
              <a:schemeClr val="tx1"/>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640"/>
    </mc:Choice>
    <mc:Fallback xmlns="">
      <p:transition spd="slow" advTm="1464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70" name="Text Box 54">
            <a:extLst>
              <a:ext uri="{FF2B5EF4-FFF2-40B4-BE49-F238E27FC236}">
                <a16:creationId xmlns:a16="http://schemas.microsoft.com/office/drawing/2014/main" id="{BE87055F-03EB-4398-B9D5-3DFB6AD42E0F}"/>
              </a:ext>
            </a:extLst>
          </p:cNvPr>
          <p:cNvSpPr txBox="1">
            <a:spLocks noChangeArrowheads="1"/>
          </p:cNvSpPr>
          <p:nvPr/>
        </p:nvSpPr>
        <p:spPr bwMode="auto">
          <a:xfrm>
            <a:off x="2063751" y="1557339"/>
            <a:ext cx="8748713" cy="701675"/>
          </a:xfrm>
          <a:prstGeom prst="rect">
            <a:avLst/>
          </a:prstGeom>
          <a:noFill/>
          <a:ln>
            <a:noFill/>
          </a:ln>
          <a:effectLst/>
        </p:spPr>
        <p:txBody>
          <a:bodyPr>
            <a:spAutoFit/>
          </a:bodyPr>
          <a:lstStyle/>
          <a:p>
            <a:pPr eaLnBrk="1" hangingPunct="1">
              <a:spcBef>
                <a:spcPct val="50000"/>
              </a:spcBef>
              <a:defRPr/>
            </a:pPr>
            <a:r>
              <a:rPr lang="en-GB" altLang="en-US" sz="4000" b="1" dirty="0">
                <a:effectLst>
                  <a:outerShdw blurRad="38100" dist="38100" dir="2700000" algn="tl">
                    <a:srgbClr val="FFFFFF"/>
                  </a:outerShdw>
                </a:effectLst>
                <a:latin typeface="Verdana" panose="020B0604030504040204" pitchFamily="34" charset="0"/>
                <a:ea typeface="Verdana" panose="020B0604030504040204" pitchFamily="34" charset="0"/>
              </a:rPr>
              <a:t>Important Issues</a:t>
            </a:r>
            <a:endParaRPr lang="en-US" altLang="en-US" sz="4000" b="1" dirty="0">
              <a:effectLst>
                <a:outerShdw blurRad="38100" dist="38100" dir="2700000" algn="tl">
                  <a:srgbClr val="FFFFFF"/>
                </a:outerShdw>
              </a:effectLst>
              <a:latin typeface="Verdana" panose="020B0604030504040204" pitchFamily="34" charset="0"/>
              <a:ea typeface="Verdana" panose="020B0604030504040204" pitchFamily="34" charset="0"/>
            </a:endParaRPr>
          </a:p>
        </p:txBody>
      </p:sp>
      <p:sp>
        <p:nvSpPr>
          <p:cNvPr id="9271" name="Text Box 55"/>
          <p:cNvSpPr txBox="1">
            <a:spLocks noChangeArrowheads="1"/>
          </p:cNvSpPr>
          <p:nvPr/>
        </p:nvSpPr>
        <p:spPr bwMode="auto">
          <a:xfrm>
            <a:off x="1471658" y="2746116"/>
            <a:ext cx="845357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GB" altLang="en-US" dirty="0">
                <a:latin typeface="Verdana" panose="020B0604030504040204" pitchFamily="34" charset="0"/>
                <a:ea typeface="Verdana" panose="020B0604030504040204" pitchFamily="34" charset="0"/>
                <a:cs typeface="Arial" panose="020B0604020202020204" pitchFamily="34" charset="0"/>
              </a:rPr>
              <a:t>Come and speak to us! </a:t>
            </a:r>
          </a:p>
          <a:p>
            <a:pPr eaLnBrk="1" hangingPunct="1">
              <a:spcBef>
                <a:spcPct val="50000"/>
              </a:spcBef>
            </a:pPr>
            <a:r>
              <a:rPr lang="en-GB" altLang="en-US" dirty="0">
                <a:latin typeface="Verdana" panose="020B0604030504040204" pitchFamily="34" charset="0"/>
                <a:ea typeface="Verdana" panose="020B0604030504040204" pitchFamily="34" charset="0"/>
                <a:cs typeface="Arial" panose="020B0604020202020204" pitchFamily="34" charset="0"/>
              </a:rPr>
              <a:t> No mobile phones or devices that link to the internet</a:t>
            </a:r>
          </a:p>
          <a:p>
            <a:pPr eaLnBrk="1" hangingPunct="1">
              <a:spcBef>
                <a:spcPct val="50000"/>
              </a:spcBef>
            </a:pPr>
            <a:endParaRPr lang="en-US" altLang="en-US" dirty="0">
              <a:latin typeface="Comic Sans MS" panose="030F0702030302020204" pitchFamily="66" charset="0"/>
              <a:cs typeface="Arial" panose="020B0604020202020204" pitchFamily="34" charset="0"/>
            </a:endParaRPr>
          </a:p>
        </p:txBody>
      </p:sp>
      <p:pic>
        <p:nvPicPr>
          <p:cNvPr id="30725" name="Picture 57" descr="i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260351"/>
            <a:ext cx="2879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451"/>
    </mc:Choice>
    <mc:Fallback xmlns="">
      <p:transition spd="slow" advTm="2845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270">
                                            <p:txEl>
                                              <p:pRg st="0" end="0"/>
                                            </p:txEl>
                                          </p:spTgt>
                                        </p:tgtEl>
                                        <p:attrNameLst>
                                          <p:attrName>style.visibility</p:attrName>
                                        </p:attrNameLst>
                                      </p:cBhvr>
                                      <p:to>
                                        <p:strVal val="visible"/>
                                      </p:to>
                                    </p:set>
                                    <p:animEffect transition="in" filter="fade">
                                      <p:cBhvr>
                                        <p:cTn id="7" dur="500"/>
                                        <p:tgtEl>
                                          <p:spTgt spid="9270">
                                            <p:txEl>
                                              <p:pRg st="0" end="0"/>
                                            </p:txEl>
                                          </p:spTgt>
                                        </p:tgtEl>
                                      </p:cBhvr>
                                    </p:animEffect>
                                    <p:anim calcmode="lin" valueType="num">
                                      <p:cBhvr>
                                        <p:cTn id="8" dur="500" fill="hold"/>
                                        <p:tgtEl>
                                          <p:spTgt spid="927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2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9271">
                                            <p:txEl>
                                              <p:pRg st="0" end="0"/>
                                            </p:txEl>
                                          </p:spTgt>
                                        </p:tgtEl>
                                        <p:attrNameLst>
                                          <p:attrName>style.visibility</p:attrName>
                                        </p:attrNameLst>
                                      </p:cBhvr>
                                      <p:to>
                                        <p:strVal val="visible"/>
                                      </p:to>
                                    </p:set>
                                    <p:animEffect transition="in" filter="fade">
                                      <p:cBhvr>
                                        <p:cTn id="14" dur="500"/>
                                        <p:tgtEl>
                                          <p:spTgt spid="9271">
                                            <p:txEl>
                                              <p:pRg st="0" end="0"/>
                                            </p:txEl>
                                          </p:spTgt>
                                        </p:tgtEl>
                                      </p:cBhvr>
                                    </p:animEffect>
                                    <p:anim calcmode="lin" valueType="num">
                                      <p:cBhvr>
                                        <p:cTn id="15" dur="500" fill="hold"/>
                                        <p:tgtEl>
                                          <p:spTgt spid="92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9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9271">
                                            <p:txEl>
                                              <p:pRg st="1" end="1"/>
                                            </p:txEl>
                                          </p:spTgt>
                                        </p:tgtEl>
                                        <p:attrNameLst>
                                          <p:attrName>style.visibility</p:attrName>
                                        </p:attrNameLst>
                                      </p:cBhvr>
                                      <p:to>
                                        <p:strVal val="visible"/>
                                      </p:to>
                                    </p:set>
                                    <p:animEffect transition="in" filter="fade">
                                      <p:cBhvr>
                                        <p:cTn id="21" dur="500"/>
                                        <p:tgtEl>
                                          <p:spTgt spid="9271">
                                            <p:txEl>
                                              <p:pRg st="1" end="1"/>
                                            </p:txEl>
                                          </p:spTgt>
                                        </p:tgtEl>
                                      </p:cBhvr>
                                    </p:animEffect>
                                    <p:anim calcmode="lin" valueType="num">
                                      <p:cBhvr>
                                        <p:cTn id="22" dur="500" fill="hold"/>
                                        <p:tgtEl>
                                          <p:spTgt spid="927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92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7" descr="iowlogoplai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962" y="1158875"/>
            <a:ext cx="813593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6696"/>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04839-407C-4B56-ADD7-1AEF0BFB76CE}"/>
              </a:ext>
            </a:extLst>
          </p:cNvPr>
          <p:cNvSpPr/>
          <p:nvPr/>
        </p:nvSpPr>
        <p:spPr>
          <a:xfrm>
            <a:off x="457200" y="530842"/>
            <a:ext cx="10515600" cy="769441"/>
          </a:xfrm>
          <a:prstGeom prst="rect">
            <a:avLst/>
          </a:prstGeom>
          <a:solidFill>
            <a:srgbClr val="002060"/>
          </a:solidFill>
        </p:spPr>
        <p:txBody>
          <a:bodyPr wrap="square">
            <a:spAutoFit/>
            <a:scene3d>
              <a:camera prst="orthographicFront"/>
              <a:lightRig rig="soft" dir="t">
                <a:rot lat="0" lon="0" rev="15600000"/>
              </a:lightRig>
            </a:scene3d>
            <a:sp3d extrusionH="57150" prstMaterial="softEdge">
              <a:bevelT w="25400" h="38100"/>
            </a:sp3d>
          </a:bodyPr>
          <a:lstStyle/>
          <a:p>
            <a:pPr>
              <a:defRPr/>
            </a:pPr>
            <a:r>
              <a:rPr lang="en-US" sz="4400" b="1" dirty="0">
                <a:ln/>
                <a:solidFill>
                  <a:schemeClr val="bg1"/>
                </a:solidFill>
                <a:latin typeface="Verdana" panose="020B0604030504040204" pitchFamily="34" charset="0"/>
                <a:ea typeface="Verdana" panose="020B0604030504040204" pitchFamily="34" charset="0"/>
              </a:rPr>
              <a:t>The Mathematics Papers</a:t>
            </a:r>
          </a:p>
        </p:txBody>
      </p:sp>
      <p:sp>
        <p:nvSpPr>
          <p:cNvPr id="5" name="Rectangle 4">
            <a:extLst>
              <a:ext uri="{FF2B5EF4-FFF2-40B4-BE49-F238E27FC236}">
                <a16:creationId xmlns:a16="http://schemas.microsoft.com/office/drawing/2014/main" id="{EF1AF064-57AF-4C20-861F-B02850C798D1}"/>
              </a:ext>
            </a:extLst>
          </p:cNvPr>
          <p:cNvSpPr/>
          <p:nvPr/>
        </p:nvSpPr>
        <p:spPr>
          <a:xfrm>
            <a:off x="457200" y="1757483"/>
            <a:ext cx="10972800" cy="2431435"/>
          </a:xfrm>
          <a:prstGeom prst="rect">
            <a:avLst/>
          </a:prstGeom>
        </p:spPr>
        <p:txBody>
          <a:bodyPr wrap="square">
            <a:spAutoFit/>
          </a:bodyPr>
          <a:lstStyle/>
          <a:p>
            <a:pPr>
              <a:spcBef>
                <a:spcPct val="0"/>
              </a:spcBef>
            </a:pPr>
            <a:endParaRPr lang="en-GB" altLang="en-US" b="1" dirty="0">
              <a:latin typeface="Verdana" panose="020B0604030504040204" pitchFamily="34" charset="0"/>
              <a:ea typeface="Verdana" panose="020B0604030504040204" pitchFamily="34" charset="0"/>
            </a:endParaRPr>
          </a:p>
          <a:p>
            <a:pPr>
              <a:spcBef>
                <a:spcPct val="0"/>
              </a:spcBef>
            </a:pPr>
            <a:r>
              <a:rPr lang="en-GB" altLang="en-US" sz="2600" dirty="0">
                <a:latin typeface="Verdana" panose="020B0604030504040204" pitchFamily="34" charset="0"/>
                <a:ea typeface="Verdana" panose="020B0604030504040204" pitchFamily="34" charset="0"/>
              </a:rPr>
              <a:t>There are three papers in mathematics;</a:t>
            </a:r>
          </a:p>
          <a:p>
            <a:pPr>
              <a:spcBef>
                <a:spcPct val="0"/>
              </a:spcBef>
            </a:pPr>
            <a:endParaRPr lang="en-GB" altLang="en-US" sz="1000" dirty="0">
              <a:latin typeface="Verdana" panose="020B0604030504040204" pitchFamily="34" charset="0"/>
              <a:ea typeface="Verdana" panose="020B0604030504040204" pitchFamily="34" charset="0"/>
            </a:endParaRPr>
          </a:p>
          <a:p>
            <a:pPr lvl="1">
              <a:spcBef>
                <a:spcPct val="0"/>
              </a:spcBef>
              <a:buFontTx/>
              <a:buChar char="•"/>
            </a:pPr>
            <a:r>
              <a:rPr lang="en-GB" altLang="en-US" sz="2600" dirty="0">
                <a:latin typeface="Verdana" panose="020B0604030504040204" pitchFamily="34" charset="0"/>
                <a:ea typeface="Verdana" panose="020B0604030504040204" pitchFamily="34" charset="0"/>
              </a:rPr>
              <a:t> Paper 1 Arithmetic test: 30 mins (40 marks)</a:t>
            </a:r>
          </a:p>
          <a:p>
            <a:pPr>
              <a:spcBef>
                <a:spcPct val="0"/>
              </a:spcBef>
            </a:pPr>
            <a:endParaRPr lang="en-GB" altLang="en-US" sz="1000" dirty="0">
              <a:latin typeface="Verdana" panose="020B0604030504040204" pitchFamily="34" charset="0"/>
              <a:ea typeface="Verdana" panose="020B0604030504040204" pitchFamily="34" charset="0"/>
            </a:endParaRPr>
          </a:p>
          <a:p>
            <a:pPr lvl="1">
              <a:spcBef>
                <a:spcPct val="0"/>
              </a:spcBef>
              <a:buFontTx/>
              <a:buChar char="•"/>
            </a:pPr>
            <a:r>
              <a:rPr lang="en-GB" altLang="en-US" sz="2600" dirty="0">
                <a:latin typeface="Verdana" panose="020B0604030504040204" pitchFamily="34" charset="0"/>
                <a:ea typeface="Verdana" panose="020B0604030504040204" pitchFamily="34" charset="0"/>
              </a:rPr>
              <a:t> Paper 2  Reasoning test: 40 mins (35 marks)</a:t>
            </a:r>
          </a:p>
          <a:p>
            <a:pPr>
              <a:spcBef>
                <a:spcPct val="0"/>
              </a:spcBef>
            </a:pPr>
            <a:endParaRPr lang="en-GB" altLang="en-US" sz="1000" dirty="0">
              <a:latin typeface="Verdana" panose="020B0604030504040204" pitchFamily="34" charset="0"/>
              <a:ea typeface="Verdana" panose="020B0604030504040204" pitchFamily="34" charset="0"/>
            </a:endParaRPr>
          </a:p>
          <a:p>
            <a:pPr lvl="1">
              <a:spcBef>
                <a:spcPct val="0"/>
              </a:spcBef>
              <a:buFontTx/>
              <a:buChar char="•"/>
            </a:pPr>
            <a:r>
              <a:rPr lang="en-GB" altLang="en-US" sz="2600" dirty="0">
                <a:latin typeface="Verdana" panose="020B0604030504040204" pitchFamily="34" charset="0"/>
                <a:ea typeface="Verdana" panose="020B0604030504040204" pitchFamily="34" charset="0"/>
              </a:rPr>
              <a:t> Paper 3  Reasoning test: 40 mins (35 marks)</a:t>
            </a:r>
          </a:p>
        </p:txBody>
      </p:sp>
    </p:spTree>
    <p:extLst>
      <p:ext uri="{BB962C8B-B14F-4D97-AF65-F5344CB8AC3E}">
        <p14:creationId xmlns:p14="http://schemas.microsoft.com/office/powerpoint/2010/main" val="75142945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23556" name="Text Box 4"/>
          <p:cNvSpPr txBox="1">
            <a:spLocks noChangeArrowheads="1"/>
          </p:cNvSpPr>
          <p:nvPr/>
        </p:nvSpPr>
        <p:spPr bwMode="auto">
          <a:xfrm>
            <a:off x="1919289" y="404813"/>
            <a:ext cx="83518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a:solidFill>
                  <a:schemeClr val="bg1"/>
                </a:solidFill>
                <a:latin typeface="Comic Sans MS" panose="030F0702030302020204" pitchFamily="66" charset="0"/>
              </a:rPr>
              <a:t>Maths</a:t>
            </a: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l="22014" t="33089" r="37888" b="35179"/>
          <a:stretch>
            <a:fillRect/>
          </a:stretch>
        </p:blipFill>
        <p:spPr bwMode="auto">
          <a:xfrm>
            <a:off x="3243264" y="320675"/>
            <a:ext cx="69754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6"/>
          <p:cNvPicPr>
            <a:picLocks noChangeAspect="1" noChangeArrowheads="1"/>
          </p:cNvPicPr>
          <p:nvPr/>
        </p:nvPicPr>
        <p:blipFill>
          <a:blip r:embed="rId4">
            <a:extLst>
              <a:ext uri="{28A0092B-C50C-407E-A947-70E740481C1C}">
                <a14:useLocalDpi xmlns:a14="http://schemas.microsoft.com/office/drawing/2010/main" val="0"/>
              </a:ext>
            </a:extLst>
          </a:blip>
          <a:srcRect l="21889" t="33482" r="38052" b="34554"/>
          <a:stretch>
            <a:fillRect/>
          </a:stretch>
        </p:blipFill>
        <p:spPr bwMode="auto">
          <a:xfrm>
            <a:off x="3297239" y="3500439"/>
            <a:ext cx="6867525" cy="308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rot="-2500389">
            <a:off x="1671638" y="2963864"/>
            <a:ext cx="21066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dirty="0">
                <a:solidFill>
                  <a:srgbClr val="FF0000"/>
                </a:solidFill>
                <a:latin typeface="Verdana" panose="020B0604030504040204" pitchFamily="34" charset="0"/>
                <a:ea typeface="Verdana" panose="020B0604030504040204" pitchFamily="34" charset="0"/>
              </a:rPr>
              <a:t>Arithmetic paper</a:t>
            </a:r>
            <a:endParaRPr lang="en-GB" altLang="en-US" sz="2700" dirty="0">
              <a:solidFill>
                <a:schemeClr val="bg1"/>
              </a:solidFill>
              <a:latin typeface="Verdana" panose="020B0604030504040204" pitchFamily="34" charset="0"/>
              <a:ea typeface="Verdan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910"/>
    </mc:Choice>
    <mc:Fallback xmlns="">
      <p:transition spd="slow" advTm="299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P spid="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dirty="0">
              <a:latin typeface="Comic Sans MS" panose="030F0702030302020204" pitchFamily="66" charset="0"/>
            </a:endParaRPr>
          </a:p>
        </p:txBody>
      </p:sp>
      <p:sp>
        <p:nvSpPr>
          <p:cNvPr id="23556" name="Text Box 4"/>
          <p:cNvSpPr txBox="1">
            <a:spLocks noChangeArrowheads="1"/>
          </p:cNvSpPr>
          <p:nvPr/>
        </p:nvSpPr>
        <p:spPr bwMode="auto">
          <a:xfrm>
            <a:off x="1919289" y="404813"/>
            <a:ext cx="83518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a:solidFill>
                  <a:schemeClr val="bg1"/>
                </a:solidFill>
                <a:latin typeface="Comic Sans MS" panose="030F0702030302020204" pitchFamily="66" charset="0"/>
              </a:rPr>
              <a:t>Maths</a:t>
            </a: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l="21806" t="25735" r="37576" b="6250"/>
          <a:stretch>
            <a:fillRect/>
          </a:stretch>
        </p:blipFill>
        <p:spPr bwMode="auto">
          <a:xfrm>
            <a:off x="3259138" y="446089"/>
            <a:ext cx="6337300" cy="596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rot="-2500389">
            <a:off x="1671638" y="2963864"/>
            <a:ext cx="21066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dirty="0">
                <a:solidFill>
                  <a:srgbClr val="FF0000"/>
                </a:solidFill>
                <a:latin typeface="Verdana" panose="020B0604030504040204" pitchFamily="34" charset="0"/>
                <a:ea typeface="Verdana" panose="020B0604030504040204" pitchFamily="34" charset="0"/>
              </a:rPr>
              <a:t>Reasoning paper</a:t>
            </a:r>
            <a:endParaRPr lang="en-GB" altLang="en-US" sz="2700" dirty="0">
              <a:solidFill>
                <a:schemeClr val="bg1"/>
              </a:solidFill>
              <a:latin typeface="Verdana" panose="020B0604030504040204" pitchFamily="34" charset="0"/>
              <a:ea typeface="Verdan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858"/>
    </mc:Choice>
    <mc:Fallback xmlns="">
      <p:transition spd="slow" advTm="2285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23556" name="Text Box 4"/>
          <p:cNvSpPr txBox="1">
            <a:spLocks noChangeArrowheads="1"/>
          </p:cNvSpPr>
          <p:nvPr/>
        </p:nvSpPr>
        <p:spPr bwMode="auto">
          <a:xfrm>
            <a:off x="1919289" y="404813"/>
            <a:ext cx="83518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a:solidFill>
                  <a:schemeClr val="bg1"/>
                </a:solidFill>
                <a:latin typeface="Comic Sans MS" panose="030F0702030302020204" pitchFamily="66" charset="0"/>
              </a:rPr>
              <a:t>Maths</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l="12712" t="24817" r="26001" b="11427"/>
          <a:stretch>
            <a:fillRect/>
          </a:stretch>
        </p:blipFill>
        <p:spPr bwMode="auto">
          <a:xfrm>
            <a:off x="1966913" y="1096964"/>
            <a:ext cx="8418512"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rot="-2500389">
            <a:off x="8134351" y="842964"/>
            <a:ext cx="21050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700" dirty="0">
                <a:solidFill>
                  <a:srgbClr val="FF0000"/>
                </a:solidFill>
                <a:latin typeface="Verdana" panose="020B0604030504040204" pitchFamily="34" charset="0"/>
                <a:ea typeface="Verdana" panose="020B0604030504040204" pitchFamily="34" charset="0"/>
              </a:rPr>
              <a:t>Reasoning paper</a:t>
            </a:r>
            <a:endParaRPr lang="en-GB" altLang="en-US" sz="2700" dirty="0">
              <a:solidFill>
                <a:schemeClr val="bg1"/>
              </a:solidFill>
              <a:latin typeface="Verdana" panose="020B0604030504040204" pitchFamily="34" charset="0"/>
              <a:ea typeface="Verdan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132"/>
    </mc:Choice>
    <mc:Fallback xmlns="">
      <p:transition spd="slow" advTm="3113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08214" y="549276"/>
            <a:ext cx="786447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800" b="1" dirty="0">
                <a:latin typeface="Verdana" panose="020B0604030504040204" pitchFamily="34" charset="0"/>
                <a:ea typeface="Verdana" panose="020B0604030504040204" pitchFamily="34" charset="0"/>
              </a:rPr>
              <a:t>The English Papers</a:t>
            </a:r>
          </a:p>
          <a:p>
            <a:pPr eaLnBrk="1" hangingPunct="1">
              <a:spcBef>
                <a:spcPct val="0"/>
              </a:spcBef>
              <a:buFontTx/>
              <a:buNone/>
            </a:pPr>
            <a:endParaRPr lang="en-GB" altLang="en-US" sz="2000" b="1" dirty="0">
              <a:latin typeface="Verdana" panose="020B0604030504040204" pitchFamily="34" charset="0"/>
              <a:ea typeface="Verdana" panose="020B0604030504040204" pitchFamily="34" charset="0"/>
            </a:endParaRPr>
          </a:p>
          <a:p>
            <a:pPr eaLnBrk="1" hangingPunct="1">
              <a:spcBef>
                <a:spcPct val="0"/>
              </a:spcBef>
              <a:buFontTx/>
              <a:buNone/>
            </a:pPr>
            <a:r>
              <a:rPr lang="en-GB" altLang="en-US" sz="2600" dirty="0">
                <a:latin typeface="Verdana" panose="020B0604030504040204" pitchFamily="34" charset="0"/>
                <a:ea typeface="Verdana" panose="020B0604030504040204" pitchFamily="34" charset="0"/>
              </a:rPr>
              <a:t>There are three papers in English;</a:t>
            </a:r>
          </a:p>
          <a:p>
            <a:pPr eaLnBrk="1" hangingPunct="1">
              <a:spcBef>
                <a:spcPct val="0"/>
              </a:spcBef>
              <a:buFontTx/>
              <a:buNone/>
            </a:pPr>
            <a:endParaRPr lang="en-GB" altLang="en-US" sz="1000" dirty="0">
              <a:latin typeface="Verdana" panose="020B0604030504040204" pitchFamily="34" charset="0"/>
              <a:ea typeface="Verdana" panose="020B0604030504040204" pitchFamily="34" charset="0"/>
            </a:endParaRPr>
          </a:p>
          <a:p>
            <a:pPr lvl="1" eaLnBrk="1" hangingPunct="1">
              <a:spcBef>
                <a:spcPct val="0"/>
              </a:spcBef>
              <a:buFontTx/>
              <a:buChar char="•"/>
            </a:pPr>
            <a:r>
              <a:rPr lang="en-GB" altLang="en-US" sz="2600" dirty="0">
                <a:latin typeface="Verdana" panose="020B0604030504040204" pitchFamily="34" charset="0"/>
                <a:ea typeface="Verdana" panose="020B0604030504040204" pitchFamily="34" charset="0"/>
              </a:rPr>
              <a:t> Reading Comprehension: 1 hour (50 marks)</a:t>
            </a:r>
          </a:p>
          <a:p>
            <a:pPr eaLnBrk="1" hangingPunct="1">
              <a:spcBef>
                <a:spcPct val="0"/>
              </a:spcBef>
              <a:buFontTx/>
              <a:buNone/>
            </a:pPr>
            <a:endParaRPr lang="en-GB" altLang="en-US" sz="1000" dirty="0">
              <a:latin typeface="Verdana" panose="020B0604030504040204" pitchFamily="34" charset="0"/>
              <a:ea typeface="Verdana" panose="020B0604030504040204" pitchFamily="34" charset="0"/>
            </a:endParaRPr>
          </a:p>
          <a:p>
            <a:pPr lvl="1" eaLnBrk="1" hangingPunct="1">
              <a:spcBef>
                <a:spcPct val="0"/>
              </a:spcBef>
              <a:buFontTx/>
              <a:buChar char="•"/>
            </a:pPr>
            <a:r>
              <a:rPr lang="en-GB" altLang="en-US" sz="2600" dirty="0">
                <a:latin typeface="Verdana" panose="020B0604030504040204" pitchFamily="34" charset="0"/>
                <a:ea typeface="Verdana" panose="020B0604030504040204" pitchFamily="34" charset="0"/>
              </a:rPr>
              <a:t> Spelling : 20mins (20 marks)</a:t>
            </a:r>
          </a:p>
          <a:p>
            <a:pPr eaLnBrk="1" hangingPunct="1">
              <a:spcBef>
                <a:spcPct val="0"/>
              </a:spcBef>
            </a:pPr>
            <a:endParaRPr lang="en-GB" altLang="en-US" sz="1000" dirty="0">
              <a:latin typeface="Verdana" panose="020B0604030504040204" pitchFamily="34" charset="0"/>
              <a:ea typeface="Verdana" panose="020B0604030504040204" pitchFamily="34" charset="0"/>
            </a:endParaRPr>
          </a:p>
          <a:p>
            <a:pPr lvl="1" eaLnBrk="1" hangingPunct="1">
              <a:spcBef>
                <a:spcPct val="0"/>
              </a:spcBef>
              <a:buFontTx/>
              <a:buChar char="•"/>
            </a:pPr>
            <a:r>
              <a:rPr lang="en-GB" altLang="en-US" sz="2600" dirty="0">
                <a:latin typeface="Verdana" panose="020B0604030504040204" pitchFamily="34" charset="0"/>
                <a:ea typeface="Verdana" panose="020B0604030504040204" pitchFamily="34" charset="0"/>
              </a:rPr>
              <a:t> Grammar, Punctuation </a:t>
            </a:r>
            <a:r>
              <a:rPr lang="en-GB" altLang="en-US" sz="2600">
                <a:latin typeface="Verdana" panose="020B0604030504040204" pitchFamily="34" charset="0"/>
                <a:ea typeface="Verdana" panose="020B0604030504040204" pitchFamily="34" charset="0"/>
              </a:rPr>
              <a:t>and Spelling: </a:t>
            </a:r>
            <a:r>
              <a:rPr lang="en-GB" altLang="en-US" sz="2600" dirty="0">
                <a:latin typeface="Verdana" panose="020B0604030504040204" pitchFamily="34" charset="0"/>
                <a:ea typeface="Verdana" panose="020B0604030504040204" pitchFamily="34" charset="0"/>
              </a:rPr>
              <a:t>45mins (50 marks)</a:t>
            </a:r>
          </a:p>
        </p:txBody>
      </p:sp>
      <p:sp>
        <p:nvSpPr>
          <p:cNvPr id="9219" name="Rectangle 3"/>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pic>
        <p:nvPicPr>
          <p:cNvPr id="9220" name="Picture 7" descr="english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332288"/>
            <a:ext cx="31686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895"/>
    </mc:Choice>
    <mc:Fallback xmlns="">
      <p:transition spd="slow" advTm="1989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 calcmode="lin" valueType="num">
                                      <p:cBhvr additive="base">
                                        <p:cTn id="7" dur="500" fill="hold"/>
                                        <p:tgtEl>
                                          <p:spTgt spid="81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4">
                                            <p:txEl>
                                              <p:pRg st="2" end="2"/>
                                            </p:txEl>
                                          </p:spTgt>
                                        </p:tgtEl>
                                        <p:attrNameLst>
                                          <p:attrName>style.visibility</p:attrName>
                                        </p:attrNameLst>
                                      </p:cBhvr>
                                      <p:to>
                                        <p:strVal val="visible"/>
                                      </p:to>
                                    </p:set>
                                    <p:anim calcmode="lin" valueType="num">
                                      <p:cBhvr additive="base">
                                        <p:cTn id="13" dur="500" fill="hold"/>
                                        <p:tgtEl>
                                          <p:spTgt spid="819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4">
                                            <p:txEl>
                                              <p:pRg st="4" end="4"/>
                                            </p:txEl>
                                          </p:spTgt>
                                        </p:tgtEl>
                                        <p:attrNameLst>
                                          <p:attrName>style.visibility</p:attrName>
                                        </p:attrNameLst>
                                      </p:cBhvr>
                                      <p:to>
                                        <p:strVal val="visible"/>
                                      </p:to>
                                    </p:set>
                                    <p:anim calcmode="lin" valueType="num">
                                      <p:cBhvr additive="base">
                                        <p:cTn id="19" dur="500" fill="hold"/>
                                        <p:tgtEl>
                                          <p:spTgt spid="819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4">
                                            <p:txEl>
                                              <p:pRg st="6" end="6"/>
                                            </p:txEl>
                                          </p:spTgt>
                                        </p:tgtEl>
                                        <p:attrNameLst>
                                          <p:attrName>style.visibility</p:attrName>
                                        </p:attrNameLst>
                                      </p:cBhvr>
                                      <p:to>
                                        <p:strVal val="visible"/>
                                      </p:to>
                                    </p:set>
                                    <p:anim calcmode="lin" valueType="num">
                                      <p:cBhvr additive="base">
                                        <p:cTn id="25" dur="500" fill="hold"/>
                                        <p:tgtEl>
                                          <p:spTgt spid="819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4">
                                            <p:txEl>
                                              <p:pRg st="8" end="8"/>
                                            </p:txEl>
                                          </p:spTgt>
                                        </p:tgtEl>
                                        <p:attrNameLst>
                                          <p:attrName>style.visibility</p:attrName>
                                        </p:attrNameLst>
                                      </p:cBhvr>
                                      <p:to>
                                        <p:strVal val="visible"/>
                                      </p:to>
                                    </p:set>
                                    <p:anim calcmode="lin" valueType="num">
                                      <p:cBhvr additive="base">
                                        <p:cTn id="31" dur="500" fill="hold"/>
                                        <p:tgtEl>
                                          <p:spTgt spid="819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ading Q1&amp;2"/>
          <p:cNvPicPr>
            <a:picLocks noChangeAspect="1" noChangeArrowheads="1"/>
          </p:cNvPicPr>
          <p:nvPr/>
        </p:nvPicPr>
        <p:blipFill>
          <a:blip r:embed="rId3">
            <a:extLst>
              <a:ext uri="{28A0092B-C50C-407E-A947-70E740481C1C}">
                <a14:useLocalDpi xmlns:a14="http://schemas.microsoft.com/office/drawing/2010/main" val="0"/>
              </a:ext>
            </a:extLst>
          </a:blip>
          <a:srcRect l="4410" t="3333" r="877"/>
          <a:stretch>
            <a:fillRect/>
          </a:stretch>
        </p:blipFill>
        <p:spPr bwMode="auto">
          <a:xfrm>
            <a:off x="1919289" y="757238"/>
            <a:ext cx="8280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val 3"/>
          <p:cNvSpPr>
            <a:spLocks noChangeArrowheads="1"/>
          </p:cNvSpPr>
          <p:nvPr/>
        </p:nvSpPr>
        <p:spPr bwMode="auto">
          <a:xfrm>
            <a:off x="5168790" y="2980531"/>
            <a:ext cx="1358900" cy="8969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0244" name="Oval 4"/>
          <p:cNvSpPr>
            <a:spLocks noChangeArrowheads="1"/>
          </p:cNvSpPr>
          <p:nvPr/>
        </p:nvSpPr>
        <p:spPr bwMode="auto">
          <a:xfrm>
            <a:off x="3706703" y="4702968"/>
            <a:ext cx="1462087" cy="1068388"/>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0245" name="Rectangle 5"/>
          <p:cNvSpPr>
            <a:spLocks noChangeArrowheads="1"/>
          </p:cNvSpPr>
          <p:nvPr/>
        </p:nvSpPr>
        <p:spPr bwMode="auto">
          <a:xfrm>
            <a:off x="1774825" y="260350"/>
            <a:ext cx="8713788" cy="6337300"/>
          </a:xfrm>
          <a:prstGeom prst="rect">
            <a:avLst/>
          </a:prstGeom>
          <a:noFill/>
          <a:ln w="88900" cmpd="thinThick">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200">
              <a:latin typeface="Comic Sans MS" panose="030F0702030302020204" pitchFamily="66" charset="0"/>
            </a:endParaRPr>
          </a:p>
        </p:txBody>
      </p:sp>
      <p:sp>
        <p:nvSpPr>
          <p:cNvPr id="10246" name="Text Box 6"/>
          <p:cNvSpPr txBox="1">
            <a:spLocks noChangeArrowheads="1"/>
          </p:cNvSpPr>
          <p:nvPr/>
        </p:nvSpPr>
        <p:spPr bwMode="auto">
          <a:xfrm>
            <a:off x="1839913" y="100012"/>
            <a:ext cx="47513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GB" altLang="en-US" sz="2800" dirty="0">
                <a:latin typeface="Verdana" panose="020B0604030504040204" pitchFamily="34" charset="0"/>
                <a:ea typeface="Verdana" panose="020B0604030504040204" pitchFamily="34" charset="0"/>
              </a:rPr>
              <a:t>The Reading Test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320"/>
    </mc:Choice>
    <mc:Fallback xmlns="">
      <p:transition spd="slow" advTm="2932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up)">
                                      <p:cBhvr>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wipe(up)">
                                      <p:cBhvr>
                                        <p:cTn id="1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1"/>
</p:tagLst>
</file>

<file path=ppt/tags/tag10.xml><?xml version="1.0" encoding="utf-8"?>
<p:tagLst xmlns:a="http://schemas.openxmlformats.org/drawingml/2006/main" xmlns:r="http://schemas.openxmlformats.org/officeDocument/2006/relationships" xmlns:p="http://schemas.openxmlformats.org/presentationml/2006/main">
  <p:tag name="TIMING" val="|42|0.5|0.6|7|0.8|0.5|0.5"/>
</p:tagLst>
</file>

<file path=ppt/tags/tag11.xml><?xml version="1.0" encoding="utf-8"?>
<p:tagLst xmlns:a="http://schemas.openxmlformats.org/drawingml/2006/main" xmlns:r="http://schemas.openxmlformats.org/officeDocument/2006/relationships" xmlns:p="http://schemas.openxmlformats.org/presentationml/2006/main">
  <p:tag name="TIMING" val="|11.3|0.7|0.4|0.8|0.5|0.7|0.5|0.4|0.6"/>
</p:tagLst>
</file>

<file path=ppt/tags/tag12.xml><?xml version="1.0" encoding="utf-8"?>
<p:tagLst xmlns:a="http://schemas.openxmlformats.org/drawingml/2006/main" xmlns:r="http://schemas.openxmlformats.org/officeDocument/2006/relationships" xmlns:p="http://schemas.openxmlformats.org/presentationml/2006/main">
  <p:tag name="TIMING" val="|18.7|0.3|0.5|0.5|0.7"/>
</p:tagLst>
</file>

<file path=ppt/tags/tag13.xml><?xml version="1.0" encoding="utf-8"?>
<p:tagLst xmlns:a="http://schemas.openxmlformats.org/drawingml/2006/main" xmlns:r="http://schemas.openxmlformats.org/officeDocument/2006/relationships" xmlns:p="http://schemas.openxmlformats.org/presentationml/2006/main">
  <p:tag name="TIMING" val="|2.2|1.1|15.7|14.7|16.3|4.7|12.8"/>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1.1|3.4|12.2"/>
</p:tagLst>
</file>

<file path=ppt/tags/tag16.xml><?xml version="1.0" encoding="utf-8"?>
<p:tagLst xmlns:a="http://schemas.openxmlformats.org/drawingml/2006/main" xmlns:r="http://schemas.openxmlformats.org/officeDocument/2006/relationships" xmlns:p="http://schemas.openxmlformats.org/presentationml/2006/main">
  <p:tag name="TIMING" val="|1.1"/>
</p:tagLst>
</file>

<file path=ppt/tags/tag17.xml><?xml version="1.0" encoding="utf-8"?>
<p:tagLst xmlns:a="http://schemas.openxmlformats.org/drawingml/2006/main" xmlns:r="http://schemas.openxmlformats.org/officeDocument/2006/relationships" xmlns:p="http://schemas.openxmlformats.org/presentationml/2006/main">
  <p:tag name="TIMING" val="|1.1|15.1|1.5|11.2"/>
</p:tagLst>
</file>

<file path=ppt/tags/tag18.xml><?xml version="1.0" encoding="utf-8"?>
<p:tagLst xmlns:a="http://schemas.openxmlformats.org/drawingml/2006/main" xmlns:r="http://schemas.openxmlformats.org/officeDocument/2006/relationships" xmlns:p="http://schemas.openxmlformats.org/presentationml/2006/main">
  <p:tag name="TIMING" val="|1.6|0.8|1.2|6|0.6"/>
</p:tagLst>
</file>

<file path=ppt/tags/tag19.xml><?xml version="1.0" encoding="utf-8"?>
<p:tagLst xmlns:a="http://schemas.openxmlformats.org/drawingml/2006/main" xmlns:r="http://schemas.openxmlformats.org/officeDocument/2006/relationships" xmlns:p="http://schemas.openxmlformats.org/presentationml/2006/main">
  <p:tag name="TIMING" val="|1.2|0.8|1.1"/>
</p:tagLst>
</file>

<file path=ppt/tags/tag2.xml><?xml version="1.0" encoding="utf-8"?>
<p:tagLst xmlns:a="http://schemas.openxmlformats.org/drawingml/2006/main" xmlns:r="http://schemas.openxmlformats.org/officeDocument/2006/relationships" xmlns:p="http://schemas.openxmlformats.org/presentationml/2006/main">
  <p:tag name="TIMING" val="|1.2|0.1"/>
</p:tagLst>
</file>

<file path=ppt/tags/tag20.xml><?xml version="1.0" encoding="utf-8"?>
<p:tagLst xmlns:a="http://schemas.openxmlformats.org/drawingml/2006/main" xmlns:r="http://schemas.openxmlformats.org/officeDocument/2006/relationships" xmlns:p="http://schemas.openxmlformats.org/presentationml/2006/main">
  <p:tag name="TIMING" val="|2.3|1.1|1|1.1"/>
</p:tagLst>
</file>

<file path=ppt/tags/tag21.xml><?xml version="1.0" encoding="utf-8"?>
<p:tagLst xmlns:a="http://schemas.openxmlformats.org/drawingml/2006/main" xmlns:r="http://schemas.openxmlformats.org/officeDocument/2006/relationships" xmlns:p="http://schemas.openxmlformats.org/presentationml/2006/main">
  <p:tag name="TIMING" val="|1.5"/>
</p:tagLst>
</file>

<file path=ppt/tags/tag22.xml><?xml version="1.0" encoding="utf-8"?>
<p:tagLst xmlns:a="http://schemas.openxmlformats.org/drawingml/2006/main" xmlns:r="http://schemas.openxmlformats.org/officeDocument/2006/relationships" xmlns:p="http://schemas.openxmlformats.org/presentationml/2006/main">
  <p:tag name="TIMING" val="|0.6|1|19|0.9"/>
</p:tagLst>
</file>

<file path=ppt/tags/tag3.xml><?xml version="1.0" encoding="utf-8"?>
<p:tagLst xmlns:a="http://schemas.openxmlformats.org/drawingml/2006/main" xmlns:r="http://schemas.openxmlformats.org/officeDocument/2006/relationships" xmlns:p="http://schemas.openxmlformats.org/presentationml/2006/main">
  <p:tag name="TIMING" val="|42.4|0.9"/>
</p:tagLst>
</file>

<file path=ppt/tags/tag4.xml><?xml version="1.0" encoding="utf-8"?>
<p:tagLst xmlns:a="http://schemas.openxmlformats.org/drawingml/2006/main" xmlns:r="http://schemas.openxmlformats.org/officeDocument/2006/relationships" xmlns:p="http://schemas.openxmlformats.org/presentationml/2006/main">
  <p:tag name="TIMING" val="|0.8|1|2|4.9|5.2"/>
</p:tagLst>
</file>

<file path=ppt/tags/tag5.xml><?xml version="1.0" encoding="utf-8"?>
<p:tagLst xmlns:a="http://schemas.openxmlformats.org/drawingml/2006/main" xmlns:r="http://schemas.openxmlformats.org/officeDocument/2006/relationships" xmlns:p="http://schemas.openxmlformats.org/presentationml/2006/main">
  <p:tag name="TIMING" val="|27|1"/>
</p:tagLst>
</file>

<file path=ppt/tags/tag6.xml><?xml version="1.0" encoding="utf-8"?>
<p:tagLst xmlns:a="http://schemas.openxmlformats.org/drawingml/2006/main" xmlns:r="http://schemas.openxmlformats.org/officeDocument/2006/relationships" xmlns:p="http://schemas.openxmlformats.org/presentationml/2006/main">
  <p:tag name="TIMING" val="|16.6|1.4|3.7"/>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ags/tag8.xml><?xml version="1.0" encoding="utf-8"?>
<p:tagLst xmlns:a="http://schemas.openxmlformats.org/drawingml/2006/main" xmlns:r="http://schemas.openxmlformats.org/officeDocument/2006/relationships" xmlns:p="http://schemas.openxmlformats.org/presentationml/2006/main">
  <p:tag name="TIMING" val="|28.3|0.9"/>
</p:tagLst>
</file>

<file path=ppt/tags/tag9.xml><?xml version="1.0" encoding="utf-8"?>
<p:tagLst xmlns:a="http://schemas.openxmlformats.org/drawingml/2006/main" xmlns:r="http://schemas.openxmlformats.org/officeDocument/2006/relationships" xmlns:p="http://schemas.openxmlformats.org/presentationml/2006/main">
  <p:tag name="TIMING" val="|1.8|7.3|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914</TotalTime>
  <Words>1067</Words>
  <Application>Microsoft Office PowerPoint</Application>
  <PresentationFormat>Widescreen</PresentationFormat>
  <Paragraphs>184</Paragraphs>
  <Slides>36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Comic Sans MS</vt:lpstr>
      <vt:lpstr>Open Sans</vt:lpstr>
      <vt:lpstr>Times New Roman</vt:lpstr>
      <vt:lpstr>Verdana</vt:lpstr>
      <vt:lpstr>Verdana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SATs are not just about Year 6 learning!</vt:lpstr>
      <vt:lpstr>PowerPoint Presentation</vt:lpstr>
      <vt:lpstr>How can you support your child?</vt:lpstr>
      <vt:lpstr>PowerPoint Presentation</vt:lpstr>
      <vt:lpstr>Also...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Hateley</dc:creator>
  <cp:lastModifiedBy>Marcus Fox</cp:lastModifiedBy>
  <cp:revision>41</cp:revision>
  <dcterms:created xsi:type="dcterms:W3CDTF">2021-04-27T08:57:15Z</dcterms:created>
  <dcterms:modified xsi:type="dcterms:W3CDTF">2025-05-20T13:44:22Z</dcterms:modified>
</cp:coreProperties>
</file>