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04" r:id="rId3"/>
    <p:sldId id="263" r:id="rId4"/>
    <p:sldId id="305" r:id="rId5"/>
    <p:sldId id="257" r:id="rId6"/>
    <p:sldId id="258" r:id="rId7"/>
    <p:sldId id="295" r:id="rId8"/>
    <p:sldId id="268" r:id="rId9"/>
    <p:sldId id="306" r:id="rId10"/>
    <p:sldId id="264" r:id="rId11"/>
    <p:sldId id="307" r:id="rId12"/>
    <p:sldId id="273" r:id="rId13"/>
    <p:sldId id="308" r:id="rId14"/>
    <p:sldId id="290" r:id="rId15"/>
    <p:sldId id="309" r:id="rId16"/>
    <p:sldId id="260" r:id="rId17"/>
    <p:sldId id="311" r:id="rId18"/>
    <p:sldId id="261" r:id="rId19"/>
    <p:sldId id="282" r:id="rId20"/>
    <p:sldId id="289" r:id="rId21"/>
    <p:sldId id="312" r:id="rId22"/>
    <p:sldId id="313" r:id="rId23"/>
    <p:sldId id="275" r:id="rId24"/>
    <p:sldId id="314" r:id="rId25"/>
    <p:sldId id="277" r:id="rId26"/>
    <p:sldId id="276" r:id="rId27"/>
    <p:sldId id="315" r:id="rId28"/>
    <p:sldId id="316" r:id="rId29"/>
    <p:sldId id="317" r:id="rId30"/>
    <p:sldId id="318" r:id="rId31"/>
    <p:sldId id="31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3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BF60-DEE2-4162-9867-2B9AB650C1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4B209D-D605-4491-A3EA-62B8F3269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F639B9-B847-44E3-A118-6FC08696E069}"/>
              </a:ext>
            </a:extLst>
          </p:cNvPr>
          <p:cNvSpPr>
            <a:spLocks noGrp="1"/>
          </p:cNvSpPr>
          <p:nvPr>
            <p:ph type="dt" sz="half" idx="10"/>
          </p:nvPr>
        </p:nvSpPr>
        <p:spPr/>
        <p:txBody>
          <a:bodyPr/>
          <a:lstStyle/>
          <a:p>
            <a:fld id="{C4AB6B0E-152C-42B3-93CA-1FFF055A200E}" type="datetimeFigureOut">
              <a:rPr lang="en-GB" smtClean="0"/>
              <a:t>09/05/2023</a:t>
            </a:fld>
            <a:endParaRPr lang="en-GB"/>
          </a:p>
        </p:txBody>
      </p:sp>
      <p:sp>
        <p:nvSpPr>
          <p:cNvPr id="5" name="Footer Placeholder 4">
            <a:extLst>
              <a:ext uri="{FF2B5EF4-FFF2-40B4-BE49-F238E27FC236}">
                <a16:creationId xmlns:a16="http://schemas.microsoft.com/office/drawing/2014/main" id="{50C73DCB-220C-4F54-B58F-7F8DBE9B27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48FD12-DAF8-40DE-B875-7021BAF6C7DB}"/>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49395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1CEC-0081-4704-B8EF-992D6324AC5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B6A068-4855-4F8F-A641-3C41104D8D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4A1CD5-ABC2-4072-BE28-8F1CA5C4B90D}"/>
              </a:ext>
            </a:extLst>
          </p:cNvPr>
          <p:cNvSpPr>
            <a:spLocks noGrp="1"/>
          </p:cNvSpPr>
          <p:nvPr>
            <p:ph type="dt" sz="half" idx="10"/>
          </p:nvPr>
        </p:nvSpPr>
        <p:spPr/>
        <p:txBody>
          <a:bodyPr/>
          <a:lstStyle/>
          <a:p>
            <a:fld id="{C4AB6B0E-152C-42B3-93CA-1FFF055A200E}" type="datetimeFigureOut">
              <a:rPr lang="en-GB" smtClean="0"/>
              <a:t>09/05/2023</a:t>
            </a:fld>
            <a:endParaRPr lang="en-GB"/>
          </a:p>
        </p:txBody>
      </p:sp>
      <p:sp>
        <p:nvSpPr>
          <p:cNvPr id="5" name="Footer Placeholder 4">
            <a:extLst>
              <a:ext uri="{FF2B5EF4-FFF2-40B4-BE49-F238E27FC236}">
                <a16:creationId xmlns:a16="http://schemas.microsoft.com/office/drawing/2014/main" id="{ECF1435D-5A5C-4A06-9C67-DEC88384EE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FA8CC2-F0A9-43C4-B7E5-BE8770508D31}"/>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385626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DBEF37-C075-4F11-80F9-23B44FD1EC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B719F4-BEDF-40C9-A83F-9F16CBB81A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517632-2431-479A-9F8D-5E0958967AE6}"/>
              </a:ext>
            </a:extLst>
          </p:cNvPr>
          <p:cNvSpPr>
            <a:spLocks noGrp="1"/>
          </p:cNvSpPr>
          <p:nvPr>
            <p:ph type="dt" sz="half" idx="10"/>
          </p:nvPr>
        </p:nvSpPr>
        <p:spPr/>
        <p:txBody>
          <a:bodyPr/>
          <a:lstStyle/>
          <a:p>
            <a:fld id="{C4AB6B0E-152C-42B3-93CA-1FFF055A200E}" type="datetimeFigureOut">
              <a:rPr lang="en-GB" smtClean="0"/>
              <a:t>09/05/2023</a:t>
            </a:fld>
            <a:endParaRPr lang="en-GB"/>
          </a:p>
        </p:txBody>
      </p:sp>
      <p:sp>
        <p:nvSpPr>
          <p:cNvPr id="5" name="Footer Placeholder 4">
            <a:extLst>
              <a:ext uri="{FF2B5EF4-FFF2-40B4-BE49-F238E27FC236}">
                <a16:creationId xmlns:a16="http://schemas.microsoft.com/office/drawing/2014/main" id="{19F42A64-DFDF-416A-A56C-D7CA4AA2C5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77C0FD-439B-4C5D-9924-5F8C8D03DAA6}"/>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115847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2BB15-8282-429E-8A8F-FAC14BC274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A9E589-D1BB-4122-9700-3D7E4584A0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C492E4-9638-40B1-AEE6-AEB5DEE9710A}"/>
              </a:ext>
            </a:extLst>
          </p:cNvPr>
          <p:cNvSpPr>
            <a:spLocks noGrp="1"/>
          </p:cNvSpPr>
          <p:nvPr>
            <p:ph type="dt" sz="half" idx="10"/>
          </p:nvPr>
        </p:nvSpPr>
        <p:spPr/>
        <p:txBody>
          <a:bodyPr/>
          <a:lstStyle/>
          <a:p>
            <a:fld id="{C4AB6B0E-152C-42B3-93CA-1FFF055A200E}" type="datetimeFigureOut">
              <a:rPr lang="en-GB" smtClean="0"/>
              <a:t>09/05/2023</a:t>
            </a:fld>
            <a:endParaRPr lang="en-GB"/>
          </a:p>
        </p:txBody>
      </p:sp>
      <p:sp>
        <p:nvSpPr>
          <p:cNvPr id="5" name="Footer Placeholder 4">
            <a:extLst>
              <a:ext uri="{FF2B5EF4-FFF2-40B4-BE49-F238E27FC236}">
                <a16:creationId xmlns:a16="http://schemas.microsoft.com/office/drawing/2014/main" id="{D0DF131A-C7F4-4C6E-B8DA-1DD08992B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217AD0-1D65-4AD8-8635-92A5B4EEC528}"/>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358658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AAC5E-6B1D-438B-BCCD-A1FCB172DC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015B54-6777-4FB9-AC6D-1DD6A603E6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155FDA-E253-47AB-AC42-96AAC55CE772}"/>
              </a:ext>
            </a:extLst>
          </p:cNvPr>
          <p:cNvSpPr>
            <a:spLocks noGrp="1"/>
          </p:cNvSpPr>
          <p:nvPr>
            <p:ph type="dt" sz="half" idx="10"/>
          </p:nvPr>
        </p:nvSpPr>
        <p:spPr/>
        <p:txBody>
          <a:bodyPr/>
          <a:lstStyle/>
          <a:p>
            <a:fld id="{C4AB6B0E-152C-42B3-93CA-1FFF055A200E}" type="datetimeFigureOut">
              <a:rPr lang="en-GB" smtClean="0"/>
              <a:t>09/05/2023</a:t>
            </a:fld>
            <a:endParaRPr lang="en-GB"/>
          </a:p>
        </p:txBody>
      </p:sp>
      <p:sp>
        <p:nvSpPr>
          <p:cNvPr id="5" name="Footer Placeholder 4">
            <a:extLst>
              <a:ext uri="{FF2B5EF4-FFF2-40B4-BE49-F238E27FC236}">
                <a16:creationId xmlns:a16="http://schemas.microsoft.com/office/drawing/2014/main" id="{59140319-6A27-438A-B8DB-BAD9F6613A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2E19FC-7DDB-40AD-BD41-1213E3C1058B}"/>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376974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35EC3-C1E7-4BBD-A475-14BF55713B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971F2D-DBF4-42E9-BD08-E7E118A39ED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030A33-2805-415F-A034-9D506E6C55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22CB7A-3AF3-4356-B790-0480920D9227}"/>
              </a:ext>
            </a:extLst>
          </p:cNvPr>
          <p:cNvSpPr>
            <a:spLocks noGrp="1"/>
          </p:cNvSpPr>
          <p:nvPr>
            <p:ph type="dt" sz="half" idx="10"/>
          </p:nvPr>
        </p:nvSpPr>
        <p:spPr/>
        <p:txBody>
          <a:bodyPr/>
          <a:lstStyle/>
          <a:p>
            <a:fld id="{C4AB6B0E-152C-42B3-93CA-1FFF055A200E}" type="datetimeFigureOut">
              <a:rPr lang="en-GB" smtClean="0"/>
              <a:t>09/05/2023</a:t>
            </a:fld>
            <a:endParaRPr lang="en-GB"/>
          </a:p>
        </p:txBody>
      </p:sp>
      <p:sp>
        <p:nvSpPr>
          <p:cNvPr id="6" name="Footer Placeholder 5">
            <a:extLst>
              <a:ext uri="{FF2B5EF4-FFF2-40B4-BE49-F238E27FC236}">
                <a16:creationId xmlns:a16="http://schemas.microsoft.com/office/drawing/2014/main" id="{979D4338-1572-4270-92F3-166845C758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165DEC-AE66-481E-BF05-D84D73FE3AEF}"/>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405360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BF0A-F306-4885-972C-18FB60C16C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3B60E9-264D-408F-92FD-6BAF61089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0269B-A0A5-4F22-8DB6-AE77D389ECB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C19F40-C0F4-47BC-89F6-E253F70F4B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FD67E8-D8D2-4FC5-80C0-957592C425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8A7202-2393-4B0B-B115-81A364C28680}"/>
              </a:ext>
            </a:extLst>
          </p:cNvPr>
          <p:cNvSpPr>
            <a:spLocks noGrp="1"/>
          </p:cNvSpPr>
          <p:nvPr>
            <p:ph type="dt" sz="half" idx="10"/>
          </p:nvPr>
        </p:nvSpPr>
        <p:spPr/>
        <p:txBody>
          <a:bodyPr/>
          <a:lstStyle/>
          <a:p>
            <a:fld id="{C4AB6B0E-152C-42B3-93CA-1FFF055A200E}" type="datetimeFigureOut">
              <a:rPr lang="en-GB" smtClean="0"/>
              <a:t>09/05/2023</a:t>
            </a:fld>
            <a:endParaRPr lang="en-GB"/>
          </a:p>
        </p:txBody>
      </p:sp>
      <p:sp>
        <p:nvSpPr>
          <p:cNvPr id="8" name="Footer Placeholder 7">
            <a:extLst>
              <a:ext uri="{FF2B5EF4-FFF2-40B4-BE49-F238E27FC236}">
                <a16:creationId xmlns:a16="http://schemas.microsoft.com/office/drawing/2014/main" id="{BE085FDA-0184-499E-BB83-BD03874620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698894-7881-4F6C-A232-7E8319A68C19}"/>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23277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6DC59-622C-4858-A4BF-57462603B1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36072D-A6AB-42E0-A683-018A2B794F5E}"/>
              </a:ext>
            </a:extLst>
          </p:cNvPr>
          <p:cNvSpPr>
            <a:spLocks noGrp="1"/>
          </p:cNvSpPr>
          <p:nvPr>
            <p:ph type="dt" sz="half" idx="10"/>
          </p:nvPr>
        </p:nvSpPr>
        <p:spPr/>
        <p:txBody>
          <a:bodyPr/>
          <a:lstStyle/>
          <a:p>
            <a:fld id="{C4AB6B0E-152C-42B3-93CA-1FFF055A200E}" type="datetimeFigureOut">
              <a:rPr lang="en-GB" smtClean="0"/>
              <a:t>09/05/2023</a:t>
            </a:fld>
            <a:endParaRPr lang="en-GB"/>
          </a:p>
        </p:txBody>
      </p:sp>
      <p:sp>
        <p:nvSpPr>
          <p:cNvPr id="4" name="Footer Placeholder 3">
            <a:extLst>
              <a:ext uri="{FF2B5EF4-FFF2-40B4-BE49-F238E27FC236}">
                <a16:creationId xmlns:a16="http://schemas.microsoft.com/office/drawing/2014/main" id="{A58E6C60-4EDD-4562-A78D-5CFF52ECC7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370E1E-0C38-4F36-8AD2-ABA19860D4CA}"/>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309134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07CBF1-8480-47BB-A28D-E6E37ED940D6}"/>
              </a:ext>
            </a:extLst>
          </p:cNvPr>
          <p:cNvSpPr>
            <a:spLocks noGrp="1"/>
          </p:cNvSpPr>
          <p:nvPr>
            <p:ph type="dt" sz="half" idx="10"/>
          </p:nvPr>
        </p:nvSpPr>
        <p:spPr/>
        <p:txBody>
          <a:bodyPr/>
          <a:lstStyle/>
          <a:p>
            <a:fld id="{C4AB6B0E-152C-42B3-93CA-1FFF055A200E}" type="datetimeFigureOut">
              <a:rPr lang="en-GB" smtClean="0"/>
              <a:t>09/05/2023</a:t>
            </a:fld>
            <a:endParaRPr lang="en-GB"/>
          </a:p>
        </p:txBody>
      </p:sp>
      <p:sp>
        <p:nvSpPr>
          <p:cNvPr id="3" name="Footer Placeholder 2">
            <a:extLst>
              <a:ext uri="{FF2B5EF4-FFF2-40B4-BE49-F238E27FC236}">
                <a16:creationId xmlns:a16="http://schemas.microsoft.com/office/drawing/2014/main" id="{475D7C91-D30E-47FB-A596-8CA2B0A806A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793CB2-143B-4009-8ED8-64788A8A2BEC}"/>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87719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877F-7CF5-44D8-BD51-62C7FAF8F4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3A3345-E58B-43AD-8680-29CED349B1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01F687-932F-4228-AA90-5C1C317F8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3594AA-0F58-4472-8FB4-523260F2AB07}"/>
              </a:ext>
            </a:extLst>
          </p:cNvPr>
          <p:cNvSpPr>
            <a:spLocks noGrp="1"/>
          </p:cNvSpPr>
          <p:nvPr>
            <p:ph type="dt" sz="half" idx="10"/>
          </p:nvPr>
        </p:nvSpPr>
        <p:spPr/>
        <p:txBody>
          <a:bodyPr/>
          <a:lstStyle/>
          <a:p>
            <a:fld id="{C4AB6B0E-152C-42B3-93CA-1FFF055A200E}" type="datetimeFigureOut">
              <a:rPr lang="en-GB" smtClean="0"/>
              <a:t>09/05/2023</a:t>
            </a:fld>
            <a:endParaRPr lang="en-GB"/>
          </a:p>
        </p:txBody>
      </p:sp>
      <p:sp>
        <p:nvSpPr>
          <p:cNvPr id="6" name="Footer Placeholder 5">
            <a:extLst>
              <a:ext uri="{FF2B5EF4-FFF2-40B4-BE49-F238E27FC236}">
                <a16:creationId xmlns:a16="http://schemas.microsoft.com/office/drawing/2014/main" id="{408D34F3-9ED7-4137-ADB7-D25232109F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83EAB5-92F2-441B-973C-5A779DB963AA}"/>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424374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C965A-A2C5-43D4-8DA3-ECCA98DEA7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3C54FF-B4EB-47DE-AD9D-D80F7F962B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197B51-EE75-41F4-BB7B-6A17B9B96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20CF7C-C7D1-4490-9F56-CA257CB1B729}"/>
              </a:ext>
            </a:extLst>
          </p:cNvPr>
          <p:cNvSpPr>
            <a:spLocks noGrp="1"/>
          </p:cNvSpPr>
          <p:nvPr>
            <p:ph type="dt" sz="half" idx="10"/>
          </p:nvPr>
        </p:nvSpPr>
        <p:spPr/>
        <p:txBody>
          <a:bodyPr/>
          <a:lstStyle/>
          <a:p>
            <a:fld id="{C4AB6B0E-152C-42B3-93CA-1FFF055A200E}" type="datetimeFigureOut">
              <a:rPr lang="en-GB" smtClean="0"/>
              <a:t>09/05/2023</a:t>
            </a:fld>
            <a:endParaRPr lang="en-GB"/>
          </a:p>
        </p:txBody>
      </p:sp>
      <p:sp>
        <p:nvSpPr>
          <p:cNvPr id="6" name="Footer Placeholder 5">
            <a:extLst>
              <a:ext uri="{FF2B5EF4-FFF2-40B4-BE49-F238E27FC236}">
                <a16:creationId xmlns:a16="http://schemas.microsoft.com/office/drawing/2014/main" id="{1E55BC0A-ED4F-4433-AAFF-A8FC55D4D5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93E1E3-B25D-49DD-981A-98EC02B303F9}"/>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334230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934143-8F37-4B6F-9775-2D30ABC3C9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45D4CE-38FE-4E4A-A94A-D1A46BD130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A1A572-E9C7-43FE-B2D8-4419552446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B6B0E-152C-42B3-93CA-1FFF055A200E}" type="datetimeFigureOut">
              <a:rPr lang="en-GB" smtClean="0"/>
              <a:t>09/05/2023</a:t>
            </a:fld>
            <a:endParaRPr lang="en-GB"/>
          </a:p>
        </p:txBody>
      </p:sp>
      <p:sp>
        <p:nvSpPr>
          <p:cNvPr id="5" name="Footer Placeholder 4">
            <a:extLst>
              <a:ext uri="{FF2B5EF4-FFF2-40B4-BE49-F238E27FC236}">
                <a16:creationId xmlns:a16="http://schemas.microsoft.com/office/drawing/2014/main" id="{4D8645E3-7CED-4241-A70B-400806798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D63720-72FD-47BE-9B3A-BF89EEE97D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677F2-6DDF-400F-8F35-CE73B51DF25C}" type="slidenum">
              <a:rPr lang="en-GB" smtClean="0"/>
              <a:t>‹#›</a:t>
            </a:fld>
            <a:endParaRPr lang="en-GB"/>
          </a:p>
        </p:txBody>
      </p:sp>
    </p:spTree>
    <p:extLst>
      <p:ext uri="{BB962C8B-B14F-4D97-AF65-F5344CB8AC3E}">
        <p14:creationId xmlns:p14="http://schemas.microsoft.com/office/powerpoint/2010/main" val="2205030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Polish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77557" y="4339621"/>
            <a:ext cx="2899954" cy="1569660"/>
          </a:xfrm>
          <a:prstGeom prst="rect">
            <a:avLst/>
          </a:prstGeom>
          <a:noFill/>
        </p:spPr>
        <p:txBody>
          <a:bodyPr wrap="square" rtlCol="0">
            <a:spAutoFit/>
          </a:bodyPr>
          <a:lstStyle/>
          <a:p>
            <a:pPr algn="ctr"/>
            <a:r>
              <a:rPr lang="en-GB" sz="2400" dirty="0">
                <a:solidFill>
                  <a:srgbClr val="FF0000"/>
                </a:solidFill>
              </a:rPr>
              <a:t>Polish</a:t>
            </a:r>
            <a:r>
              <a:rPr lang="en-GB" sz="2400" dirty="0"/>
              <a:t> is officially spoken in more than 12 different countries around the world.</a:t>
            </a:r>
          </a:p>
        </p:txBody>
      </p:sp>
      <p:pic>
        <p:nvPicPr>
          <p:cNvPr id="2" name="Picture 1"/>
          <p:cNvPicPr>
            <a:picLocks noChangeAspect="1"/>
          </p:cNvPicPr>
          <p:nvPr/>
        </p:nvPicPr>
        <p:blipFill rotWithShape="1">
          <a:blip r:embed="rId2"/>
          <a:srcRect l="29795" t="25782" r="9883" b="11458"/>
          <a:stretch/>
        </p:blipFill>
        <p:spPr>
          <a:xfrm>
            <a:off x="5482520" y="1177068"/>
            <a:ext cx="6324853" cy="3699732"/>
          </a:xfrm>
          <a:prstGeom prst="rect">
            <a:avLst/>
          </a:prstGeom>
        </p:spPr>
      </p:pic>
      <p:sp>
        <p:nvSpPr>
          <p:cNvPr id="9" name="TextBox 8">
            <a:extLst>
              <a:ext uri="{FF2B5EF4-FFF2-40B4-BE49-F238E27FC236}">
                <a16:creationId xmlns:a16="http://schemas.microsoft.com/office/drawing/2014/main" id="{29ED43DE-7CEA-4665-BDFF-752F09A73283}"/>
              </a:ext>
            </a:extLst>
          </p:cNvPr>
          <p:cNvSpPr txBox="1"/>
          <p:nvPr/>
        </p:nvSpPr>
        <p:spPr>
          <a:xfrm>
            <a:off x="367783" y="6358040"/>
            <a:ext cx="1819548" cy="369332"/>
          </a:xfrm>
          <a:prstGeom prst="rect">
            <a:avLst/>
          </a:prstGeom>
          <a:noFill/>
        </p:spPr>
        <p:txBody>
          <a:bodyPr wrap="square" rtlCol="0">
            <a:spAutoFit/>
          </a:bodyPr>
          <a:lstStyle/>
          <a:p>
            <a:r>
              <a:rPr lang="en-GB" dirty="0"/>
              <a:t>WB: 12.9.22</a:t>
            </a:r>
          </a:p>
        </p:txBody>
      </p:sp>
    </p:spTree>
    <p:extLst>
      <p:ext uri="{BB962C8B-B14F-4D97-AF65-F5344CB8AC3E}">
        <p14:creationId xmlns:p14="http://schemas.microsoft.com/office/powerpoint/2010/main" val="391374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367783" y="2807581"/>
            <a:ext cx="5210448" cy="954107"/>
          </a:xfrm>
          <a:prstGeom prst="rect">
            <a:avLst/>
          </a:prstGeom>
          <a:noFill/>
        </p:spPr>
        <p:txBody>
          <a:bodyPr wrap="square" rtlCol="0">
            <a:spAutoFit/>
          </a:bodyPr>
          <a:lstStyle/>
          <a:p>
            <a:pPr algn="ctr"/>
            <a:r>
              <a:rPr lang="en-GB" sz="2800" b="1" dirty="0"/>
              <a:t>Where is this week’s language understood?</a:t>
            </a:r>
          </a:p>
        </p:txBody>
      </p:sp>
      <p:sp>
        <p:nvSpPr>
          <p:cNvPr id="7" name="Cloud Callout 6"/>
          <p:cNvSpPr/>
          <p:nvPr/>
        </p:nvSpPr>
        <p:spPr>
          <a:xfrm>
            <a:off x="367783" y="3735221"/>
            <a:ext cx="5308953" cy="2622819"/>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British Sign Language (BSL) is used in Britain but is very similar to the sign language used in Australia and New Zealand. Other countries around the world have their own versions.</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14.11.22</a:t>
            </a:r>
          </a:p>
        </p:txBody>
      </p:sp>
      <p:sp>
        <p:nvSpPr>
          <p:cNvPr id="10" name="TextBox 9">
            <a:extLst>
              <a:ext uri="{FF2B5EF4-FFF2-40B4-BE49-F238E27FC236}">
                <a16:creationId xmlns:a16="http://schemas.microsoft.com/office/drawing/2014/main" id="{72EABEEB-517F-47CF-8599-C2D811ED09FA}"/>
              </a:ext>
            </a:extLst>
          </p:cNvPr>
          <p:cNvSpPr txBox="1"/>
          <p:nvPr/>
        </p:nvSpPr>
        <p:spPr>
          <a:xfrm>
            <a:off x="269278" y="560812"/>
            <a:ext cx="5308953" cy="2246769"/>
          </a:xfrm>
          <a:prstGeom prst="rect">
            <a:avLst/>
          </a:prstGeom>
          <a:noFill/>
        </p:spPr>
        <p:txBody>
          <a:bodyPr wrap="square" rtlCol="0">
            <a:spAutoFit/>
          </a:bodyPr>
          <a:lstStyle/>
          <a:p>
            <a:pPr algn="ctr"/>
            <a:r>
              <a:rPr lang="en-GB" sz="7000" b="1" dirty="0">
                <a:solidFill>
                  <a:srgbClr val="FF0000"/>
                </a:solidFill>
              </a:rPr>
              <a:t>British Sign Language </a:t>
            </a:r>
          </a:p>
        </p:txBody>
      </p:sp>
      <p:pic>
        <p:nvPicPr>
          <p:cNvPr id="1026" name="Picture 2" descr="BANZSL map.png">
            <a:extLst>
              <a:ext uri="{FF2B5EF4-FFF2-40B4-BE49-F238E27FC236}">
                <a16:creationId xmlns:a16="http://schemas.microsoft.com/office/drawing/2014/main" id="{0AABF763-8EA6-4C54-BB52-FF89FD8B59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78" t="-478" r="5734" b="478"/>
          <a:stretch/>
        </p:blipFill>
        <p:spPr bwMode="auto">
          <a:xfrm>
            <a:off x="5792085" y="931819"/>
            <a:ext cx="6149130" cy="328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687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367783" y="2807581"/>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367783" y="3735221"/>
            <a:ext cx="5308953" cy="2622819"/>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Bengali is spoken by over 265 million speakers around the world. It is the official language of Bangladesh. People also speak Bengali in areas of India and Burma. </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21.11.22</a:t>
            </a:r>
          </a:p>
        </p:txBody>
      </p:sp>
      <p:sp>
        <p:nvSpPr>
          <p:cNvPr id="10" name="TextBox 9">
            <a:extLst>
              <a:ext uri="{FF2B5EF4-FFF2-40B4-BE49-F238E27FC236}">
                <a16:creationId xmlns:a16="http://schemas.microsoft.com/office/drawing/2014/main" id="{72EABEEB-517F-47CF-8599-C2D811ED09FA}"/>
              </a:ext>
            </a:extLst>
          </p:cNvPr>
          <p:cNvSpPr txBox="1"/>
          <p:nvPr/>
        </p:nvSpPr>
        <p:spPr>
          <a:xfrm>
            <a:off x="269278" y="984074"/>
            <a:ext cx="5308953" cy="1323439"/>
          </a:xfrm>
          <a:prstGeom prst="rect">
            <a:avLst/>
          </a:prstGeom>
          <a:noFill/>
        </p:spPr>
        <p:txBody>
          <a:bodyPr wrap="square" rtlCol="0">
            <a:spAutoFit/>
          </a:bodyPr>
          <a:lstStyle/>
          <a:p>
            <a:pPr algn="ctr"/>
            <a:r>
              <a:rPr lang="en-GB" sz="8000" b="1" dirty="0">
                <a:solidFill>
                  <a:srgbClr val="FF0000"/>
                </a:solidFill>
              </a:rPr>
              <a:t>Bengali</a:t>
            </a:r>
          </a:p>
        </p:txBody>
      </p:sp>
      <p:pic>
        <p:nvPicPr>
          <p:cNvPr id="2" name="Picture 1">
            <a:extLst>
              <a:ext uri="{FF2B5EF4-FFF2-40B4-BE49-F238E27FC236}">
                <a16:creationId xmlns:a16="http://schemas.microsoft.com/office/drawing/2014/main" id="{C95172BF-65C1-468C-A660-E17EFC41ED31}"/>
              </a:ext>
            </a:extLst>
          </p:cNvPr>
          <p:cNvPicPr>
            <a:picLocks noChangeAspect="1"/>
          </p:cNvPicPr>
          <p:nvPr/>
        </p:nvPicPr>
        <p:blipFill>
          <a:blip r:embed="rId2"/>
          <a:stretch>
            <a:fillRect/>
          </a:stretch>
        </p:blipFill>
        <p:spPr>
          <a:xfrm>
            <a:off x="6611764" y="822773"/>
            <a:ext cx="5212453" cy="5212453"/>
          </a:xfrm>
          <a:prstGeom prst="rect">
            <a:avLst/>
          </a:prstGeom>
        </p:spPr>
      </p:pic>
    </p:spTree>
    <p:extLst>
      <p:ext uri="{BB962C8B-B14F-4D97-AF65-F5344CB8AC3E}">
        <p14:creationId xmlns:p14="http://schemas.microsoft.com/office/powerpoint/2010/main" val="292428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Bulgarian is spoken in Bulgaria and in the Czech Republic, Hungary, Moldova and several other countries.</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28.11.22</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569660"/>
          </a:xfrm>
          <a:prstGeom prst="rect">
            <a:avLst/>
          </a:prstGeom>
          <a:noFill/>
        </p:spPr>
        <p:txBody>
          <a:bodyPr wrap="square" rtlCol="0">
            <a:spAutoFit/>
          </a:bodyPr>
          <a:lstStyle/>
          <a:p>
            <a:pPr algn="ctr"/>
            <a:r>
              <a:rPr lang="en-GB" sz="9600" b="1" dirty="0">
                <a:solidFill>
                  <a:srgbClr val="FF0000"/>
                </a:solidFill>
              </a:rPr>
              <a:t>Bulgarian</a:t>
            </a:r>
          </a:p>
        </p:txBody>
      </p:sp>
      <p:grpSp>
        <p:nvGrpSpPr>
          <p:cNvPr id="10" name="Group 9">
            <a:extLst>
              <a:ext uri="{FF2B5EF4-FFF2-40B4-BE49-F238E27FC236}">
                <a16:creationId xmlns:a16="http://schemas.microsoft.com/office/drawing/2014/main" id="{CAD02BD2-09B1-45AA-AA26-AC390B21CF0C}"/>
              </a:ext>
            </a:extLst>
          </p:cNvPr>
          <p:cNvGrpSpPr/>
          <p:nvPr/>
        </p:nvGrpSpPr>
        <p:grpSpPr>
          <a:xfrm>
            <a:off x="5628640" y="1048432"/>
            <a:ext cx="6386760" cy="4761136"/>
            <a:chOff x="5482520" y="1411806"/>
            <a:chExt cx="6207760" cy="4526398"/>
          </a:xfrm>
        </p:grpSpPr>
        <p:pic>
          <p:nvPicPr>
            <p:cNvPr id="1026" name="Picture 2" descr="See the source image">
              <a:extLst>
                <a:ext uri="{FF2B5EF4-FFF2-40B4-BE49-F238E27FC236}">
                  <a16:creationId xmlns:a16="http://schemas.microsoft.com/office/drawing/2014/main" id="{B67913CD-6936-4A70-A244-91A424C257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13"/>
            <a:stretch/>
          </p:blipFill>
          <p:spPr bwMode="auto">
            <a:xfrm>
              <a:off x="5482520" y="1463040"/>
              <a:ext cx="6207760" cy="4475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D726491A-8A77-4427-AC1E-6D63AA1E61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333" b="86104"/>
            <a:stretch/>
          </p:blipFill>
          <p:spPr bwMode="auto">
            <a:xfrm>
              <a:off x="9963080" y="1411806"/>
              <a:ext cx="1727200" cy="9013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4404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367783" y="2807581"/>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367783" y="3735221"/>
            <a:ext cx="5308953" cy="2622819"/>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Burmese is the official language of </a:t>
            </a:r>
            <a:r>
              <a:rPr lang="en-GB" dirty="0" err="1">
                <a:solidFill>
                  <a:schemeClr val="tx1"/>
                </a:solidFill>
              </a:rPr>
              <a:t>Mayanmar</a:t>
            </a:r>
            <a:r>
              <a:rPr lang="en-GB" dirty="0">
                <a:solidFill>
                  <a:schemeClr val="tx1"/>
                </a:solidFill>
              </a:rPr>
              <a:t> (formally Burma). It is spoken by over 38.7 million people. It is also spoken in other countries such as Bangladesh, Malaysia Thailand and the USA. </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5.12.22</a:t>
            </a:r>
          </a:p>
        </p:txBody>
      </p:sp>
      <p:sp>
        <p:nvSpPr>
          <p:cNvPr id="10" name="TextBox 9">
            <a:extLst>
              <a:ext uri="{FF2B5EF4-FFF2-40B4-BE49-F238E27FC236}">
                <a16:creationId xmlns:a16="http://schemas.microsoft.com/office/drawing/2014/main" id="{72EABEEB-517F-47CF-8599-C2D811ED09FA}"/>
              </a:ext>
            </a:extLst>
          </p:cNvPr>
          <p:cNvSpPr txBox="1"/>
          <p:nvPr/>
        </p:nvSpPr>
        <p:spPr>
          <a:xfrm>
            <a:off x="269278" y="990495"/>
            <a:ext cx="5308953" cy="1446550"/>
          </a:xfrm>
          <a:prstGeom prst="rect">
            <a:avLst/>
          </a:prstGeom>
          <a:noFill/>
        </p:spPr>
        <p:txBody>
          <a:bodyPr wrap="square" rtlCol="0">
            <a:spAutoFit/>
          </a:bodyPr>
          <a:lstStyle/>
          <a:p>
            <a:pPr algn="ctr"/>
            <a:r>
              <a:rPr lang="en-GB" sz="8800" b="1" dirty="0">
                <a:solidFill>
                  <a:srgbClr val="FF0000"/>
                </a:solidFill>
              </a:rPr>
              <a:t>Burmese</a:t>
            </a:r>
          </a:p>
        </p:txBody>
      </p:sp>
      <p:pic>
        <p:nvPicPr>
          <p:cNvPr id="2" name="Picture 1">
            <a:extLst>
              <a:ext uri="{FF2B5EF4-FFF2-40B4-BE49-F238E27FC236}">
                <a16:creationId xmlns:a16="http://schemas.microsoft.com/office/drawing/2014/main" id="{DF844C33-D68C-448F-9582-9A29E5419223}"/>
              </a:ext>
            </a:extLst>
          </p:cNvPr>
          <p:cNvPicPr>
            <a:picLocks noChangeAspect="1"/>
          </p:cNvPicPr>
          <p:nvPr/>
        </p:nvPicPr>
        <p:blipFill>
          <a:blip r:embed="rId2"/>
          <a:stretch>
            <a:fillRect/>
          </a:stretch>
        </p:blipFill>
        <p:spPr>
          <a:xfrm>
            <a:off x="6743250" y="518147"/>
            <a:ext cx="4796351" cy="6127832"/>
          </a:xfrm>
          <a:prstGeom prst="rect">
            <a:avLst/>
          </a:prstGeom>
        </p:spPr>
      </p:pic>
    </p:spTree>
    <p:extLst>
      <p:ext uri="{BB962C8B-B14F-4D97-AF65-F5344CB8AC3E}">
        <p14:creationId xmlns:p14="http://schemas.microsoft.com/office/powerpoint/2010/main" val="405575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326" y="151739"/>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527839" y="828411"/>
            <a:ext cx="7223760" cy="1569660"/>
          </a:xfrm>
          <a:prstGeom prst="rect">
            <a:avLst/>
          </a:prstGeom>
          <a:noFill/>
        </p:spPr>
        <p:txBody>
          <a:bodyPr wrap="square" rtlCol="0">
            <a:spAutoFit/>
          </a:bodyPr>
          <a:lstStyle/>
          <a:p>
            <a:pPr algn="ctr"/>
            <a:r>
              <a:rPr lang="en-GB" sz="9600" b="1" dirty="0">
                <a:solidFill>
                  <a:srgbClr val="FF0000"/>
                </a:solidFill>
              </a:rPr>
              <a:t> Portuguese</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12.12.22</a:t>
            </a:r>
          </a:p>
        </p:txBody>
      </p:sp>
      <p:pic>
        <p:nvPicPr>
          <p:cNvPr id="2" name="Picture 1">
            <a:extLst>
              <a:ext uri="{FF2B5EF4-FFF2-40B4-BE49-F238E27FC236}">
                <a16:creationId xmlns:a16="http://schemas.microsoft.com/office/drawing/2014/main" id="{374EA1BF-A0D7-4CE0-8490-D43ED1004000}"/>
              </a:ext>
            </a:extLst>
          </p:cNvPr>
          <p:cNvPicPr>
            <a:picLocks noChangeAspect="1"/>
          </p:cNvPicPr>
          <p:nvPr/>
        </p:nvPicPr>
        <p:blipFill>
          <a:blip r:embed="rId2"/>
          <a:stretch>
            <a:fillRect/>
          </a:stretch>
        </p:blipFill>
        <p:spPr>
          <a:xfrm>
            <a:off x="6232893" y="1367433"/>
            <a:ext cx="5746586" cy="3758239"/>
          </a:xfrm>
          <a:prstGeom prst="rect">
            <a:avLst/>
          </a:prstGeom>
        </p:spPr>
      </p:pic>
      <p:sp>
        <p:nvSpPr>
          <p:cNvPr id="3" name="TextBox 2">
            <a:extLst>
              <a:ext uri="{FF2B5EF4-FFF2-40B4-BE49-F238E27FC236}">
                <a16:creationId xmlns:a16="http://schemas.microsoft.com/office/drawing/2014/main" id="{CEE30307-E38A-4EEF-956D-0CFA3BA72EC9}"/>
              </a:ext>
            </a:extLst>
          </p:cNvPr>
          <p:cNvSpPr txBox="1"/>
          <p:nvPr/>
        </p:nvSpPr>
        <p:spPr>
          <a:xfrm>
            <a:off x="1026431" y="4476222"/>
            <a:ext cx="3411765" cy="1200329"/>
          </a:xfrm>
          <a:prstGeom prst="rect">
            <a:avLst/>
          </a:prstGeom>
          <a:noFill/>
        </p:spPr>
        <p:txBody>
          <a:bodyPr wrap="square" rtlCol="0">
            <a:spAutoFit/>
          </a:bodyPr>
          <a:lstStyle/>
          <a:p>
            <a:pPr algn="ctr"/>
            <a:r>
              <a:rPr lang="en-GB" sz="1200" dirty="0"/>
              <a:t>Portuguese is the official language in ten countries and territories, including Brazil, Mozambique, Angola, Portugal, Guinea-Bissau, East Timor, Equatorial Guinea, Macau, Cape Verde, and São Tomé and Príncipe. The language was developed over 2000 years ago. </a:t>
            </a:r>
          </a:p>
        </p:txBody>
      </p:sp>
    </p:spTree>
    <p:extLst>
      <p:ext uri="{BB962C8B-B14F-4D97-AF65-F5344CB8AC3E}">
        <p14:creationId xmlns:p14="http://schemas.microsoft.com/office/powerpoint/2010/main" val="372116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7FEA-96FD-4153-ABF5-68D27765F5E5}"/>
              </a:ext>
            </a:extLst>
          </p:cNvPr>
          <p:cNvSpPr txBox="1">
            <a:spLocks/>
          </p:cNvSpPr>
          <p:nvPr/>
        </p:nvSpPr>
        <p:spPr>
          <a:xfrm>
            <a:off x="838200" y="276621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t>Christmas holidays</a:t>
            </a:r>
            <a:endParaRPr lang="en-GB" sz="7200" b="1" dirty="0"/>
          </a:p>
        </p:txBody>
      </p:sp>
    </p:spTree>
    <p:extLst>
      <p:ext uri="{BB962C8B-B14F-4D97-AF65-F5344CB8AC3E}">
        <p14:creationId xmlns:p14="http://schemas.microsoft.com/office/powerpoint/2010/main" val="3087112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Tamil</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77557" y="4339621"/>
            <a:ext cx="2899954" cy="1569660"/>
          </a:xfrm>
          <a:prstGeom prst="rect">
            <a:avLst/>
          </a:prstGeom>
          <a:noFill/>
        </p:spPr>
        <p:txBody>
          <a:bodyPr wrap="square" rtlCol="0">
            <a:spAutoFit/>
          </a:bodyPr>
          <a:lstStyle/>
          <a:p>
            <a:pPr algn="ctr"/>
            <a:r>
              <a:rPr lang="en-GB" sz="2400" dirty="0">
                <a:solidFill>
                  <a:srgbClr val="FF0000"/>
                </a:solidFill>
              </a:rPr>
              <a:t>Tamil</a:t>
            </a:r>
            <a:r>
              <a:rPr lang="en-GB" sz="2400" dirty="0"/>
              <a:t> is officially spoken in 8 different countries around the world.</a:t>
            </a:r>
          </a:p>
        </p:txBody>
      </p:sp>
      <p:pic>
        <p:nvPicPr>
          <p:cNvPr id="1026" name="Picture 2" descr="TAMIL LANGUAGE...AN ANCIENT LANGUAGE தமிழ் ஒரு சரித்திரபூர்வமான மொழி -  HubPages">
            <a:extLst>
              <a:ext uri="{FF2B5EF4-FFF2-40B4-BE49-F238E27FC236}">
                <a16:creationId xmlns:a16="http://schemas.microsoft.com/office/drawing/2014/main" id="{9C7D5F62-3BBC-4893-B4DA-F8945898F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023" y="1178148"/>
            <a:ext cx="6595266" cy="48364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EE42F95-5A59-44A0-87EC-022BD0E5273D}"/>
              </a:ext>
            </a:extLst>
          </p:cNvPr>
          <p:cNvSpPr txBox="1"/>
          <p:nvPr/>
        </p:nvSpPr>
        <p:spPr>
          <a:xfrm>
            <a:off x="367783" y="6358040"/>
            <a:ext cx="1819548" cy="369332"/>
          </a:xfrm>
          <a:prstGeom prst="rect">
            <a:avLst/>
          </a:prstGeom>
          <a:noFill/>
        </p:spPr>
        <p:txBody>
          <a:bodyPr wrap="square" rtlCol="0">
            <a:spAutoFit/>
          </a:bodyPr>
          <a:lstStyle/>
          <a:p>
            <a:r>
              <a:rPr lang="en-GB" dirty="0"/>
              <a:t>WB: 9.1.23</a:t>
            </a:r>
          </a:p>
        </p:txBody>
      </p:sp>
    </p:spTree>
    <p:extLst>
      <p:ext uri="{BB962C8B-B14F-4D97-AF65-F5344CB8AC3E}">
        <p14:creationId xmlns:p14="http://schemas.microsoft.com/office/powerpoint/2010/main" val="2201938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104502" y="3679724"/>
            <a:ext cx="5645426" cy="2880102"/>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EE42F95-5A59-44A0-87EC-022BD0E5273D}"/>
              </a:ext>
            </a:extLst>
          </p:cNvPr>
          <p:cNvSpPr txBox="1"/>
          <p:nvPr/>
        </p:nvSpPr>
        <p:spPr>
          <a:xfrm>
            <a:off x="367783" y="6358040"/>
            <a:ext cx="1819548" cy="369332"/>
          </a:xfrm>
          <a:prstGeom prst="rect">
            <a:avLst/>
          </a:prstGeom>
          <a:noFill/>
        </p:spPr>
        <p:txBody>
          <a:bodyPr wrap="square" rtlCol="0">
            <a:spAutoFit/>
          </a:bodyPr>
          <a:lstStyle/>
          <a:p>
            <a:r>
              <a:rPr lang="en-GB" dirty="0"/>
              <a:t>WB: 16.1.23</a:t>
            </a:r>
          </a:p>
        </p:txBody>
      </p:sp>
      <p:sp>
        <p:nvSpPr>
          <p:cNvPr id="10" name="TextBox 9">
            <a:extLst>
              <a:ext uri="{FF2B5EF4-FFF2-40B4-BE49-F238E27FC236}">
                <a16:creationId xmlns:a16="http://schemas.microsoft.com/office/drawing/2014/main" id="{1FAD9944-822E-4BF3-9BA5-E9DB5BB456D2}"/>
              </a:ext>
            </a:extLst>
          </p:cNvPr>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Filipino</a:t>
            </a:r>
          </a:p>
        </p:txBody>
      </p:sp>
      <p:pic>
        <p:nvPicPr>
          <p:cNvPr id="2" name="Picture 1">
            <a:extLst>
              <a:ext uri="{FF2B5EF4-FFF2-40B4-BE49-F238E27FC236}">
                <a16:creationId xmlns:a16="http://schemas.microsoft.com/office/drawing/2014/main" id="{6B512BE0-D038-4358-B052-FA11C514736C}"/>
              </a:ext>
            </a:extLst>
          </p:cNvPr>
          <p:cNvPicPr>
            <a:picLocks noChangeAspect="1"/>
          </p:cNvPicPr>
          <p:nvPr/>
        </p:nvPicPr>
        <p:blipFill>
          <a:blip r:embed="rId2"/>
          <a:stretch>
            <a:fillRect/>
          </a:stretch>
        </p:blipFill>
        <p:spPr>
          <a:xfrm>
            <a:off x="6096000" y="1915046"/>
            <a:ext cx="5645426" cy="3027907"/>
          </a:xfrm>
          <a:prstGeom prst="rect">
            <a:avLst/>
          </a:prstGeom>
        </p:spPr>
      </p:pic>
      <p:sp>
        <p:nvSpPr>
          <p:cNvPr id="3" name="Rectangle 2">
            <a:extLst>
              <a:ext uri="{FF2B5EF4-FFF2-40B4-BE49-F238E27FC236}">
                <a16:creationId xmlns:a16="http://schemas.microsoft.com/office/drawing/2014/main" id="{02F51ADE-3028-4D71-AC4E-9A3E998EE1C5}"/>
              </a:ext>
            </a:extLst>
          </p:cNvPr>
          <p:cNvSpPr/>
          <p:nvPr/>
        </p:nvSpPr>
        <p:spPr>
          <a:xfrm>
            <a:off x="635727" y="4048535"/>
            <a:ext cx="4193176" cy="2031325"/>
          </a:xfrm>
          <a:prstGeom prst="rect">
            <a:avLst/>
          </a:prstGeom>
        </p:spPr>
        <p:txBody>
          <a:bodyPr wrap="square">
            <a:spAutoFit/>
          </a:bodyPr>
          <a:lstStyle/>
          <a:p>
            <a:pPr algn="ctr"/>
            <a:r>
              <a:rPr lang="en-GB" b="1" dirty="0"/>
              <a:t>Filipino or Tagalog</a:t>
            </a:r>
            <a:r>
              <a:rPr lang="en-GB" dirty="0"/>
              <a:t> is a language that originated in the Philippine islands. It is the first language of most Filipinos and the second language of most others. More than 50 million Filipinos speak Tagalog in the Philippines, and 24 million people speak the language worldwide.</a:t>
            </a:r>
            <a:endParaRPr lang="en-GB" sz="1200" dirty="0"/>
          </a:p>
        </p:txBody>
      </p:sp>
    </p:spTree>
    <p:extLst>
      <p:ext uri="{BB962C8B-B14F-4D97-AF65-F5344CB8AC3E}">
        <p14:creationId xmlns:p14="http://schemas.microsoft.com/office/powerpoint/2010/main" val="257418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Cantonese</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77557" y="4339621"/>
            <a:ext cx="2899954" cy="1569660"/>
          </a:xfrm>
          <a:prstGeom prst="rect">
            <a:avLst/>
          </a:prstGeom>
          <a:noFill/>
        </p:spPr>
        <p:txBody>
          <a:bodyPr wrap="square" rtlCol="0">
            <a:spAutoFit/>
          </a:bodyPr>
          <a:lstStyle/>
          <a:p>
            <a:pPr algn="ctr"/>
            <a:r>
              <a:rPr lang="en-GB" sz="2400" dirty="0">
                <a:solidFill>
                  <a:srgbClr val="FF0000"/>
                </a:solidFill>
              </a:rPr>
              <a:t>Cantonese</a:t>
            </a:r>
            <a:r>
              <a:rPr lang="en-GB" sz="2400" dirty="0"/>
              <a:t> is officially spoken in 9 different countries around the world.</a:t>
            </a:r>
          </a:p>
        </p:txBody>
      </p:sp>
      <p:pic>
        <p:nvPicPr>
          <p:cNvPr id="1026" name="Picture 2" descr="Cantonese vs Mandarin - Key Differences &amp;amp; Similarities - Travel-Lingual">
            <a:extLst>
              <a:ext uri="{FF2B5EF4-FFF2-40B4-BE49-F238E27FC236}">
                <a16:creationId xmlns:a16="http://schemas.microsoft.com/office/drawing/2014/main" id="{8DC44BDD-8696-44C7-9544-FD5BB3BB9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040" y="1261347"/>
            <a:ext cx="6502960" cy="43353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D0D8496-4E86-41E0-8505-79C664392D74}"/>
              </a:ext>
            </a:extLst>
          </p:cNvPr>
          <p:cNvSpPr txBox="1"/>
          <p:nvPr/>
        </p:nvSpPr>
        <p:spPr>
          <a:xfrm>
            <a:off x="367783" y="6358040"/>
            <a:ext cx="1819548" cy="369332"/>
          </a:xfrm>
          <a:prstGeom prst="rect">
            <a:avLst/>
          </a:prstGeom>
          <a:noFill/>
        </p:spPr>
        <p:txBody>
          <a:bodyPr wrap="square" rtlCol="0">
            <a:spAutoFit/>
          </a:bodyPr>
          <a:lstStyle/>
          <a:p>
            <a:r>
              <a:rPr lang="en-GB" dirty="0"/>
              <a:t>WB: 23.1.23</a:t>
            </a:r>
          </a:p>
        </p:txBody>
      </p:sp>
    </p:spTree>
    <p:extLst>
      <p:ext uri="{BB962C8B-B14F-4D97-AF65-F5344CB8AC3E}">
        <p14:creationId xmlns:p14="http://schemas.microsoft.com/office/powerpoint/2010/main" val="2950084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272072" y="953987"/>
            <a:ext cx="4556831" cy="1569660"/>
          </a:xfrm>
          <a:prstGeom prst="rect">
            <a:avLst/>
          </a:prstGeom>
          <a:noFill/>
        </p:spPr>
        <p:txBody>
          <a:bodyPr wrap="square" rtlCol="0">
            <a:spAutoFit/>
          </a:bodyPr>
          <a:lstStyle/>
          <a:p>
            <a:pPr algn="ctr"/>
            <a:r>
              <a:rPr lang="en-GB" sz="9600" b="1" dirty="0">
                <a:solidFill>
                  <a:srgbClr val="FF0000"/>
                </a:solidFill>
              </a:rPr>
              <a:t> Welsh</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184558" y="3881694"/>
            <a:ext cx="4848836" cy="2476345"/>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Welsh is spoken and understood in Wales – especially in northern and western Wales. It is also spoken in some small communities in Argentina! Around 900,000 people speak Welsh around the world.</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30.1.23</a:t>
            </a:r>
          </a:p>
        </p:txBody>
      </p:sp>
      <p:pic>
        <p:nvPicPr>
          <p:cNvPr id="2" name="Picture 1">
            <a:extLst>
              <a:ext uri="{FF2B5EF4-FFF2-40B4-BE49-F238E27FC236}">
                <a16:creationId xmlns:a16="http://schemas.microsoft.com/office/drawing/2014/main" id="{41B27008-DCC3-4E87-8DD5-CD077852F506}"/>
              </a:ext>
            </a:extLst>
          </p:cNvPr>
          <p:cNvPicPr>
            <a:picLocks noChangeAspect="1"/>
          </p:cNvPicPr>
          <p:nvPr/>
        </p:nvPicPr>
        <p:blipFill rotWithShape="1">
          <a:blip r:embed="rId2"/>
          <a:srcRect l="24496" t="11667" r="28922" b="14862"/>
          <a:stretch/>
        </p:blipFill>
        <p:spPr>
          <a:xfrm>
            <a:off x="5754847" y="749765"/>
            <a:ext cx="6321417" cy="5608275"/>
          </a:xfrm>
          <a:prstGeom prst="rect">
            <a:avLst/>
          </a:prstGeom>
        </p:spPr>
      </p:pic>
      <p:sp>
        <p:nvSpPr>
          <p:cNvPr id="3" name="Oval 2">
            <a:extLst>
              <a:ext uri="{FF2B5EF4-FFF2-40B4-BE49-F238E27FC236}">
                <a16:creationId xmlns:a16="http://schemas.microsoft.com/office/drawing/2014/main" id="{0F812049-E8FC-4EE5-8F88-95E4F946F942}"/>
              </a:ext>
            </a:extLst>
          </p:cNvPr>
          <p:cNvSpPr/>
          <p:nvPr/>
        </p:nvSpPr>
        <p:spPr>
          <a:xfrm>
            <a:off x="7701095" y="4278386"/>
            <a:ext cx="1124124" cy="1468074"/>
          </a:xfrm>
          <a:prstGeom prst="ellipse">
            <a:avLst/>
          </a:prstGeom>
          <a:noFill/>
          <a:ln w="476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3619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Map of Turkish Language.png - Wikimedia Commons">
            <a:extLst>
              <a:ext uri="{FF2B5EF4-FFF2-40B4-BE49-F238E27FC236}">
                <a16:creationId xmlns:a16="http://schemas.microsoft.com/office/drawing/2014/main" id="{544271EB-8ED6-4228-A71E-0586731072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0" t="31773"/>
          <a:stretch/>
        </p:blipFill>
        <p:spPr bwMode="auto">
          <a:xfrm>
            <a:off x="5642043" y="1199422"/>
            <a:ext cx="6277885" cy="4131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734584" y="848185"/>
            <a:ext cx="7223760" cy="1569660"/>
          </a:xfrm>
          <a:prstGeom prst="rect">
            <a:avLst/>
          </a:prstGeom>
          <a:noFill/>
        </p:spPr>
        <p:txBody>
          <a:bodyPr wrap="square" rtlCol="0">
            <a:spAutoFit/>
          </a:bodyPr>
          <a:lstStyle/>
          <a:p>
            <a:pPr algn="ctr"/>
            <a:r>
              <a:rPr lang="en-GB" sz="9600" b="1" dirty="0">
                <a:solidFill>
                  <a:srgbClr val="FF0000"/>
                </a:solidFill>
              </a:rPr>
              <a:t>Turkish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104502" y="3799146"/>
            <a:ext cx="5537541" cy="2558894"/>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9ED43DE-7CEA-4665-BDFF-752F09A73283}"/>
              </a:ext>
            </a:extLst>
          </p:cNvPr>
          <p:cNvSpPr txBox="1"/>
          <p:nvPr/>
        </p:nvSpPr>
        <p:spPr>
          <a:xfrm>
            <a:off x="367783" y="6358040"/>
            <a:ext cx="1819548" cy="369332"/>
          </a:xfrm>
          <a:prstGeom prst="rect">
            <a:avLst/>
          </a:prstGeom>
          <a:noFill/>
        </p:spPr>
        <p:txBody>
          <a:bodyPr wrap="square" rtlCol="0">
            <a:spAutoFit/>
          </a:bodyPr>
          <a:lstStyle/>
          <a:p>
            <a:r>
              <a:rPr lang="en-GB" dirty="0"/>
              <a:t>WB: 20.9.22</a:t>
            </a:r>
          </a:p>
        </p:txBody>
      </p:sp>
      <p:sp>
        <p:nvSpPr>
          <p:cNvPr id="3" name="TextBox 2">
            <a:extLst>
              <a:ext uri="{FF2B5EF4-FFF2-40B4-BE49-F238E27FC236}">
                <a16:creationId xmlns:a16="http://schemas.microsoft.com/office/drawing/2014/main" id="{3FA462BB-DE43-4F0B-A9F4-838A00B3E86C}"/>
              </a:ext>
            </a:extLst>
          </p:cNvPr>
          <p:cNvSpPr txBox="1"/>
          <p:nvPr/>
        </p:nvSpPr>
        <p:spPr>
          <a:xfrm>
            <a:off x="1005839" y="4293763"/>
            <a:ext cx="4193177" cy="1569660"/>
          </a:xfrm>
          <a:prstGeom prst="rect">
            <a:avLst/>
          </a:prstGeom>
          <a:noFill/>
        </p:spPr>
        <p:txBody>
          <a:bodyPr wrap="square" rtlCol="0">
            <a:spAutoFit/>
          </a:bodyPr>
          <a:lstStyle/>
          <a:p>
            <a:r>
              <a:rPr lang="en-US" sz="2400" dirty="0"/>
              <a:t>Turkish is spoken in Turkey, northern Cyprus, Iraq and Syria. Over 90 million people speak Turkish around the world</a:t>
            </a:r>
            <a:r>
              <a:rPr lang="en-US" sz="1600" dirty="0"/>
              <a:t>.</a:t>
            </a:r>
            <a:endParaRPr lang="en-GB" sz="1600" dirty="0"/>
          </a:p>
        </p:txBody>
      </p:sp>
    </p:spTree>
    <p:extLst>
      <p:ext uri="{BB962C8B-B14F-4D97-AF65-F5344CB8AC3E}">
        <p14:creationId xmlns:p14="http://schemas.microsoft.com/office/powerpoint/2010/main" val="360864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326" y="151739"/>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804676" y="800099"/>
            <a:ext cx="7223760" cy="1569660"/>
          </a:xfrm>
          <a:prstGeom prst="rect">
            <a:avLst/>
          </a:prstGeom>
          <a:noFill/>
        </p:spPr>
        <p:txBody>
          <a:bodyPr wrap="square" rtlCol="0">
            <a:spAutoFit/>
          </a:bodyPr>
          <a:lstStyle/>
          <a:p>
            <a:pPr algn="ctr"/>
            <a:r>
              <a:rPr lang="en-GB" sz="9600" b="1" dirty="0">
                <a:solidFill>
                  <a:srgbClr val="FF0000"/>
                </a:solidFill>
              </a:rPr>
              <a:t> Lithuanian</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6.2.23 </a:t>
            </a:r>
          </a:p>
        </p:txBody>
      </p:sp>
      <p:pic>
        <p:nvPicPr>
          <p:cNvPr id="2" name="Picture 1">
            <a:extLst>
              <a:ext uri="{FF2B5EF4-FFF2-40B4-BE49-F238E27FC236}">
                <a16:creationId xmlns:a16="http://schemas.microsoft.com/office/drawing/2014/main" id="{45C1D199-6BE0-43D1-BFE5-92BA70921B2B}"/>
              </a:ext>
            </a:extLst>
          </p:cNvPr>
          <p:cNvPicPr>
            <a:picLocks noChangeAspect="1"/>
          </p:cNvPicPr>
          <p:nvPr/>
        </p:nvPicPr>
        <p:blipFill>
          <a:blip r:embed="rId2"/>
          <a:stretch>
            <a:fillRect/>
          </a:stretch>
        </p:blipFill>
        <p:spPr>
          <a:xfrm>
            <a:off x="7449555" y="1255551"/>
            <a:ext cx="3540023" cy="4082036"/>
          </a:xfrm>
          <a:prstGeom prst="rect">
            <a:avLst/>
          </a:prstGeom>
        </p:spPr>
      </p:pic>
      <p:sp>
        <p:nvSpPr>
          <p:cNvPr id="3" name="TextBox 2">
            <a:extLst>
              <a:ext uri="{FF2B5EF4-FFF2-40B4-BE49-F238E27FC236}">
                <a16:creationId xmlns:a16="http://schemas.microsoft.com/office/drawing/2014/main" id="{EE69EA5F-DFF9-4CBE-A2AA-C7FF365A36E8}"/>
              </a:ext>
            </a:extLst>
          </p:cNvPr>
          <p:cNvSpPr txBox="1"/>
          <p:nvPr/>
        </p:nvSpPr>
        <p:spPr>
          <a:xfrm>
            <a:off x="1155184" y="4486186"/>
            <a:ext cx="3154260" cy="1200329"/>
          </a:xfrm>
          <a:prstGeom prst="rect">
            <a:avLst/>
          </a:prstGeom>
          <a:noFill/>
        </p:spPr>
        <p:txBody>
          <a:bodyPr wrap="square" rtlCol="0">
            <a:spAutoFit/>
          </a:bodyPr>
          <a:lstStyle/>
          <a:p>
            <a:pPr algn="ctr"/>
            <a:r>
              <a:rPr lang="en-GB" sz="1200" dirty="0"/>
              <a:t>Lithuanian is the official language of Lithuania and one of the official languages of the European Union. There are about 2.8 million native Lithuanian speakers in Lithuania and about 200,000 speakers in other parts of the world.</a:t>
            </a:r>
          </a:p>
        </p:txBody>
      </p:sp>
    </p:spTree>
    <p:extLst>
      <p:ext uri="{BB962C8B-B14F-4D97-AF65-F5344CB8AC3E}">
        <p14:creationId xmlns:p14="http://schemas.microsoft.com/office/powerpoint/2010/main" val="2024406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7FEA-96FD-4153-ABF5-68D27765F5E5}"/>
              </a:ext>
            </a:extLst>
          </p:cNvPr>
          <p:cNvSpPr txBox="1">
            <a:spLocks/>
          </p:cNvSpPr>
          <p:nvPr/>
        </p:nvSpPr>
        <p:spPr>
          <a:xfrm>
            <a:off x="838200" y="276621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t>Half term</a:t>
            </a:r>
            <a:endParaRPr lang="en-GB" sz="7200" b="1" dirty="0"/>
          </a:p>
        </p:txBody>
      </p:sp>
    </p:spTree>
    <p:extLst>
      <p:ext uri="{BB962C8B-B14F-4D97-AF65-F5344CB8AC3E}">
        <p14:creationId xmlns:p14="http://schemas.microsoft.com/office/powerpoint/2010/main" val="186768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Bulgarian is spoken in Bulgaria and in the Czech Republic, Hungary, Moldova and several other countries.</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27.2.23</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569660"/>
          </a:xfrm>
          <a:prstGeom prst="rect">
            <a:avLst/>
          </a:prstGeom>
          <a:noFill/>
        </p:spPr>
        <p:txBody>
          <a:bodyPr wrap="square" rtlCol="0">
            <a:spAutoFit/>
          </a:bodyPr>
          <a:lstStyle/>
          <a:p>
            <a:pPr algn="ctr"/>
            <a:r>
              <a:rPr lang="en-GB" sz="9600" b="1" dirty="0">
                <a:solidFill>
                  <a:srgbClr val="FF0000"/>
                </a:solidFill>
              </a:rPr>
              <a:t>Bulgarian</a:t>
            </a:r>
          </a:p>
        </p:txBody>
      </p:sp>
      <p:grpSp>
        <p:nvGrpSpPr>
          <p:cNvPr id="10" name="Group 9">
            <a:extLst>
              <a:ext uri="{FF2B5EF4-FFF2-40B4-BE49-F238E27FC236}">
                <a16:creationId xmlns:a16="http://schemas.microsoft.com/office/drawing/2014/main" id="{CAD02BD2-09B1-45AA-AA26-AC390B21CF0C}"/>
              </a:ext>
            </a:extLst>
          </p:cNvPr>
          <p:cNvGrpSpPr/>
          <p:nvPr/>
        </p:nvGrpSpPr>
        <p:grpSpPr>
          <a:xfrm>
            <a:off x="5628640" y="1048432"/>
            <a:ext cx="6386760" cy="4761136"/>
            <a:chOff x="5482520" y="1411806"/>
            <a:chExt cx="6207760" cy="4526398"/>
          </a:xfrm>
        </p:grpSpPr>
        <p:pic>
          <p:nvPicPr>
            <p:cNvPr id="1026" name="Picture 2" descr="See the source image">
              <a:extLst>
                <a:ext uri="{FF2B5EF4-FFF2-40B4-BE49-F238E27FC236}">
                  <a16:creationId xmlns:a16="http://schemas.microsoft.com/office/drawing/2014/main" id="{B67913CD-6936-4A70-A244-91A424C257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13"/>
            <a:stretch/>
          </p:blipFill>
          <p:spPr bwMode="auto">
            <a:xfrm>
              <a:off x="5482520" y="1463040"/>
              <a:ext cx="6207760" cy="4475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D726491A-8A77-4427-AC1E-6D63AA1E61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333" b="86104"/>
            <a:stretch/>
          </p:blipFill>
          <p:spPr bwMode="auto">
            <a:xfrm>
              <a:off x="9963080" y="1411806"/>
              <a:ext cx="1727200" cy="9013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2687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75 million people speak Telugu, mostly in the south eastern Indian states of </a:t>
            </a:r>
            <a:r>
              <a:rPr lang="en-GB" b="0" i="0" dirty="0">
                <a:solidFill>
                  <a:srgbClr val="444444"/>
                </a:solidFill>
                <a:effectLst/>
              </a:rPr>
              <a:t>Andhra Pradesh and Telangana</a:t>
            </a:r>
            <a:endParaRPr lang="en-GB" dirty="0">
              <a:solidFill>
                <a:schemeClr val="tx1"/>
              </a:solidFill>
            </a:endParaRP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a:t>
            </a:r>
            <a:r>
              <a:rPr lang="en-GB"/>
              <a:t>: 6.3.23</a:t>
            </a:r>
            <a:endParaRPr lang="en-GB" dirty="0"/>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569660"/>
          </a:xfrm>
          <a:prstGeom prst="rect">
            <a:avLst/>
          </a:prstGeom>
          <a:noFill/>
        </p:spPr>
        <p:txBody>
          <a:bodyPr wrap="square" rtlCol="0">
            <a:spAutoFit/>
          </a:bodyPr>
          <a:lstStyle/>
          <a:p>
            <a:pPr algn="ctr"/>
            <a:r>
              <a:rPr lang="en-GB" sz="9600" b="1" dirty="0">
                <a:solidFill>
                  <a:srgbClr val="FF0000"/>
                </a:solidFill>
              </a:rPr>
              <a:t>Telugu</a:t>
            </a:r>
          </a:p>
        </p:txBody>
      </p:sp>
      <p:pic>
        <p:nvPicPr>
          <p:cNvPr id="3074" name="Picture 2" descr="See the source image">
            <a:extLst>
              <a:ext uri="{FF2B5EF4-FFF2-40B4-BE49-F238E27FC236}">
                <a16:creationId xmlns:a16="http://schemas.microsoft.com/office/drawing/2014/main" id="{4FEE77C0-4B9A-406F-BB75-58CF62267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5597"/>
            <a:ext cx="5734050" cy="6581775"/>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9DA8651B-69CB-429B-8B23-FBEDDBEA0765}"/>
              </a:ext>
            </a:extLst>
          </p:cNvPr>
          <p:cNvSpPr/>
          <p:nvPr/>
        </p:nvSpPr>
        <p:spPr>
          <a:xfrm>
            <a:off x="8168640" y="4318000"/>
            <a:ext cx="751840" cy="36576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41531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ayan languages map.png">
            <a:extLst>
              <a:ext uri="{FF2B5EF4-FFF2-40B4-BE49-F238E27FC236}">
                <a16:creationId xmlns:a16="http://schemas.microsoft.com/office/drawing/2014/main" id="{CF80989B-5EB9-470D-9989-6D1A8D02B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111" y="-1"/>
            <a:ext cx="43957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Bisayan is a version of Filipino spoken by around 35 million people in the Philippines. </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13.3.23</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569660"/>
          </a:xfrm>
          <a:prstGeom prst="rect">
            <a:avLst/>
          </a:prstGeom>
          <a:noFill/>
        </p:spPr>
        <p:txBody>
          <a:bodyPr wrap="square" rtlCol="0">
            <a:spAutoFit/>
          </a:bodyPr>
          <a:lstStyle/>
          <a:p>
            <a:pPr algn="ctr"/>
            <a:r>
              <a:rPr lang="en-GB" sz="9600" b="1" dirty="0">
                <a:solidFill>
                  <a:srgbClr val="FF0000"/>
                </a:solidFill>
              </a:rPr>
              <a:t>Bisayan</a:t>
            </a:r>
          </a:p>
        </p:txBody>
      </p:sp>
      <p:pic>
        <p:nvPicPr>
          <p:cNvPr id="2" name="Picture 1">
            <a:extLst>
              <a:ext uri="{FF2B5EF4-FFF2-40B4-BE49-F238E27FC236}">
                <a16:creationId xmlns:a16="http://schemas.microsoft.com/office/drawing/2014/main" id="{BF4CEFBF-E78C-4C38-B73E-8328B042C54E}"/>
              </a:ext>
            </a:extLst>
          </p:cNvPr>
          <p:cNvPicPr>
            <a:picLocks noChangeAspect="1"/>
          </p:cNvPicPr>
          <p:nvPr/>
        </p:nvPicPr>
        <p:blipFill rotWithShape="1">
          <a:blip r:embed="rId3"/>
          <a:srcRect l="27884" t="13789" r="13946" b="5983"/>
          <a:stretch/>
        </p:blipFill>
        <p:spPr>
          <a:xfrm>
            <a:off x="8444473" y="-1"/>
            <a:ext cx="3747528" cy="2907324"/>
          </a:xfrm>
          <a:prstGeom prst="rect">
            <a:avLst/>
          </a:prstGeom>
        </p:spPr>
      </p:pic>
      <p:sp>
        <p:nvSpPr>
          <p:cNvPr id="3" name="Oval 2">
            <a:extLst>
              <a:ext uri="{FF2B5EF4-FFF2-40B4-BE49-F238E27FC236}">
                <a16:creationId xmlns:a16="http://schemas.microsoft.com/office/drawing/2014/main" id="{D6E30735-7D24-44CC-88F3-40E0492649E4}"/>
              </a:ext>
            </a:extLst>
          </p:cNvPr>
          <p:cNvSpPr/>
          <p:nvPr/>
        </p:nvSpPr>
        <p:spPr>
          <a:xfrm>
            <a:off x="9870831" y="1187938"/>
            <a:ext cx="672123" cy="103557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2111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Japanese is the official language of Japan. Over 126 million people can speak it!</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20.3.23</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569660"/>
          </a:xfrm>
          <a:prstGeom prst="rect">
            <a:avLst/>
          </a:prstGeom>
          <a:noFill/>
        </p:spPr>
        <p:txBody>
          <a:bodyPr wrap="square" rtlCol="0">
            <a:spAutoFit/>
          </a:bodyPr>
          <a:lstStyle/>
          <a:p>
            <a:pPr algn="ctr"/>
            <a:r>
              <a:rPr lang="en-GB" sz="9600" b="1" dirty="0">
                <a:solidFill>
                  <a:srgbClr val="FF0000"/>
                </a:solidFill>
              </a:rPr>
              <a:t>Japanese</a:t>
            </a:r>
          </a:p>
        </p:txBody>
      </p:sp>
      <p:pic>
        <p:nvPicPr>
          <p:cNvPr id="4098" name="Picture 2" descr="See the source image">
            <a:extLst>
              <a:ext uri="{FF2B5EF4-FFF2-40B4-BE49-F238E27FC236}">
                <a16:creationId xmlns:a16="http://schemas.microsoft.com/office/drawing/2014/main" id="{08AA06B0-C6E5-4AA1-9346-13C49ABF21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47" r="55277" b="24688"/>
          <a:stretch/>
        </p:blipFill>
        <p:spPr bwMode="auto">
          <a:xfrm>
            <a:off x="6096000" y="206476"/>
            <a:ext cx="3620840" cy="32225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e the source image">
            <a:extLst>
              <a:ext uri="{FF2B5EF4-FFF2-40B4-BE49-F238E27FC236}">
                <a16:creationId xmlns:a16="http://schemas.microsoft.com/office/drawing/2014/main" id="{4E7CDF6F-3525-42D9-8980-89B0F14EFD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228" t="1290" r="10776" b="46426"/>
          <a:stretch/>
        </p:blipFill>
        <p:spPr bwMode="auto">
          <a:xfrm>
            <a:off x="7039933" y="3077640"/>
            <a:ext cx="5102214" cy="364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910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Hungarian is spoken widely in Hungary and in other countries nearby such as Croatia, Slovakia and the Ukraine.</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a:t>
            </a:r>
            <a:r>
              <a:rPr lang="en-GB"/>
              <a:t>: 27.3.23</a:t>
            </a:r>
            <a:endParaRPr lang="en-GB" dirty="0"/>
          </a:p>
        </p:txBody>
      </p:sp>
      <p:sp>
        <p:nvSpPr>
          <p:cNvPr id="8" name="TextBox 7">
            <a:extLst>
              <a:ext uri="{FF2B5EF4-FFF2-40B4-BE49-F238E27FC236}">
                <a16:creationId xmlns:a16="http://schemas.microsoft.com/office/drawing/2014/main" id="{592765FD-6828-4172-8DCB-5054994B5B67}"/>
              </a:ext>
            </a:extLst>
          </p:cNvPr>
          <p:cNvSpPr txBox="1"/>
          <p:nvPr/>
        </p:nvSpPr>
        <p:spPr>
          <a:xfrm>
            <a:off x="45498" y="847025"/>
            <a:ext cx="5518434" cy="1446550"/>
          </a:xfrm>
          <a:prstGeom prst="rect">
            <a:avLst/>
          </a:prstGeom>
          <a:noFill/>
        </p:spPr>
        <p:txBody>
          <a:bodyPr wrap="square" rtlCol="0">
            <a:spAutoFit/>
          </a:bodyPr>
          <a:lstStyle/>
          <a:p>
            <a:pPr algn="ctr"/>
            <a:r>
              <a:rPr lang="en-GB" sz="8800" b="1" dirty="0">
                <a:solidFill>
                  <a:srgbClr val="FF0000"/>
                </a:solidFill>
              </a:rPr>
              <a:t>Hungarian</a:t>
            </a:r>
          </a:p>
        </p:txBody>
      </p:sp>
      <p:pic>
        <p:nvPicPr>
          <p:cNvPr id="5122" name="Picture 2" descr="See the source image">
            <a:extLst>
              <a:ext uri="{FF2B5EF4-FFF2-40B4-BE49-F238E27FC236}">
                <a16:creationId xmlns:a16="http://schemas.microsoft.com/office/drawing/2014/main" id="{E25A507E-E93D-4462-9E20-76D6F5F451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625"/>
          <a:stretch/>
        </p:blipFill>
        <p:spPr bwMode="auto">
          <a:xfrm>
            <a:off x="5563932" y="1356338"/>
            <a:ext cx="6441440" cy="430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208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7FEA-96FD-4153-ABF5-68D27765F5E5}"/>
              </a:ext>
            </a:extLst>
          </p:cNvPr>
          <p:cNvSpPr txBox="1">
            <a:spLocks/>
          </p:cNvSpPr>
          <p:nvPr/>
        </p:nvSpPr>
        <p:spPr>
          <a:xfrm>
            <a:off x="838200" y="276621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t>Easter holiday</a:t>
            </a:r>
            <a:endParaRPr lang="en-GB" sz="7200" b="1" dirty="0"/>
          </a:p>
        </p:txBody>
      </p:sp>
    </p:spTree>
    <p:extLst>
      <p:ext uri="{BB962C8B-B14F-4D97-AF65-F5344CB8AC3E}">
        <p14:creationId xmlns:p14="http://schemas.microsoft.com/office/powerpoint/2010/main" val="499152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6CEF01-8C6F-4E49-84E8-62EF06EA4A34}"/>
              </a:ext>
            </a:extLst>
          </p:cNvPr>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3" name="TextBox 2">
            <a:extLst>
              <a:ext uri="{FF2B5EF4-FFF2-40B4-BE49-F238E27FC236}">
                <a16:creationId xmlns:a16="http://schemas.microsoft.com/office/drawing/2014/main" id="{494A1B0C-D14B-40B6-9D01-9E10358CA298}"/>
              </a:ext>
            </a:extLst>
          </p:cNvPr>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4" name="TextBox 3">
            <a:extLst>
              <a:ext uri="{FF2B5EF4-FFF2-40B4-BE49-F238E27FC236}">
                <a16:creationId xmlns:a16="http://schemas.microsoft.com/office/drawing/2014/main" id="{CD1EFB64-FF9B-4C0C-BEB6-5D607E6B9C14}"/>
              </a:ext>
            </a:extLst>
          </p:cNvPr>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5" name="Cloud Callout 6">
            <a:extLst>
              <a:ext uri="{FF2B5EF4-FFF2-40B4-BE49-F238E27FC236}">
                <a16:creationId xmlns:a16="http://schemas.microsoft.com/office/drawing/2014/main" id="{B19D7882-1BE4-41B6-9AF0-7A7B42CDC024}"/>
              </a:ext>
            </a:extLst>
          </p:cNvPr>
          <p:cNvSpPr/>
          <p:nvPr/>
        </p:nvSpPr>
        <p:spPr>
          <a:xfrm>
            <a:off x="272072" y="3737441"/>
            <a:ext cx="4855099" cy="2476501"/>
          </a:xfrm>
          <a:prstGeom prst="cloudCallout">
            <a:avLst>
              <a:gd name="adj1" fmla="val 56470"/>
              <a:gd name="adj2" fmla="val 332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Mandarin is the official language of China and the most widely spoken dialect in the country. It is spoken in many of the largest cities in China, including Beijing and Shanghai. Mandarin is spoken widely in Singapore. </a:t>
            </a:r>
            <a:r>
              <a:rPr lang="en-GB" dirty="0"/>
              <a:t>and </a:t>
            </a:r>
            <a:endParaRPr lang="en-GB" dirty="0">
              <a:solidFill>
                <a:schemeClr val="tx1"/>
              </a:solidFill>
            </a:endParaRPr>
          </a:p>
        </p:txBody>
      </p:sp>
      <p:sp>
        <p:nvSpPr>
          <p:cNvPr id="6" name="TextBox 5">
            <a:extLst>
              <a:ext uri="{FF2B5EF4-FFF2-40B4-BE49-F238E27FC236}">
                <a16:creationId xmlns:a16="http://schemas.microsoft.com/office/drawing/2014/main" id="{615E94C7-E5F0-4F29-9195-5B3ED308CABE}"/>
              </a:ext>
            </a:extLst>
          </p:cNvPr>
          <p:cNvSpPr txBox="1"/>
          <p:nvPr/>
        </p:nvSpPr>
        <p:spPr>
          <a:xfrm>
            <a:off x="367783" y="6358040"/>
            <a:ext cx="1819548" cy="369332"/>
          </a:xfrm>
          <a:prstGeom prst="rect">
            <a:avLst/>
          </a:prstGeom>
          <a:noFill/>
        </p:spPr>
        <p:txBody>
          <a:bodyPr wrap="square" rtlCol="0">
            <a:spAutoFit/>
          </a:bodyPr>
          <a:lstStyle/>
          <a:p>
            <a:r>
              <a:rPr lang="en-GB" dirty="0"/>
              <a:t>WB: 17.4.23</a:t>
            </a:r>
          </a:p>
        </p:txBody>
      </p:sp>
      <p:sp>
        <p:nvSpPr>
          <p:cNvPr id="7" name="TextBox 6">
            <a:extLst>
              <a:ext uri="{FF2B5EF4-FFF2-40B4-BE49-F238E27FC236}">
                <a16:creationId xmlns:a16="http://schemas.microsoft.com/office/drawing/2014/main" id="{45035751-FEAD-4FCC-9ED8-925225FF7F45}"/>
              </a:ext>
            </a:extLst>
          </p:cNvPr>
          <p:cNvSpPr txBox="1"/>
          <p:nvPr/>
        </p:nvSpPr>
        <p:spPr>
          <a:xfrm>
            <a:off x="45498" y="847025"/>
            <a:ext cx="5518434" cy="1446550"/>
          </a:xfrm>
          <a:prstGeom prst="rect">
            <a:avLst/>
          </a:prstGeom>
          <a:noFill/>
        </p:spPr>
        <p:txBody>
          <a:bodyPr wrap="square" rtlCol="0">
            <a:spAutoFit/>
          </a:bodyPr>
          <a:lstStyle/>
          <a:p>
            <a:pPr algn="ctr"/>
            <a:r>
              <a:rPr lang="en-GB" sz="8800" b="1" dirty="0">
                <a:solidFill>
                  <a:srgbClr val="FF0000"/>
                </a:solidFill>
              </a:rPr>
              <a:t>Mandarin</a:t>
            </a:r>
          </a:p>
        </p:txBody>
      </p:sp>
      <p:pic>
        <p:nvPicPr>
          <p:cNvPr id="9" name="Picture 8">
            <a:extLst>
              <a:ext uri="{FF2B5EF4-FFF2-40B4-BE49-F238E27FC236}">
                <a16:creationId xmlns:a16="http://schemas.microsoft.com/office/drawing/2014/main" id="{45CF601F-C1BB-4C8A-BDFA-7FB3FBAE98E7}"/>
              </a:ext>
            </a:extLst>
          </p:cNvPr>
          <p:cNvPicPr>
            <a:picLocks noChangeAspect="1"/>
          </p:cNvPicPr>
          <p:nvPr/>
        </p:nvPicPr>
        <p:blipFill>
          <a:blip r:embed="rId2"/>
          <a:stretch>
            <a:fillRect/>
          </a:stretch>
        </p:blipFill>
        <p:spPr>
          <a:xfrm>
            <a:off x="6219660" y="1077537"/>
            <a:ext cx="5532852" cy="4702925"/>
          </a:xfrm>
          <a:prstGeom prst="rect">
            <a:avLst/>
          </a:prstGeom>
        </p:spPr>
      </p:pic>
    </p:spTree>
    <p:extLst>
      <p:ext uri="{BB962C8B-B14F-4D97-AF65-F5344CB8AC3E}">
        <p14:creationId xmlns:p14="http://schemas.microsoft.com/office/powerpoint/2010/main" val="1973058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6CEF01-8C6F-4E49-84E8-62EF06EA4A34}"/>
              </a:ext>
            </a:extLst>
          </p:cNvPr>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3" name="TextBox 2">
            <a:extLst>
              <a:ext uri="{FF2B5EF4-FFF2-40B4-BE49-F238E27FC236}">
                <a16:creationId xmlns:a16="http://schemas.microsoft.com/office/drawing/2014/main" id="{494A1B0C-D14B-40B6-9D01-9E10358CA298}"/>
              </a:ext>
            </a:extLst>
          </p:cNvPr>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4" name="TextBox 3">
            <a:extLst>
              <a:ext uri="{FF2B5EF4-FFF2-40B4-BE49-F238E27FC236}">
                <a16:creationId xmlns:a16="http://schemas.microsoft.com/office/drawing/2014/main" id="{CD1EFB64-FF9B-4C0C-BEB6-5D607E6B9C14}"/>
              </a:ext>
            </a:extLst>
          </p:cNvPr>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5" name="Cloud Callout 6">
            <a:extLst>
              <a:ext uri="{FF2B5EF4-FFF2-40B4-BE49-F238E27FC236}">
                <a16:creationId xmlns:a16="http://schemas.microsoft.com/office/drawing/2014/main" id="{B19D7882-1BE4-41B6-9AF0-7A7B42CDC024}"/>
              </a:ext>
            </a:extLst>
          </p:cNvPr>
          <p:cNvSpPr/>
          <p:nvPr/>
        </p:nvSpPr>
        <p:spPr>
          <a:xfrm>
            <a:off x="272072" y="3737441"/>
            <a:ext cx="4855099" cy="2476501"/>
          </a:xfrm>
          <a:prstGeom prst="cloudCallout">
            <a:avLst>
              <a:gd name="adj1" fmla="val 56470"/>
              <a:gd name="adj2" fmla="val 332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German is the most widely spoken language in four countries in the European Union: Germany, Austria, Belgium and Luxembourg. German is also an official language in Switzerland and Liechtenstein.</a:t>
            </a:r>
          </a:p>
        </p:txBody>
      </p:sp>
      <p:sp>
        <p:nvSpPr>
          <p:cNvPr id="6" name="TextBox 5">
            <a:extLst>
              <a:ext uri="{FF2B5EF4-FFF2-40B4-BE49-F238E27FC236}">
                <a16:creationId xmlns:a16="http://schemas.microsoft.com/office/drawing/2014/main" id="{615E94C7-E5F0-4F29-9195-5B3ED308CABE}"/>
              </a:ext>
            </a:extLst>
          </p:cNvPr>
          <p:cNvSpPr txBox="1"/>
          <p:nvPr/>
        </p:nvSpPr>
        <p:spPr>
          <a:xfrm>
            <a:off x="367783" y="6358040"/>
            <a:ext cx="1819548" cy="369332"/>
          </a:xfrm>
          <a:prstGeom prst="rect">
            <a:avLst/>
          </a:prstGeom>
          <a:noFill/>
        </p:spPr>
        <p:txBody>
          <a:bodyPr wrap="square" rtlCol="0">
            <a:spAutoFit/>
          </a:bodyPr>
          <a:lstStyle/>
          <a:p>
            <a:r>
              <a:rPr lang="en-GB" dirty="0"/>
              <a:t>WB: 24.4.23</a:t>
            </a:r>
          </a:p>
        </p:txBody>
      </p:sp>
      <p:sp>
        <p:nvSpPr>
          <p:cNvPr id="7" name="TextBox 6">
            <a:extLst>
              <a:ext uri="{FF2B5EF4-FFF2-40B4-BE49-F238E27FC236}">
                <a16:creationId xmlns:a16="http://schemas.microsoft.com/office/drawing/2014/main" id="{45035751-FEAD-4FCC-9ED8-925225FF7F45}"/>
              </a:ext>
            </a:extLst>
          </p:cNvPr>
          <p:cNvSpPr txBox="1"/>
          <p:nvPr/>
        </p:nvSpPr>
        <p:spPr>
          <a:xfrm>
            <a:off x="45498" y="847025"/>
            <a:ext cx="5518434" cy="1446550"/>
          </a:xfrm>
          <a:prstGeom prst="rect">
            <a:avLst/>
          </a:prstGeom>
          <a:noFill/>
        </p:spPr>
        <p:txBody>
          <a:bodyPr wrap="square" rtlCol="0">
            <a:spAutoFit/>
          </a:bodyPr>
          <a:lstStyle/>
          <a:p>
            <a:pPr algn="ctr"/>
            <a:r>
              <a:rPr lang="en-GB" sz="8800" b="1" dirty="0">
                <a:solidFill>
                  <a:srgbClr val="FF0000"/>
                </a:solidFill>
              </a:rPr>
              <a:t>German</a:t>
            </a:r>
          </a:p>
        </p:txBody>
      </p:sp>
      <p:pic>
        <p:nvPicPr>
          <p:cNvPr id="8" name="Picture 7">
            <a:extLst>
              <a:ext uri="{FF2B5EF4-FFF2-40B4-BE49-F238E27FC236}">
                <a16:creationId xmlns:a16="http://schemas.microsoft.com/office/drawing/2014/main" id="{0CDE0A1F-9524-47CA-B91E-EA0EDD2C87EE}"/>
              </a:ext>
            </a:extLst>
          </p:cNvPr>
          <p:cNvPicPr>
            <a:picLocks noChangeAspect="1"/>
          </p:cNvPicPr>
          <p:nvPr/>
        </p:nvPicPr>
        <p:blipFill>
          <a:blip r:embed="rId2"/>
          <a:stretch>
            <a:fillRect/>
          </a:stretch>
        </p:blipFill>
        <p:spPr>
          <a:xfrm>
            <a:off x="5482520" y="1522238"/>
            <a:ext cx="6268216" cy="3360864"/>
          </a:xfrm>
          <a:prstGeom prst="rect">
            <a:avLst/>
          </a:prstGeom>
        </p:spPr>
      </p:pic>
    </p:spTree>
    <p:extLst>
      <p:ext uri="{BB962C8B-B14F-4D97-AF65-F5344CB8AC3E}">
        <p14:creationId xmlns:p14="http://schemas.microsoft.com/office/powerpoint/2010/main" val="2041325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Dutch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77557" y="4339621"/>
            <a:ext cx="2899954" cy="1569660"/>
          </a:xfrm>
          <a:prstGeom prst="rect">
            <a:avLst/>
          </a:prstGeom>
          <a:noFill/>
        </p:spPr>
        <p:txBody>
          <a:bodyPr wrap="square" rtlCol="0">
            <a:spAutoFit/>
          </a:bodyPr>
          <a:lstStyle/>
          <a:p>
            <a:pPr algn="ctr"/>
            <a:r>
              <a:rPr lang="en-GB" sz="2400" dirty="0">
                <a:solidFill>
                  <a:srgbClr val="FF0000"/>
                </a:solidFill>
              </a:rPr>
              <a:t>Dutch</a:t>
            </a:r>
            <a:r>
              <a:rPr lang="en-GB" sz="2400" dirty="0"/>
              <a:t> is officially spoken in more than 6 different countries around the world.</a:t>
            </a:r>
          </a:p>
        </p:txBody>
      </p:sp>
      <p:pic>
        <p:nvPicPr>
          <p:cNvPr id="3" name="Picture 2"/>
          <p:cNvPicPr>
            <a:picLocks noChangeAspect="1"/>
          </p:cNvPicPr>
          <p:nvPr/>
        </p:nvPicPr>
        <p:blipFill rotWithShape="1">
          <a:blip r:embed="rId2"/>
          <a:srcRect l="5118" t="2283" r="8873" b="17500"/>
          <a:stretch/>
        </p:blipFill>
        <p:spPr>
          <a:xfrm>
            <a:off x="5470734" y="1274588"/>
            <a:ext cx="6644096" cy="3667528"/>
          </a:xfrm>
          <a:prstGeom prst="rect">
            <a:avLst/>
          </a:prstGeom>
        </p:spPr>
      </p:pic>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26.9.22</a:t>
            </a:r>
          </a:p>
        </p:txBody>
      </p:sp>
    </p:spTree>
    <p:extLst>
      <p:ext uri="{BB962C8B-B14F-4D97-AF65-F5344CB8AC3E}">
        <p14:creationId xmlns:p14="http://schemas.microsoft.com/office/powerpoint/2010/main" val="3502469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6CEF01-8C6F-4E49-84E8-62EF06EA4A34}"/>
              </a:ext>
            </a:extLst>
          </p:cNvPr>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3" name="TextBox 2">
            <a:extLst>
              <a:ext uri="{FF2B5EF4-FFF2-40B4-BE49-F238E27FC236}">
                <a16:creationId xmlns:a16="http://schemas.microsoft.com/office/drawing/2014/main" id="{494A1B0C-D14B-40B6-9D01-9E10358CA298}"/>
              </a:ext>
            </a:extLst>
          </p:cNvPr>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Urdu</a:t>
            </a:r>
          </a:p>
        </p:txBody>
      </p:sp>
      <p:sp>
        <p:nvSpPr>
          <p:cNvPr id="4" name="TextBox 3">
            <a:extLst>
              <a:ext uri="{FF2B5EF4-FFF2-40B4-BE49-F238E27FC236}">
                <a16:creationId xmlns:a16="http://schemas.microsoft.com/office/drawing/2014/main" id="{CD1EFB64-FF9B-4C0C-BEB6-5D607E6B9C14}"/>
              </a:ext>
            </a:extLst>
          </p:cNvPr>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5" name="Cloud Callout 6">
            <a:extLst>
              <a:ext uri="{FF2B5EF4-FFF2-40B4-BE49-F238E27FC236}">
                <a16:creationId xmlns:a16="http://schemas.microsoft.com/office/drawing/2014/main" id="{B19D7882-1BE4-41B6-9AF0-7A7B42CDC024}"/>
              </a:ext>
            </a:extLst>
          </p:cNvPr>
          <p:cNvSpPr/>
          <p:nvPr/>
        </p:nvSpPr>
        <p:spPr>
          <a:xfrm>
            <a:off x="272072" y="3737441"/>
            <a:ext cx="4855099" cy="2476501"/>
          </a:xfrm>
          <a:prstGeom prst="cloudCallout">
            <a:avLst>
              <a:gd name="adj1" fmla="val 56470"/>
              <a:gd name="adj2" fmla="val 332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After the creation of Pakistan in 1947, Urdu was chosen to be the national language of the new country. Today Urdu is spoken in many countries around the world, including Britain, Canada, the USA, the Middle East and India.</a:t>
            </a:r>
            <a:endParaRPr lang="en-GB" sz="1200" dirty="0">
              <a:solidFill>
                <a:schemeClr val="tx1"/>
              </a:solidFill>
            </a:endParaRPr>
          </a:p>
        </p:txBody>
      </p:sp>
      <p:sp>
        <p:nvSpPr>
          <p:cNvPr id="6" name="TextBox 5">
            <a:extLst>
              <a:ext uri="{FF2B5EF4-FFF2-40B4-BE49-F238E27FC236}">
                <a16:creationId xmlns:a16="http://schemas.microsoft.com/office/drawing/2014/main" id="{615E94C7-E5F0-4F29-9195-5B3ED308CABE}"/>
              </a:ext>
            </a:extLst>
          </p:cNvPr>
          <p:cNvSpPr txBox="1"/>
          <p:nvPr/>
        </p:nvSpPr>
        <p:spPr>
          <a:xfrm>
            <a:off x="367783" y="6358040"/>
            <a:ext cx="1819548" cy="369332"/>
          </a:xfrm>
          <a:prstGeom prst="rect">
            <a:avLst/>
          </a:prstGeom>
          <a:noFill/>
        </p:spPr>
        <p:txBody>
          <a:bodyPr wrap="square" rtlCol="0">
            <a:spAutoFit/>
          </a:bodyPr>
          <a:lstStyle/>
          <a:p>
            <a:r>
              <a:rPr lang="en-GB" dirty="0"/>
              <a:t>WB: 1.5.23</a:t>
            </a:r>
          </a:p>
        </p:txBody>
      </p:sp>
      <p:pic>
        <p:nvPicPr>
          <p:cNvPr id="9" name="Picture 8">
            <a:extLst>
              <a:ext uri="{FF2B5EF4-FFF2-40B4-BE49-F238E27FC236}">
                <a16:creationId xmlns:a16="http://schemas.microsoft.com/office/drawing/2014/main" id="{F77F38E8-0D94-43E9-89BA-EDFF252D2680}"/>
              </a:ext>
            </a:extLst>
          </p:cNvPr>
          <p:cNvPicPr>
            <a:picLocks noChangeAspect="1"/>
          </p:cNvPicPr>
          <p:nvPr/>
        </p:nvPicPr>
        <p:blipFill>
          <a:blip r:embed="rId2"/>
          <a:stretch>
            <a:fillRect/>
          </a:stretch>
        </p:blipFill>
        <p:spPr>
          <a:xfrm>
            <a:off x="6272964" y="1698171"/>
            <a:ext cx="5646964" cy="3766458"/>
          </a:xfrm>
          <a:prstGeom prst="rect">
            <a:avLst/>
          </a:prstGeom>
        </p:spPr>
      </p:pic>
    </p:spTree>
    <p:extLst>
      <p:ext uri="{BB962C8B-B14F-4D97-AF65-F5344CB8AC3E}">
        <p14:creationId xmlns:p14="http://schemas.microsoft.com/office/powerpoint/2010/main" val="2719430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6CEF01-8C6F-4E49-84E8-62EF06EA4A34}"/>
              </a:ext>
            </a:extLst>
          </p:cNvPr>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3" name="TextBox 2">
            <a:extLst>
              <a:ext uri="{FF2B5EF4-FFF2-40B4-BE49-F238E27FC236}">
                <a16:creationId xmlns:a16="http://schemas.microsoft.com/office/drawing/2014/main" id="{494A1B0C-D14B-40B6-9D01-9E10358CA298}"/>
              </a:ext>
            </a:extLst>
          </p:cNvPr>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Spanish</a:t>
            </a:r>
          </a:p>
        </p:txBody>
      </p:sp>
      <p:sp>
        <p:nvSpPr>
          <p:cNvPr id="4" name="TextBox 3">
            <a:extLst>
              <a:ext uri="{FF2B5EF4-FFF2-40B4-BE49-F238E27FC236}">
                <a16:creationId xmlns:a16="http://schemas.microsoft.com/office/drawing/2014/main" id="{CD1EFB64-FF9B-4C0C-BEB6-5D607E6B9C14}"/>
              </a:ext>
            </a:extLst>
          </p:cNvPr>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5" name="Cloud Callout 6">
            <a:extLst>
              <a:ext uri="{FF2B5EF4-FFF2-40B4-BE49-F238E27FC236}">
                <a16:creationId xmlns:a16="http://schemas.microsoft.com/office/drawing/2014/main" id="{B19D7882-1BE4-41B6-9AF0-7A7B42CDC024}"/>
              </a:ext>
            </a:extLst>
          </p:cNvPr>
          <p:cNvSpPr/>
          <p:nvPr/>
        </p:nvSpPr>
        <p:spPr>
          <a:xfrm>
            <a:off x="272072" y="3737441"/>
            <a:ext cx="4855099" cy="2476501"/>
          </a:xfrm>
          <a:prstGeom prst="cloudCallout">
            <a:avLst>
              <a:gd name="adj1" fmla="val 56470"/>
              <a:gd name="adj2" fmla="val 332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Spanish is a global language with over 486 million native speakers, mainly in the Americas and Spain. Spanish is the official language of 20 different countries. It is the world’s second most spoken native language. </a:t>
            </a:r>
            <a:endParaRPr lang="en-GB" sz="1200" dirty="0">
              <a:solidFill>
                <a:schemeClr val="tx1"/>
              </a:solidFill>
            </a:endParaRPr>
          </a:p>
        </p:txBody>
      </p:sp>
      <p:sp>
        <p:nvSpPr>
          <p:cNvPr id="6" name="TextBox 5">
            <a:extLst>
              <a:ext uri="{FF2B5EF4-FFF2-40B4-BE49-F238E27FC236}">
                <a16:creationId xmlns:a16="http://schemas.microsoft.com/office/drawing/2014/main" id="{615E94C7-E5F0-4F29-9195-5B3ED308CABE}"/>
              </a:ext>
            </a:extLst>
          </p:cNvPr>
          <p:cNvSpPr txBox="1"/>
          <p:nvPr/>
        </p:nvSpPr>
        <p:spPr>
          <a:xfrm>
            <a:off x="367783" y="6358040"/>
            <a:ext cx="1819548" cy="369332"/>
          </a:xfrm>
          <a:prstGeom prst="rect">
            <a:avLst/>
          </a:prstGeom>
          <a:noFill/>
        </p:spPr>
        <p:txBody>
          <a:bodyPr wrap="square" rtlCol="0">
            <a:spAutoFit/>
          </a:bodyPr>
          <a:lstStyle/>
          <a:p>
            <a:r>
              <a:rPr lang="en-GB" dirty="0"/>
              <a:t>WB: 8.5.23</a:t>
            </a:r>
          </a:p>
        </p:txBody>
      </p:sp>
      <p:pic>
        <p:nvPicPr>
          <p:cNvPr id="7" name="Picture 6">
            <a:extLst>
              <a:ext uri="{FF2B5EF4-FFF2-40B4-BE49-F238E27FC236}">
                <a16:creationId xmlns:a16="http://schemas.microsoft.com/office/drawing/2014/main" id="{43D42055-EDBD-415E-A024-E29E75BE54F4}"/>
              </a:ext>
            </a:extLst>
          </p:cNvPr>
          <p:cNvPicPr>
            <a:picLocks noChangeAspect="1"/>
          </p:cNvPicPr>
          <p:nvPr/>
        </p:nvPicPr>
        <p:blipFill>
          <a:blip r:embed="rId2"/>
          <a:stretch>
            <a:fillRect/>
          </a:stretch>
        </p:blipFill>
        <p:spPr>
          <a:xfrm>
            <a:off x="5961870" y="556090"/>
            <a:ext cx="5958058" cy="5801949"/>
          </a:xfrm>
          <a:prstGeom prst="rect">
            <a:avLst/>
          </a:prstGeom>
        </p:spPr>
      </p:pic>
    </p:spTree>
    <p:extLst>
      <p:ext uri="{BB962C8B-B14F-4D97-AF65-F5344CB8AC3E}">
        <p14:creationId xmlns:p14="http://schemas.microsoft.com/office/powerpoint/2010/main" val="37159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295090" y="653848"/>
            <a:ext cx="7223760" cy="1569660"/>
          </a:xfrm>
          <a:prstGeom prst="rect">
            <a:avLst/>
          </a:prstGeom>
          <a:noFill/>
        </p:spPr>
        <p:txBody>
          <a:bodyPr wrap="square" rtlCol="0">
            <a:spAutoFit/>
          </a:bodyPr>
          <a:lstStyle/>
          <a:p>
            <a:pPr algn="ctr"/>
            <a:r>
              <a:rPr lang="en-GB" sz="9600" b="1" dirty="0">
                <a:solidFill>
                  <a:srgbClr val="FF0000"/>
                </a:solidFill>
              </a:rPr>
              <a:t>Vietnamese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195679" y="3679724"/>
            <a:ext cx="5544637" cy="2524428"/>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9ED43DE-7CEA-4665-BDFF-752F09A73283}"/>
              </a:ext>
            </a:extLst>
          </p:cNvPr>
          <p:cNvSpPr txBox="1"/>
          <p:nvPr/>
        </p:nvSpPr>
        <p:spPr>
          <a:xfrm>
            <a:off x="367783" y="6358040"/>
            <a:ext cx="1819548" cy="369332"/>
          </a:xfrm>
          <a:prstGeom prst="rect">
            <a:avLst/>
          </a:prstGeom>
          <a:noFill/>
        </p:spPr>
        <p:txBody>
          <a:bodyPr wrap="square" rtlCol="0">
            <a:spAutoFit/>
          </a:bodyPr>
          <a:lstStyle/>
          <a:p>
            <a:r>
              <a:rPr lang="en-GB" dirty="0"/>
              <a:t>WB: 3.10.22</a:t>
            </a:r>
          </a:p>
        </p:txBody>
      </p:sp>
      <p:pic>
        <p:nvPicPr>
          <p:cNvPr id="2050" name="Picture 2" descr="What is the main language spoken in Vietnam? | by StudyCountry | Medium">
            <a:extLst>
              <a:ext uri="{FF2B5EF4-FFF2-40B4-BE49-F238E27FC236}">
                <a16:creationId xmlns:a16="http://schemas.microsoft.com/office/drawing/2014/main" id="{4D23C756-BD38-456C-B478-5FD1395C3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5792" y="1310645"/>
            <a:ext cx="5544638" cy="39228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A07491-B831-4853-AA02-8D293F1DE7EF}"/>
              </a:ext>
            </a:extLst>
          </p:cNvPr>
          <p:cNvSpPr txBox="1"/>
          <p:nvPr/>
        </p:nvSpPr>
        <p:spPr>
          <a:xfrm>
            <a:off x="1108952" y="4114801"/>
            <a:ext cx="4373567" cy="1569660"/>
          </a:xfrm>
          <a:prstGeom prst="rect">
            <a:avLst/>
          </a:prstGeom>
          <a:noFill/>
        </p:spPr>
        <p:txBody>
          <a:bodyPr wrap="square" rtlCol="0">
            <a:spAutoFit/>
          </a:bodyPr>
          <a:lstStyle/>
          <a:p>
            <a:r>
              <a:rPr lang="en-US" sz="2400" dirty="0"/>
              <a:t>Vietnamese is spoken by around 80 million people in Vietnam, Cambodia, Laos, the USA and the Czech Republic.</a:t>
            </a:r>
            <a:endParaRPr lang="en-GB" sz="2400" dirty="0"/>
          </a:p>
        </p:txBody>
      </p:sp>
    </p:spTree>
    <p:extLst>
      <p:ext uri="{BB962C8B-B14F-4D97-AF65-F5344CB8AC3E}">
        <p14:creationId xmlns:p14="http://schemas.microsoft.com/office/powerpoint/2010/main" val="1242303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862048"/>
          </a:xfrm>
          <a:prstGeom prst="rect">
            <a:avLst/>
          </a:prstGeom>
          <a:noFill/>
        </p:spPr>
        <p:txBody>
          <a:bodyPr wrap="square" rtlCol="0">
            <a:spAutoFit/>
          </a:bodyPr>
          <a:lstStyle/>
          <a:p>
            <a:pPr algn="ctr"/>
            <a:r>
              <a:rPr lang="en-GB" sz="11500" b="1" dirty="0">
                <a:solidFill>
                  <a:srgbClr val="FF0000"/>
                </a:solidFill>
              </a:rPr>
              <a:t>Russian</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77557" y="4339621"/>
            <a:ext cx="2899954" cy="1569660"/>
          </a:xfrm>
          <a:prstGeom prst="rect">
            <a:avLst/>
          </a:prstGeom>
          <a:noFill/>
        </p:spPr>
        <p:txBody>
          <a:bodyPr wrap="square" rtlCol="0">
            <a:spAutoFit/>
          </a:bodyPr>
          <a:lstStyle/>
          <a:p>
            <a:pPr algn="ctr"/>
            <a:r>
              <a:rPr lang="en-GB" sz="2400" dirty="0">
                <a:solidFill>
                  <a:srgbClr val="FF0000"/>
                </a:solidFill>
              </a:rPr>
              <a:t>Russian</a:t>
            </a:r>
            <a:r>
              <a:rPr lang="en-GB" sz="2400" dirty="0"/>
              <a:t> is officially spoken in 4 different countries around the world.</a:t>
            </a:r>
          </a:p>
        </p:txBody>
      </p:sp>
      <p:pic>
        <p:nvPicPr>
          <p:cNvPr id="2" name="Picture 1"/>
          <p:cNvPicPr>
            <a:picLocks noChangeAspect="1"/>
          </p:cNvPicPr>
          <p:nvPr/>
        </p:nvPicPr>
        <p:blipFill rotWithShape="1">
          <a:blip r:embed="rId2"/>
          <a:srcRect l="43095"/>
          <a:stretch/>
        </p:blipFill>
        <p:spPr>
          <a:xfrm>
            <a:off x="6100354" y="902205"/>
            <a:ext cx="5824946" cy="5155696"/>
          </a:xfrm>
          <a:prstGeom prst="rect">
            <a:avLst/>
          </a:prstGeom>
        </p:spPr>
      </p:pic>
      <p:sp>
        <p:nvSpPr>
          <p:cNvPr id="10" name="TextBox 9"/>
          <p:cNvSpPr txBox="1"/>
          <p:nvPr/>
        </p:nvSpPr>
        <p:spPr>
          <a:xfrm>
            <a:off x="104502" y="6370287"/>
            <a:ext cx="1819548" cy="369332"/>
          </a:xfrm>
          <a:prstGeom prst="rect">
            <a:avLst/>
          </a:prstGeom>
          <a:noFill/>
        </p:spPr>
        <p:txBody>
          <a:bodyPr wrap="square" rtlCol="0">
            <a:spAutoFit/>
          </a:bodyPr>
          <a:lstStyle/>
          <a:p>
            <a:r>
              <a:rPr lang="en-GB" dirty="0"/>
              <a:t>WB: 10.10.22</a:t>
            </a:r>
          </a:p>
        </p:txBody>
      </p:sp>
    </p:spTree>
    <p:extLst>
      <p:ext uri="{BB962C8B-B14F-4D97-AF65-F5344CB8AC3E}">
        <p14:creationId xmlns:p14="http://schemas.microsoft.com/office/powerpoint/2010/main" val="43530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Malayalam</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77557" y="4339621"/>
            <a:ext cx="2899954" cy="1569660"/>
          </a:xfrm>
          <a:prstGeom prst="rect">
            <a:avLst/>
          </a:prstGeom>
          <a:noFill/>
        </p:spPr>
        <p:txBody>
          <a:bodyPr wrap="square" rtlCol="0">
            <a:spAutoFit/>
          </a:bodyPr>
          <a:lstStyle/>
          <a:p>
            <a:pPr algn="ctr"/>
            <a:r>
              <a:rPr lang="en-GB" sz="2400" dirty="0">
                <a:solidFill>
                  <a:srgbClr val="FF0000"/>
                </a:solidFill>
              </a:rPr>
              <a:t>Malayalam</a:t>
            </a:r>
            <a:r>
              <a:rPr lang="en-GB" sz="2400" dirty="0"/>
              <a:t> is one of the 22 official languages spoken in India. </a:t>
            </a:r>
          </a:p>
        </p:txBody>
      </p:sp>
      <p:pic>
        <p:nvPicPr>
          <p:cNvPr id="9" name="Picture 8"/>
          <p:cNvPicPr>
            <a:picLocks noChangeAspect="1"/>
          </p:cNvPicPr>
          <p:nvPr/>
        </p:nvPicPr>
        <p:blipFill>
          <a:blip r:embed="rId2"/>
          <a:stretch>
            <a:fillRect/>
          </a:stretch>
        </p:blipFill>
        <p:spPr>
          <a:xfrm>
            <a:off x="6096000" y="392238"/>
            <a:ext cx="5810250" cy="6096000"/>
          </a:xfrm>
          <a:prstGeom prst="rect">
            <a:avLst/>
          </a:prstGeom>
        </p:spPr>
      </p:pic>
      <p:sp>
        <p:nvSpPr>
          <p:cNvPr id="10" name="TextBox 9"/>
          <p:cNvSpPr txBox="1"/>
          <p:nvPr/>
        </p:nvSpPr>
        <p:spPr>
          <a:xfrm>
            <a:off x="104502" y="6370287"/>
            <a:ext cx="1819548" cy="369332"/>
          </a:xfrm>
          <a:prstGeom prst="rect">
            <a:avLst/>
          </a:prstGeom>
          <a:noFill/>
        </p:spPr>
        <p:txBody>
          <a:bodyPr wrap="square" rtlCol="0">
            <a:spAutoFit/>
          </a:bodyPr>
          <a:lstStyle/>
          <a:p>
            <a:r>
              <a:rPr lang="en-GB" dirty="0"/>
              <a:t>WB: 17.10.22</a:t>
            </a:r>
          </a:p>
        </p:txBody>
      </p:sp>
    </p:spTree>
    <p:extLst>
      <p:ext uri="{BB962C8B-B14F-4D97-AF65-F5344CB8AC3E}">
        <p14:creationId xmlns:p14="http://schemas.microsoft.com/office/powerpoint/2010/main" val="376901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B68A-ED6E-49C9-9B41-B1EA274FF30A}"/>
              </a:ext>
            </a:extLst>
          </p:cNvPr>
          <p:cNvSpPr>
            <a:spLocks noGrp="1"/>
          </p:cNvSpPr>
          <p:nvPr>
            <p:ph type="title"/>
          </p:nvPr>
        </p:nvSpPr>
        <p:spPr>
          <a:xfrm>
            <a:off x="838200" y="2766218"/>
            <a:ext cx="10515600" cy="1325563"/>
          </a:xfrm>
        </p:spPr>
        <p:txBody>
          <a:bodyPr>
            <a:normAutofit/>
          </a:bodyPr>
          <a:lstStyle/>
          <a:p>
            <a:pPr algn="ctr"/>
            <a:r>
              <a:rPr lang="en-US" sz="7200" b="1" dirty="0"/>
              <a:t>Half Term</a:t>
            </a:r>
            <a:endParaRPr lang="en-GB" sz="7200" b="1" dirty="0"/>
          </a:p>
        </p:txBody>
      </p:sp>
    </p:spTree>
    <p:extLst>
      <p:ext uri="{BB962C8B-B14F-4D97-AF65-F5344CB8AC3E}">
        <p14:creationId xmlns:p14="http://schemas.microsoft.com/office/powerpoint/2010/main" val="3279178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Italian is officially spoken Italy, Switzerland, San Marino and Vatican City.</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31.10.22</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569660"/>
          </a:xfrm>
          <a:prstGeom prst="rect">
            <a:avLst/>
          </a:prstGeom>
          <a:noFill/>
        </p:spPr>
        <p:txBody>
          <a:bodyPr wrap="square" rtlCol="0">
            <a:spAutoFit/>
          </a:bodyPr>
          <a:lstStyle/>
          <a:p>
            <a:pPr algn="ctr"/>
            <a:r>
              <a:rPr lang="en-GB" sz="9600" b="1" dirty="0">
                <a:solidFill>
                  <a:srgbClr val="FF0000"/>
                </a:solidFill>
              </a:rPr>
              <a:t>Italian</a:t>
            </a:r>
          </a:p>
        </p:txBody>
      </p:sp>
      <p:pic>
        <p:nvPicPr>
          <p:cNvPr id="3074" name="Picture 2" descr="Written Italian language | and its spoken accents and dialects">
            <a:extLst>
              <a:ext uri="{FF2B5EF4-FFF2-40B4-BE49-F238E27FC236}">
                <a16:creationId xmlns:a16="http://schemas.microsoft.com/office/drawing/2014/main" id="{9F260F99-9300-423B-A501-B2C0AA6F6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249" y="921340"/>
            <a:ext cx="6110213" cy="501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59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31018" y="3843128"/>
            <a:ext cx="4902489" cy="219365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Indonesia is the only country where Indonesian is the national language however it is spoken by over 170 million people around the world. In countries including Hong Kong, Taiwan and Singapore. </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7.11.22</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323439"/>
          </a:xfrm>
          <a:prstGeom prst="rect">
            <a:avLst/>
          </a:prstGeom>
          <a:noFill/>
        </p:spPr>
        <p:txBody>
          <a:bodyPr wrap="square" rtlCol="0">
            <a:spAutoFit/>
          </a:bodyPr>
          <a:lstStyle/>
          <a:p>
            <a:pPr algn="ctr"/>
            <a:r>
              <a:rPr lang="en-GB" sz="8000" b="1" dirty="0">
                <a:solidFill>
                  <a:srgbClr val="FF0000"/>
                </a:solidFill>
              </a:rPr>
              <a:t>Indonesian</a:t>
            </a:r>
          </a:p>
        </p:txBody>
      </p:sp>
      <p:pic>
        <p:nvPicPr>
          <p:cNvPr id="2" name="Picture 1">
            <a:extLst>
              <a:ext uri="{FF2B5EF4-FFF2-40B4-BE49-F238E27FC236}">
                <a16:creationId xmlns:a16="http://schemas.microsoft.com/office/drawing/2014/main" id="{F1E62754-97EC-4AC6-910A-ECDE72356669}"/>
              </a:ext>
            </a:extLst>
          </p:cNvPr>
          <p:cNvPicPr>
            <a:picLocks noChangeAspect="1"/>
          </p:cNvPicPr>
          <p:nvPr/>
        </p:nvPicPr>
        <p:blipFill>
          <a:blip r:embed="rId2"/>
          <a:stretch>
            <a:fillRect/>
          </a:stretch>
        </p:blipFill>
        <p:spPr>
          <a:xfrm>
            <a:off x="5658116" y="1520456"/>
            <a:ext cx="6378546" cy="4125432"/>
          </a:xfrm>
          <a:prstGeom prst="rect">
            <a:avLst/>
          </a:prstGeom>
        </p:spPr>
      </p:pic>
    </p:spTree>
    <p:extLst>
      <p:ext uri="{BB962C8B-B14F-4D97-AF65-F5344CB8AC3E}">
        <p14:creationId xmlns:p14="http://schemas.microsoft.com/office/powerpoint/2010/main" val="2697213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1085</Words>
  <Application>Microsoft Office PowerPoint</Application>
  <PresentationFormat>Widescreen</PresentationFormat>
  <Paragraphs>152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Half Term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Thouless</dc:creator>
  <cp:lastModifiedBy>Sarah Thouless</cp:lastModifiedBy>
  <cp:revision>19</cp:revision>
  <dcterms:created xsi:type="dcterms:W3CDTF">2022-11-07T13:19:35Z</dcterms:created>
  <dcterms:modified xsi:type="dcterms:W3CDTF">2023-05-09T06:52:48Z</dcterms:modified>
</cp:coreProperties>
</file>