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</p:sldMasterIdLst>
  <p:sldIdLst>
    <p:sldId id="262" r:id="rId6"/>
    <p:sldId id="264" r:id="rId7"/>
    <p:sldId id="266" r:id="rId8"/>
    <p:sldId id="268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96CA0-BAD5-821A-169B-CD19A2FEB7EE}" v="3" dt="2022-01-17T09:47:15.445"/>
    <p1510:client id="{2CE84B7B-994F-4469-B7EF-747C6E201EEE}" v="30" dt="2021-06-07T12:47:27.216"/>
    <p1510:client id="{321D5C48-4E4D-2DC6-F666-74443567C333}" v="24" dt="2022-01-18T07:34:34.036"/>
    <p1510:client id="{6692AD84-2F99-87BD-4B8B-9C5CF1200ED2}" v="1" dt="2022-01-16T23:08:19.968"/>
    <p1510:client id="{6FCEF0FB-1DF2-773F-CE73-010219AAF2C8}" v="4" dt="2021-07-14T12:01:39.526"/>
    <p1510:client id="{94D69F66-4DB3-E7AD-E533-73DFA1E02206}" v="125" dt="2022-01-15T10:01:54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80615B-F9D1-4DA8-BB2B-11BFB4B74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5699" y="1135617"/>
            <a:ext cx="3360600" cy="45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4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an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93AEC4-129B-46C4-B021-67A279E82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7916" y="83359"/>
            <a:ext cx="1343076" cy="1692277"/>
          </a:xfrm>
          <a:prstGeom prst="rect">
            <a:avLst/>
          </a:prstGeom>
        </p:spPr>
      </p:pic>
      <p:pic>
        <p:nvPicPr>
          <p:cNvPr id="5" name="Picture 4" descr="A close up of text on a map&#10;&#10;Description automatically generated">
            <a:extLst>
              <a:ext uri="{FF2B5EF4-FFF2-40B4-BE49-F238E27FC236}">
                <a16:creationId xmlns:a16="http://schemas.microsoft.com/office/drawing/2014/main" id="{4B0C2277-2503-42E8-B2E3-BE7F4712C6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93" y="286193"/>
            <a:ext cx="6285614" cy="62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5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and Values - childrens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93AEC4-129B-46C4-B021-67A279E82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7916" y="83359"/>
            <a:ext cx="1343076" cy="1692277"/>
          </a:xfrm>
          <a:prstGeom prst="rect">
            <a:avLst/>
          </a:prstGeom>
        </p:spPr>
      </p:pic>
      <p:pic>
        <p:nvPicPr>
          <p:cNvPr id="3" name="Picture 2" descr="A close up of text on a map&#10;&#10;Description automatically generated">
            <a:extLst>
              <a:ext uri="{FF2B5EF4-FFF2-40B4-BE49-F238E27FC236}">
                <a16:creationId xmlns:a16="http://schemas.microsoft.com/office/drawing/2014/main" id="{D82867DD-11E8-4E4A-A15B-122E926C94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52" y="406252"/>
            <a:ext cx="6045496" cy="60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9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is with bib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93AEC4-129B-46C4-B021-67A279E82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7916" y="83359"/>
            <a:ext cx="1343076" cy="169227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405A86-E26C-41A8-AF4B-D3378AFAB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6310" y="6028661"/>
            <a:ext cx="901891" cy="74427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721D02-F4B4-4498-9F68-D780606BB1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22" y="6028660"/>
            <a:ext cx="901891" cy="74427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133336-0A85-44FF-9419-A4E0810436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893" y="6028659"/>
            <a:ext cx="901891" cy="74427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DF23B8-D7CF-41F0-A161-E874E35309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24" y="6028657"/>
            <a:ext cx="901891" cy="744279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26D622-B40C-4048-9D8A-C12EABB20C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86" y="6028656"/>
            <a:ext cx="901891" cy="744279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F9368C-31BD-436D-AF87-DC7D97AD41D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0"/>
            <a:ext cx="5080000" cy="6858000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97C7D4-EE86-43A3-BB91-BAC4263A079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80" y="6028658"/>
            <a:ext cx="901891" cy="74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3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January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775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January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62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January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75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January 18,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10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January 18,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January 18,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3116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January 18,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artle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80615B-F9D1-4DA8-BB2B-11BFB4B74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5332" y="508298"/>
            <a:ext cx="3360600" cy="458676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5AE9CB-9413-4BC8-8E8B-EDAA0833C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6310" y="6028661"/>
            <a:ext cx="901891" cy="744279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22B434-55E2-4FE0-9896-7633D1AFB8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22" y="6028660"/>
            <a:ext cx="901891" cy="74427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080D76-CC31-4739-9BD3-040DD93B41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893" y="6028659"/>
            <a:ext cx="901891" cy="744279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02F560-31DD-4132-9D58-EC47913CBE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80" y="6028658"/>
            <a:ext cx="901891" cy="74427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2BBA14-62C2-4F84-A77E-01933E9855D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24" y="6028657"/>
            <a:ext cx="901891" cy="74427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DB8D37-C528-4699-908E-38BB02EBF4A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86" y="6028656"/>
            <a:ext cx="901891" cy="7442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05D987-A70A-45FE-A3F4-3715E2F0B72D}"/>
              </a:ext>
            </a:extLst>
          </p:cNvPr>
          <p:cNvSpPr txBox="1"/>
          <p:nvPr userDrawn="1"/>
        </p:nvSpPr>
        <p:spPr>
          <a:xfrm>
            <a:off x="4444410" y="6230682"/>
            <a:ext cx="30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0080"/>
                </a:solidFill>
              </a:rPr>
              <a:t>Together we will be our best</a:t>
            </a:r>
          </a:p>
        </p:txBody>
      </p:sp>
    </p:spTree>
    <p:extLst>
      <p:ext uri="{BB962C8B-B14F-4D97-AF65-F5344CB8AC3E}">
        <p14:creationId xmlns:p14="http://schemas.microsoft.com/office/powerpoint/2010/main" val="3582364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January 18,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January 18,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7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January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January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7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1 -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B09A1-E1A8-4B6D-8188-9FF0B29F8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1686" y="83359"/>
            <a:ext cx="1319306" cy="166232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00FD0F-C110-44E7-9C6A-13E774000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6310" y="6028661"/>
            <a:ext cx="901891" cy="74427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A629F9-9F0B-4105-8F48-1FEC5CB6EF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22" y="6028660"/>
            <a:ext cx="901891" cy="74427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66CCD3-0A19-4DF0-95FB-A8CDB9E433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893" y="6028659"/>
            <a:ext cx="901891" cy="74427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04BE93-0571-41A0-97CE-0E6C8EC31E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80" y="6028658"/>
            <a:ext cx="901891" cy="74427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340D7B-C917-478C-A338-D49AFFF6EB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24" y="6028657"/>
            <a:ext cx="901891" cy="744279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C59CF6-6E4E-46CC-BDD7-46240AB306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86" y="6028656"/>
            <a:ext cx="901891" cy="744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6AEE9E-2E11-461B-A2C3-DCC31BC22912}"/>
              </a:ext>
            </a:extLst>
          </p:cNvPr>
          <p:cNvSpPr txBox="1"/>
          <p:nvPr userDrawn="1"/>
        </p:nvSpPr>
        <p:spPr>
          <a:xfrm>
            <a:off x="4444410" y="6230682"/>
            <a:ext cx="30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0080"/>
                </a:solidFill>
              </a:rPr>
              <a:t>Together we will be our best</a:t>
            </a:r>
          </a:p>
        </p:txBody>
      </p:sp>
    </p:spTree>
    <p:extLst>
      <p:ext uri="{BB962C8B-B14F-4D97-AF65-F5344CB8AC3E}">
        <p14:creationId xmlns:p14="http://schemas.microsoft.com/office/powerpoint/2010/main" val="340460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8F3CAD-E629-4BCC-9916-B785A896F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6310" y="6028661"/>
            <a:ext cx="901891" cy="74427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46BA67-FA9B-47E6-8FD9-445917686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22" y="6028660"/>
            <a:ext cx="901891" cy="744279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40FFB0-F5B3-458F-8D5E-5A0D3DD3AD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893" y="6028659"/>
            <a:ext cx="901891" cy="744279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380E6F-31A1-41D2-BE8A-693F7241B5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80" y="6028658"/>
            <a:ext cx="901891" cy="744279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C9B990-7CA7-4B3A-B4E8-B2E819E37B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24" y="6028657"/>
            <a:ext cx="901891" cy="744279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70B548-A630-4249-9800-85AEE286552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86" y="6028656"/>
            <a:ext cx="901891" cy="7442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E1674D-C13D-4D35-A85D-1767C9B2D618}"/>
              </a:ext>
            </a:extLst>
          </p:cNvPr>
          <p:cNvSpPr txBox="1"/>
          <p:nvPr userDrawn="1"/>
        </p:nvSpPr>
        <p:spPr>
          <a:xfrm>
            <a:off x="4444410" y="6230682"/>
            <a:ext cx="30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0080"/>
                </a:solidFill>
              </a:rPr>
              <a:t>Together we will be our best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B58B0B-D677-427C-B848-CFE85FD098E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1686" y="85064"/>
            <a:ext cx="1319306" cy="16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4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- caption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B09A1-E1A8-4B6D-8188-9FF0B29F8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7916" y="83359"/>
            <a:ext cx="1343076" cy="1692277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A6A247-1862-4FA0-9D6D-708201417A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6310" y="6028661"/>
            <a:ext cx="901891" cy="74427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52FEA5-4F41-4A1D-A5EC-F9EB48454E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22" y="6028660"/>
            <a:ext cx="901891" cy="74427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013DF-B58A-47A6-BD7F-E5DC9791E7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893" y="6028659"/>
            <a:ext cx="901891" cy="74427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92FF2D-AB1C-40D8-86D5-898731240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80" y="6028658"/>
            <a:ext cx="901891" cy="74427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551322-2B51-4BB4-86C2-26FF54D2CC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24" y="6028657"/>
            <a:ext cx="901891" cy="74427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E1961C-4830-4051-9869-F32F6CFE2D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86" y="6028656"/>
            <a:ext cx="901891" cy="7442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DDCC41-EA63-4EE0-BABE-CCD00AC31898}"/>
              </a:ext>
            </a:extLst>
          </p:cNvPr>
          <p:cNvSpPr txBox="1"/>
          <p:nvPr userDrawn="1"/>
        </p:nvSpPr>
        <p:spPr>
          <a:xfrm>
            <a:off x="4444410" y="6230682"/>
            <a:ext cx="30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0080"/>
                </a:solidFill>
              </a:rPr>
              <a:t>Together we will be our best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C0A018-6477-499F-8576-E0710BB67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20281"/>
            <a:ext cx="5157787" cy="3684588"/>
          </a:xfrm>
        </p:spPr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  <a:lvl2pPr>
              <a:defRPr>
                <a:solidFill>
                  <a:srgbClr val="000080"/>
                </a:solidFill>
              </a:defRPr>
            </a:lvl2pPr>
            <a:lvl3pPr>
              <a:defRPr>
                <a:solidFill>
                  <a:srgbClr val="000080"/>
                </a:solidFill>
              </a:defRPr>
            </a:lvl3pPr>
            <a:lvl4pPr>
              <a:defRPr>
                <a:solidFill>
                  <a:srgbClr val="000080"/>
                </a:solidFill>
              </a:defRPr>
            </a:lvl4pPr>
            <a:lvl5pPr>
              <a:defRPr>
                <a:solidFill>
                  <a:srgbClr val="00008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39B4BA4-6B37-47A1-B4BC-EA7BE39105A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910689"/>
            <a:ext cx="5181600" cy="3694180"/>
          </a:xfrm>
        </p:spPr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  <a:lvl2pPr>
              <a:defRPr>
                <a:solidFill>
                  <a:srgbClr val="000080"/>
                </a:solidFill>
              </a:defRPr>
            </a:lvl2pPr>
            <a:lvl3pPr>
              <a:defRPr>
                <a:solidFill>
                  <a:srgbClr val="000080"/>
                </a:solidFill>
              </a:defRPr>
            </a:lvl3pPr>
            <a:lvl4pPr>
              <a:defRPr>
                <a:solidFill>
                  <a:srgbClr val="000080"/>
                </a:solidFill>
              </a:defRPr>
            </a:lvl4pPr>
            <a:lvl5pPr>
              <a:defRPr>
                <a:solidFill>
                  <a:srgbClr val="00008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4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- caption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B09A1-E1A8-4B6D-8188-9FF0B29F8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7916" y="83359"/>
            <a:ext cx="1343076" cy="1692277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A6A247-1862-4FA0-9D6D-708201417A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6310" y="6028661"/>
            <a:ext cx="901891" cy="74427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52FEA5-4F41-4A1D-A5EC-F9EB48454E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22" y="6028660"/>
            <a:ext cx="901891" cy="74427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013DF-B58A-47A6-BD7F-E5DC9791E7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893" y="6028659"/>
            <a:ext cx="901891" cy="74427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92FF2D-AB1C-40D8-86D5-898731240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80" y="6028658"/>
            <a:ext cx="901891" cy="74427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551322-2B51-4BB4-86C2-26FF54D2CC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24" y="6028657"/>
            <a:ext cx="901891" cy="74427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E1961C-4830-4051-9869-F32F6CFE2D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86" y="6028656"/>
            <a:ext cx="901891" cy="7442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DDCC41-EA63-4EE0-BABE-CCD00AC31898}"/>
              </a:ext>
            </a:extLst>
          </p:cNvPr>
          <p:cNvSpPr txBox="1"/>
          <p:nvPr userDrawn="1"/>
        </p:nvSpPr>
        <p:spPr>
          <a:xfrm>
            <a:off x="4444410" y="6230682"/>
            <a:ext cx="30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0080"/>
                </a:solidFill>
              </a:rPr>
              <a:t>Together we will be our best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C0A018-6477-499F-8576-E0710BB67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20281"/>
            <a:ext cx="5157787" cy="3684588"/>
          </a:xfrm>
        </p:spPr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  <a:lvl2pPr>
              <a:defRPr>
                <a:solidFill>
                  <a:srgbClr val="000080"/>
                </a:solidFill>
              </a:defRPr>
            </a:lvl2pPr>
            <a:lvl3pPr>
              <a:defRPr>
                <a:solidFill>
                  <a:srgbClr val="000080"/>
                </a:solidFill>
              </a:defRPr>
            </a:lvl3pPr>
            <a:lvl4pPr>
              <a:defRPr>
                <a:solidFill>
                  <a:srgbClr val="000080"/>
                </a:solidFill>
              </a:defRPr>
            </a:lvl4pPr>
            <a:lvl5pPr>
              <a:defRPr>
                <a:solidFill>
                  <a:srgbClr val="00008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75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 - caption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B09A1-E1A8-4B6D-8188-9FF0B29F8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7916" y="83359"/>
            <a:ext cx="1343076" cy="1692277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A6A247-1862-4FA0-9D6D-708201417A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6310" y="6028661"/>
            <a:ext cx="901891" cy="74427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52FEA5-4F41-4A1D-A5EC-F9EB48454E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22" y="6028660"/>
            <a:ext cx="901891" cy="74427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013DF-B58A-47A6-BD7F-E5DC9791E7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893" y="6028659"/>
            <a:ext cx="901891" cy="74427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92FF2D-AB1C-40D8-86D5-898731240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80" y="6028658"/>
            <a:ext cx="901891" cy="74427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551322-2B51-4BB4-86C2-26FF54D2CC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24" y="6028657"/>
            <a:ext cx="901891" cy="74427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E1961C-4830-4051-9869-F32F6CFE2D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86" y="6028656"/>
            <a:ext cx="901891" cy="7442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DDCC41-EA63-4EE0-BABE-CCD00AC31898}"/>
              </a:ext>
            </a:extLst>
          </p:cNvPr>
          <p:cNvSpPr txBox="1"/>
          <p:nvPr userDrawn="1"/>
        </p:nvSpPr>
        <p:spPr>
          <a:xfrm>
            <a:off x="4444410" y="6230682"/>
            <a:ext cx="30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Together we will be our best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C0A018-6477-499F-8576-E0710BB67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20281"/>
            <a:ext cx="5157787" cy="3684588"/>
          </a:xfrm>
        </p:spPr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  <a:lvl2pPr>
              <a:defRPr>
                <a:solidFill>
                  <a:srgbClr val="000080"/>
                </a:solidFill>
              </a:defRPr>
            </a:lvl2pPr>
            <a:lvl3pPr>
              <a:defRPr>
                <a:solidFill>
                  <a:srgbClr val="000080"/>
                </a:solidFill>
              </a:defRPr>
            </a:lvl3pPr>
            <a:lvl4pPr>
              <a:defRPr>
                <a:solidFill>
                  <a:srgbClr val="000080"/>
                </a:solidFill>
              </a:defRPr>
            </a:lvl4pPr>
            <a:lvl5pPr>
              <a:defRPr>
                <a:solidFill>
                  <a:srgbClr val="00008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0DE6836-754D-44F9-9BC4-B240CBDF20B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168517" y="1913216"/>
            <a:ext cx="5157787" cy="3732904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00008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5757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5 - caption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6710"/>
          </a:xfrm>
        </p:spPr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  <a:lvl2pPr>
              <a:defRPr>
                <a:solidFill>
                  <a:srgbClr val="000080"/>
                </a:solidFill>
              </a:defRPr>
            </a:lvl2pPr>
            <a:lvl3pPr>
              <a:defRPr>
                <a:solidFill>
                  <a:srgbClr val="000080"/>
                </a:solidFill>
              </a:defRPr>
            </a:lvl3pPr>
            <a:lvl4pPr>
              <a:defRPr>
                <a:solidFill>
                  <a:srgbClr val="000080"/>
                </a:solidFill>
              </a:defRPr>
            </a:lvl4pPr>
            <a:lvl5pPr>
              <a:defRPr>
                <a:solidFill>
                  <a:srgbClr val="00008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7370D3-9131-4605-A7C7-98AA1B73D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6310" y="6028661"/>
            <a:ext cx="901891" cy="74427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4B133E-45D5-42C2-84C9-F4F00BFD70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22" y="6028660"/>
            <a:ext cx="901891" cy="74427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54DBDA-142F-46B9-80E3-75919AB27A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893" y="6028659"/>
            <a:ext cx="901891" cy="74427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2D0800-7873-4DEE-BD49-293128E279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80" y="6028658"/>
            <a:ext cx="901891" cy="74427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57402A-A153-4837-A8A6-669F27104E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24" y="6028657"/>
            <a:ext cx="901891" cy="744279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F57827-0D50-4EDC-8202-DDB8D91547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86" y="6028656"/>
            <a:ext cx="901891" cy="744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A0AE52-51B6-47BD-B4DE-6A46B6A8A844}"/>
              </a:ext>
            </a:extLst>
          </p:cNvPr>
          <p:cNvSpPr txBox="1"/>
          <p:nvPr userDrawn="1"/>
        </p:nvSpPr>
        <p:spPr>
          <a:xfrm>
            <a:off x="4444410" y="6230682"/>
            <a:ext cx="30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0080"/>
                </a:solidFill>
              </a:rPr>
              <a:t>Together we will be our best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F0804F-F347-4A6F-A907-4228EFFF48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7916" y="83359"/>
            <a:ext cx="1343076" cy="16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1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93AEC4-129B-46C4-B021-67A279E82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7916" y="83359"/>
            <a:ext cx="1343076" cy="169227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405A86-E26C-41A8-AF4B-D3378AFAB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6310" y="6028661"/>
            <a:ext cx="901891" cy="74427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721D02-F4B4-4498-9F68-D780606BB1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22" y="6028660"/>
            <a:ext cx="901891" cy="74427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133336-0A85-44FF-9419-A4E0810436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893" y="6028659"/>
            <a:ext cx="901891" cy="744279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97C7D4-EE86-43A3-BB91-BAC4263A07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80" y="6028658"/>
            <a:ext cx="901891" cy="74427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DF23B8-D7CF-41F0-A161-E874E353090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24" y="6028657"/>
            <a:ext cx="901891" cy="744279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26D622-B40C-4048-9D8A-C12EABB20C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86" y="6028656"/>
            <a:ext cx="901891" cy="7442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4C1B86-DADF-49B5-981D-86DEFFBEC6D6}"/>
              </a:ext>
            </a:extLst>
          </p:cNvPr>
          <p:cNvSpPr txBox="1"/>
          <p:nvPr userDrawn="1"/>
        </p:nvSpPr>
        <p:spPr>
          <a:xfrm>
            <a:off x="4444410" y="6230682"/>
            <a:ext cx="30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0080"/>
                </a:solidFill>
              </a:rPr>
              <a:t>Together we will be our best</a:t>
            </a:r>
          </a:p>
        </p:txBody>
      </p:sp>
    </p:spTree>
    <p:extLst>
      <p:ext uri="{BB962C8B-B14F-4D97-AF65-F5344CB8AC3E}">
        <p14:creationId xmlns:p14="http://schemas.microsoft.com/office/powerpoint/2010/main" val="318876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7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6" r:id="rId3"/>
    <p:sldLayoutId id="2147483667" r:id="rId4"/>
    <p:sldLayoutId id="2147483670" r:id="rId5"/>
    <p:sldLayoutId id="2147483672" r:id="rId6"/>
    <p:sldLayoutId id="2147483673" r:id="rId7"/>
    <p:sldLayoutId id="2147483662" r:id="rId8"/>
    <p:sldLayoutId id="2147483668" r:id="rId9"/>
    <p:sldLayoutId id="2147483674" r:id="rId10"/>
    <p:sldLayoutId id="2147483676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Verdana Pro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Verdana Pro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Verdana Pro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Verdana Pro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Verdana Pro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January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24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rst.edu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06B7-637E-4B5F-B9EA-8C786DA48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0" y="2272448"/>
            <a:ext cx="7569200" cy="1325563"/>
          </a:xfrm>
        </p:spPr>
        <p:txBody>
          <a:bodyPr>
            <a:noAutofit/>
          </a:bodyPr>
          <a:lstStyle/>
          <a:p>
            <a:r>
              <a:rPr lang="en-GB" sz="5400" b="1">
                <a:ea typeface="+mj-lt"/>
                <a:cs typeface="+mj-lt"/>
              </a:rPr>
              <a:t>Proposal for St Wilfrid’s C of E Primary School to join the Hurst Education Trust (HET)</a:t>
            </a:r>
            <a:endParaRPr lang="en-GB" sz="5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E0161-57ED-4023-A3B7-200E030210F7}"/>
              </a:ext>
            </a:extLst>
          </p:cNvPr>
          <p:cNvSpPr/>
          <p:nvPr/>
        </p:nvSpPr>
        <p:spPr>
          <a:xfrm>
            <a:off x="10433742" y="5251"/>
            <a:ext cx="1945758" cy="191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1750C903-B28C-446F-B668-6A2D5C178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88" y="1011761"/>
            <a:ext cx="3053126" cy="38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2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8270-8B71-41E1-9A53-350319759F64}"/>
              </a:ext>
            </a:extLst>
          </p:cNvPr>
          <p:cNvSpPr txBox="1">
            <a:spLocks/>
          </p:cNvSpPr>
          <p:nvPr/>
        </p:nvSpPr>
        <p:spPr>
          <a:xfrm>
            <a:off x="550862" y="199651"/>
            <a:ext cx="10092534" cy="797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n-GB" sz="4800" b="1">
                <a:solidFill>
                  <a:srgbClr val="000080"/>
                </a:solidFill>
              </a:rPr>
              <a:t>Our Journey</a:t>
            </a:r>
            <a:endParaRPr lang="en-US" sz="4800" b="1">
              <a:solidFill>
                <a:srgbClr val="00008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902191-FBE6-4DF0-A3A9-2803E174D68A}"/>
              </a:ext>
            </a:extLst>
          </p:cNvPr>
          <p:cNvSpPr txBox="1">
            <a:spLocks/>
          </p:cNvSpPr>
          <p:nvPr/>
        </p:nvSpPr>
        <p:spPr>
          <a:xfrm>
            <a:off x="842216" y="1439196"/>
            <a:ext cx="10507568" cy="3827589"/>
          </a:xfrm>
          <a:prstGeom prst="rect">
            <a:avLst/>
          </a:prstGeom>
        </p:spPr>
        <p:txBody>
          <a:bodyPr vert="horz" wrap="square" lIns="0" tIns="0" rIns="0" bIns="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Verdana Pro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Verdana Pro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Verdana Pro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Verdana Pro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Verdana Pro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b="1">
                <a:solidFill>
                  <a:srgbClr val="000080"/>
                </a:solidFill>
                <a:latin typeface="Verdana Pro"/>
                <a:ea typeface="Source Sans Pro"/>
              </a:rPr>
              <a:t>A continuing desire to further improve the school following our successful Ofsted in 2019.</a:t>
            </a:r>
            <a:endParaRPr lang="en-GB" b="1">
              <a:latin typeface="Verdana Pro"/>
              <a:ea typeface="Source Sans Pro"/>
            </a:endParaRPr>
          </a:p>
          <a:p>
            <a:pPr>
              <a:lnSpc>
                <a:spcPct val="120000"/>
              </a:lnSpc>
            </a:pPr>
            <a:r>
              <a:rPr lang="en-GB" b="1">
                <a:solidFill>
                  <a:srgbClr val="000080"/>
                </a:solidFill>
                <a:latin typeface="Verdana Pro"/>
                <a:ea typeface="Source Sans Pro"/>
              </a:rPr>
              <a:t>The importance of focus on supporting the school in both the short and long term.</a:t>
            </a:r>
            <a:endParaRPr lang="en-GB" b="1">
              <a:latin typeface="Verdana Pro"/>
              <a:ea typeface="Source Sans Pro"/>
            </a:endParaRPr>
          </a:p>
          <a:p>
            <a:pPr>
              <a:lnSpc>
                <a:spcPct val="120000"/>
              </a:lnSpc>
            </a:pPr>
            <a:r>
              <a:rPr lang="en-GB" b="1">
                <a:solidFill>
                  <a:srgbClr val="000080"/>
                </a:solidFill>
                <a:latin typeface="Verdana Pro"/>
                <a:ea typeface="Source Sans Pro"/>
              </a:rPr>
              <a:t>A thorough process undertaken – and ongoing- to decide on best way forward for the children and the school.</a:t>
            </a:r>
          </a:p>
          <a:p>
            <a:endParaRPr lang="en-GB">
              <a:solidFill>
                <a:schemeClr val="accent1">
                  <a:lumMod val="75000"/>
                  <a:alpha val="60000"/>
                </a:schemeClr>
              </a:solidFill>
              <a:ea typeface="Source Sans Pro"/>
            </a:endParaRPr>
          </a:p>
          <a:p>
            <a:endParaRPr lang="en-GB">
              <a:solidFill>
                <a:schemeClr val="accent1">
                  <a:lumMod val="75000"/>
                  <a:alpha val="60000"/>
                </a:schemeClr>
              </a:solidFill>
              <a:ea typeface="Source Sans Pro"/>
            </a:endParaRPr>
          </a:p>
          <a:p>
            <a:endParaRPr lang="en-GB">
              <a:solidFill>
                <a:srgbClr val="FFFFFF">
                  <a:alpha val="60000"/>
                </a:srgb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8586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8270-8B71-41E1-9A53-350319759F64}"/>
              </a:ext>
            </a:extLst>
          </p:cNvPr>
          <p:cNvSpPr txBox="1">
            <a:spLocks/>
          </p:cNvSpPr>
          <p:nvPr/>
        </p:nvSpPr>
        <p:spPr>
          <a:xfrm>
            <a:off x="550862" y="199651"/>
            <a:ext cx="9889333" cy="7974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0080"/>
                </a:solidFill>
                <a:latin typeface="Verdana"/>
                <a:ea typeface="Verdana"/>
              </a:rPr>
              <a:t>Due Diligence: thorough and ongoing</a:t>
            </a:r>
            <a:endParaRPr lang="en-US" sz="3600" b="1">
              <a:solidFill>
                <a:srgbClr val="000080"/>
              </a:solidFill>
              <a:latin typeface="Verdana"/>
              <a:ea typeface="Verdana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CF9792-6F2A-4206-AD6C-B81545FD0FF0}"/>
              </a:ext>
            </a:extLst>
          </p:cNvPr>
          <p:cNvSpPr txBox="1">
            <a:spLocks/>
          </p:cNvSpPr>
          <p:nvPr/>
        </p:nvSpPr>
        <p:spPr>
          <a:xfrm>
            <a:off x="1084263" y="1088732"/>
            <a:ext cx="9354607" cy="481782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800" b="1">
                <a:solidFill>
                  <a:srgbClr val="000080"/>
                </a:solidFill>
                <a:latin typeface="Source Sans Pro"/>
                <a:ea typeface="Source Sans Pro"/>
              </a:rPr>
              <a:t>Areas of particular focus: </a:t>
            </a:r>
          </a:p>
          <a:p>
            <a:pPr lvl="0">
              <a:lnSpc>
                <a:spcPct val="100000"/>
              </a:lnSpc>
            </a:pPr>
            <a:r>
              <a:rPr lang="en-GB" b="1">
                <a:solidFill>
                  <a:srgbClr val="000080"/>
                </a:solidFill>
                <a:latin typeface="Source Sans Pro"/>
                <a:ea typeface="Source Sans Pro"/>
              </a:rPr>
              <a:t>School improvement</a:t>
            </a:r>
          </a:p>
          <a:p>
            <a:pPr>
              <a:lnSpc>
                <a:spcPct val="100000"/>
              </a:lnSpc>
            </a:pPr>
            <a:r>
              <a:rPr lang="en-GB" b="1">
                <a:solidFill>
                  <a:srgbClr val="000080"/>
                </a:solidFill>
                <a:latin typeface="Source Sans Pro"/>
                <a:ea typeface="Source Sans Pro"/>
              </a:rPr>
              <a:t>Staff terms and conditions</a:t>
            </a:r>
          </a:p>
          <a:p>
            <a:pPr lvl="0">
              <a:lnSpc>
                <a:spcPct val="100000"/>
              </a:lnSpc>
            </a:pPr>
            <a:r>
              <a:rPr lang="en-GB" b="1">
                <a:solidFill>
                  <a:srgbClr val="000080"/>
                </a:solidFill>
                <a:latin typeface="Source Sans Pro"/>
                <a:ea typeface="Source Sans Pro"/>
              </a:rPr>
              <a:t>Financial implications</a:t>
            </a:r>
          </a:p>
          <a:p>
            <a:pPr lvl="0">
              <a:lnSpc>
                <a:spcPct val="100000"/>
              </a:lnSpc>
            </a:pPr>
            <a:r>
              <a:rPr lang="en-GB" b="1">
                <a:solidFill>
                  <a:srgbClr val="000080"/>
                </a:solidFill>
                <a:latin typeface="Source Sans Pro"/>
                <a:ea typeface="Source Sans Pro"/>
              </a:rPr>
              <a:t>Scheme of Delegation</a:t>
            </a:r>
          </a:p>
          <a:p>
            <a:pPr lvl="0">
              <a:lnSpc>
                <a:spcPct val="100000"/>
              </a:lnSpc>
            </a:pPr>
            <a:r>
              <a:rPr lang="en-GB" b="1">
                <a:solidFill>
                  <a:srgbClr val="000080"/>
                </a:solidFill>
                <a:latin typeface="Source Sans Pro"/>
                <a:ea typeface="Source Sans Pro"/>
              </a:rPr>
              <a:t>Support services</a:t>
            </a:r>
          </a:p>
          <a:p>
            <a:pPr lvl="0">
              <a:lnSpc>
                <a:spcPct val="100000"/>
              </a:lnSpc>
            </a:pPr>
            <a:r>
              <a:rPr lang="en-GB" b="1">
                <a:solidFill>
                  <a:srgbClr val="000080"/>
                </a:solidFill>
                <a:latin typeface="Source Sans Pro"/>
                <a:ea typeface="Source Sans Pro"/>
              </a:rPr>
              <a:t>Church School status</a:t>
            </a:r>
          </a:p>
          <a:p>
            <a:pPr lvl="0">
              <a:lnSpc>
                <a:spcPct val="100000"/>
              </a:lnSpc>
            </a:pPr>
            <a:r>
              <a:rPr lang="en-GB" b="1">
                <a:solidFill>
                  <a:srgbClr val="000080"/>
                </a:solidFill>
                <a:latin typeface="Source Sans Pro"/>
                <a:ea typeface="Source Sans Pro"/>
              </a:rPr>
              <a:t>Cultural fit</a:t>
            </a:r>
          </a:p>
          <a:p>
            <a:pPr>
              <a:lnSpc>
                <a:spcPct val="100000"/>
              </a:lnSpc>
            </a:pPr>
            <a:r>
              <a:rPr lang="en-GB" b="1">
                <a:solidFill>
                  <a:srgbClr val="000080"/>
                </a:solidFill>
                <a:latin typeface="Source Sans Pro"/>
                <a:ea typeface="Source Sans Pro"/>
              </a:rPr>
              <a:t>Long term sustainability of the school</a:t>
            </a:r>
          </a:p>
          <a:p>
            <a:pPr marL="0" lvl="0" indent="0">
              <a:buNone/>
            </a:pPr>
            <a:r>
              <a:rPr lang="en-GB" sz="2800" b="1">
                <a:solidFill>
                  <a:srgbClr val="000080"/>
                </a:solidFill>
                <a:latin typeface="Source Sans Pro"/>
                <a:ea typeface="Source Sans Pro"/>
              </a:rPr>
              <a:t>Supported by the School Futures Working Group</a:t>
            </a:r>
            <a:endParaRPr kumimoji="0" lang="en-GB" sz="2000" b="1" i="1" u="none" strike="noStrike" kern="1200" cap="none" spc="0" normalizeH="0" baseline="0" noProof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Source Sans Pro"/>
              <a:ea typeface="Source Sans Pro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497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8270-8B71-41E1-9A53-350319759F64}"/>
              </a:ext>
            </a:extLst>
          </p:cNvPr>
          <p:cNvSpPr txBox="1">
            <a:spLocks/>
          </p:cNvSpPr>
          <p:nvPr/>
        </p:nvSpPr>
        <p:spPr>
          <a:xfrm>
            <a:off x="1905529" y="335117"/>
            <a:ext cx="7815000" cy="7974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000080"/>
                </a:solidFill>
                <a:latin typeface="Verdana"/>
                <a:ea typeface="Verdana"/>
              </a:rPr>
              <a:t>The Proposal: main benefits</a:t>
            </a:r>
            <a:endParaRPr lang="en-US" sz="3600" b="1">
              <a:solidFill>
                <a:srgbClr val="000080"/>
              </a:solidFill>
              <a:latin typeface="Verdana"/>
              <a:ea typeface="Verdana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CF9792-6F2A-4206-AD6C-B81545FD0FF0}"/>
              </a:ext>
            </a:extLst>
          </p:cNvPr>
          <p:cNvSpPr txBox="1">
            <a:spLocks/>
          </p:cNvSpPr>
          <p:nvPr/>
        </p:nvSpPr>
        <p:spPr>
          <a:xfrm>
            <a:off x="279400" y="1553487"/>
            <a:ext cx="10557403" cy="395422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>
                <a:solidFill>
                  <a:srgbClr val="000080"/>
                </a:solidFill>
                <a:latin typeface="Source Sans Pro"/>
                <a:ea typeface="Source Sans Pro"/>
              </a:rPr>
              <a:t>Improving experiences and outcomes for all our children</a:t>
            </a:r>
          </a:p>
          <a:p>
            <a:r>
              <a:rPr lang="en-GB" sz="2800" b="1">
                <a:solidFill>
                  <a:srgbClr val="000080"/>
                </a:solidFill>
                <a:latin typeface="Source Sans Pro"/>
                <a:ea typeface="Source Sans Pro"/>
              </a:rPr>
              <a:t>Collaboration opportunities between the other schools in the Trust</a:t>
            </a:r>
          </a:p>
          <a:p>
            <a:r>
              <a:rPr lang="en-GB" sz="2800" b="1">
                <a:solidFill>
                  <a:srgbClr val="000080"/>
                </a:solidFill>
                <a:latin typeface="Source Sans Pro"/>
                <a:ea typeface="Source Sans Pro"/>
              </a:rPr>
              <a:t>Access to facilities at Hurst College</a:t>
            </a:r>
          </a:p>
          <a:p>
            <a:r>
              <a:rPr lang="en-GB" sz="2800" b="1">
                <a:solidFill>
                  <a:srgbClr val="000080"/>
                </a:solidFill>
                <a:latin typeface="Source Sans Pro"/>
                <a:ea typeface="Source Sans Pro"/>
              </a:rPr>
              <a:t>Staff receiving increased training and development opportunities</a:t>
            </a:r>
          </a:p>
          <a:p>
            <a:r>
              <a:rPr lang="en-GB" sz="2800" b="1">
                <a:solidFill>
                  <a:srgbClr val="000080"/>
                </a:solidFill>
                <a:latin typeface="Source Sans Pro"/>
                <a:ea typeface="Source Sans Pro"/>
              </a:rPr>
              <a:t>Support services to free up leadership time</a:t>
            </a:r>
          </a:p>
          <a:p>
            <a:pPr marL="0" lvl="0" indent="0">
              <a:buNone/>
            </a:pPr>
            <a:endParaRPr kumimoji="0" lang="en-GB" sz="2000" b="1" i="1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  <a:alpha val="60000"/>
                </a:schemeClr>
              </a:solidFill>
              <a:effectLst/>
              <a:uLnTx/>
              <a:uFillTx/>
              <a:latin typeface="Source Sans Pro"/>
              <a:ea typeface="Source Sans Pro"/>
              <a:cs typeface="+mn-lt"/>
            </a:endParaRPr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11CEC4DA-6ED9-44BF-B176-63417BB51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99744"/>
            <a:ext cx="1529124" cy="10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C7B5F2D-6D1F-4A4A-B187-664468601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457" y="51872"/>
            <a:ext cx="10826247" cy="608925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B671C4-7A76-4D9D-96AE-D41B5AF89390}"/>
              </a:ext>
            </a:extLst>
          </p:cNvPr>
          <p:cNvSpPr txBox="1"/>
          <p:nvPr/>
        </p:nvSpPr>
        <p:spPr>
          <a:xfrm>
            <a:off x="4974609" y="61005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Hurst Education Trust</a:t>
            </a:r>
          </a:p>
        </p:txBody>
      </p:sp>
    </p:spTree>
    <p:extLst>
      <p:ext uri="{BB962C8B-B14F-4D97-AF65-F5344CB8AC3E}">
        <p14:creationId xmlns:p14="http://schemas.microsoft.com/office/powerpoint/2010/main" val="236705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8270-8B71-41E1-9A53-350319759F64}"/>
              </a:ext>
            </a:extLst>
          </p:cNvPr>
          <p:cNvSpPr txBox="1">
            <a:spLocks/>
          </p:cNvSpPr>
          <p:nvPr/>
        </p:nvSpPr>
        <p:spPr>
          <a:xfrm>
            <a:off x="1262062" y="199651"/>
            <a:ext cx="8898734" cy="7974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rgbClr val="000080"/>
                </a:solidFill>
                <a:latin typeface="Verdana"/>
                <a:ea typeface="Verdana"/>
              </a:rPr>
              <a:t>Timeline – key decision points</a:t>
            </a:r>
            <a:endParaRPr lang="en-US" b="1">
              <a:solidFill>
                <a:srgbClr val="000080"/>
              </a:solidFill>
              <a:latin typeface="Verdana"/>
              <a:ea typeface="Verdana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CF9792-6F2A-4206-AD6C-B81545FD0FF0}"/>
              </a:ext>
            </a:extLst>
          </p:cNvPr>
          <p:cNvSpPr txBox="1">
            <a:spLocks/>
          </p:cNvSpPr>
          <p:nvPr/>
        </p:nvSpPr>
        <p:spPr>
          <a:xfrm>
            <a:off x="449263" y="1266532"/>
            <a:ext cx="10235140" cy="4817825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FGB Dec 2020: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 "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lt"/>
              </a:rPr>
              <a:t>It was recognised that as part of their strategic role the governing body needed to regularly consider all the options and opportunities to ensure the future best provision for the children."</a:t>
            </a:r>
            <a:endParaRPr lang="en-GB" sz="2000" b="0" i="0" u="none" strike="noStrike" kern="1200" cap="none" spc="0" normalizeH="0" baseline="0" noProof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Source Sans Pro"/>
              <a:ea typeface="Source Sans Pro"/>
              <a:cs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lt"/>
              </a:rPr>
              <a:t>EFGB 10 March 2021: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lt"/>
              </a:rPr>
              <a:t> "It was agreed that a working group should be set up to explore how partnerships could be developed as a school, this would include all the options (Academisation, Federation, Partnership, outsourcing and remaining the same)."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lt"/>
              </a:rPr>
              <a:t>EFGB 1 July 2021: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lt"/>
              </a:rPr>
              <a:t> Partnership Working Group feedback and recommendation to explore the HET option formally</a:t>
            </a:r>
            <a:r>
              <a:rPr lang="en-GB">
                <a:solidFill>
                  <a:srgbClr val="000080"/>
                </a:solidFill>
                <a:latin typeface="Source Sans Pro"/>
                <a:ea typeface="Source Sans Pro"/>
                <a:cs typeface="+mn-lt"/>
              </a:rPr>
              <a:t>.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Source Sans Pro"/>
              <a:ea typeface="Source Sans Pro"/>
              <a:cs typeface="+mn-lt"/>
            </a:endParaRPr>
          </a:p>
          <a:p>
            <a:pPr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lt"/>
              </a:rPr>
              <a:t>FGB 9 July 2021: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lt"/>
              </a:rPr>
              <a:t>Noted that the option to join HET during its development phase is time limited.  It was agreed to set up </a:t>
            </a:r>
            <a:r>
              <a:rPr lang="en-GB">
                <a:solidFill>
                  <a:srgbClr val="000080"/>
                </a:solidFill>
                <a:latin typeface="Source Sans Pro"/>
                <a:ea typeface="Source Sans Pro"/>
                <a:cs typeface="+mn-lt"/>
              </a:rPr>
              <a:t>the School Futures Working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lt"/>
              </a:rPr>
              <a:t> </a:t>
            </a:r>
            <a:r>
              <a:rPr lang="en-GB">
                <a:solidFill>
                  <a:srgbClr val="000080"/>
                </a:solidFill>
                <a:latin typeface="Source Sans Pro"/>
                <a:ea typeface="Source Sans Pro"/>
                <a:cs typeface="+mn-lt"/>
              </a:rPr>
              <a:t>Group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lt"/>
              </a:rPr>
              <a:t> to explore the HET option further and initiate due diligence.  Noted that this was not a commitment to joining the HET and a decision would be taken following the conclusion of due diligence.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Source Sans Pro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lt"/>
              </a:rPr>
              <a:t>FGB 10 December 2021: 4.2. Motion: </a:t>
            </a:r>
            <a:r>
              <a:rPr kumimoji="0" lang="en-GB" sz="2000" b="1" i="1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lt"/>
              </a:rPr>
              <a:t>The Governing Body commits to commencing the Hurst Education Trust (HET) consultation process (parents, staff and community) on 11</a:t>
            </a:r>
            <a:r>
              <a:rPr kumimoji="0" lang="en-GB" sz="2000" b="1" i="1" u="none" strike="noStrike" kern="1200" cap="none" spc="0" normalizeH="0" baseline="3000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lt"/>
              </a:rPr>
              <a:t>th</a:t>
            </a:r>
            <a:r>
              <a:rPr kumimoji="0" lang="en-GB" sz="2000" b="1" i="1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Source Sans Pro"/>
                <a:ea typeface="Source Sans Pro"/>
                <a:cs typeface="+mn-lt"/>
              </a:rPr>
              <a:t> January 2022, or as soon as possible thereafter.</a:t>
            </a:r>
          </a:p>
        </p:txBody>
      </p:sp>
    </p:spTree>
    <p:extLst>
      <p:ext uri="{BB962C8B-B14F-4D97-AF65-F5344CB8AC3E}">
        <p14:creationId xmlns:p14="http://schemas.microsoft.com/office/powerpoint/2010/main" val="97035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DFloat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8E8E2"/>
      </a:lt2>
      <a:accent1>
        <a:srgbClr val="6E75EE"/>
      </a:accent1>
      <a:accent2>
        <a:srgbClr val="4E98EB"/>
      </a:accent2>
      <a:accent3>
        <a:srgbClr val="2DB4C4"/>
      </a:accent3>
      <a:accent4>
        <a:srgbClr val="35B78F"/>
      </a:accent4>
      <a:accent5>
        <a:srgbClr val="30BB56"/>
      </a:accent5>
      <a:accent6>
        <a:srgbClr val="45BC32"/>
      </a:accent6>
      <a:hlink>
        <a:srgbClr val="888552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1ac8e79-d63d-4c1f-82cd-bed33a72f886">
      <UserInfo>
        <DisplayName>Head</DisplayName>
        <AccountId>28</AccountId>
        <AccountType/>
      </UserInfo>
      <UserInfo>
        <DisplayName>Clerk</DisplayName>
        <AccountId>15</AccountId>
        <AccountType/>
      </UserInfo>
      <UserInfo>
        <DisplayName>Jon Arnold</DisplayName>
        <AccountId>16</AccountId>
        <AccountType/>
      </UserInfo>
      <UserInfo>
        <DisplayName>Margaret Gooch</DisplayName>
        <AccountId>18</AccountId>
        <AccountType/>
      </UserInfo>
      <UserInfo>
        <DisplayName>Ian Michael</DisplayName>
        <AccountId>41</AccountId>
        <AccountType/>
      </UserInfo>
      <UserInfo>
        <DisplayName>Alexa Burnham</DisplayName>
        <AccountId>60</AccountId>
        <AccountType/>
      </UserInfo>
      <UserInfo>
        <DisplayName>Sarah Milton-Hunt</DisplayName>
        <AccountId>73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6B4B12F06EAB40A8727EE1749772D4" ma:contentTypeVersion="12" ma:contentTypeDescription="Create a new document." ma:contentTypeScope="" ma:versionID="dbccc145a118ae488045c546bc227f4e">
  <xsd:schema xmlns:xsd="http://www.w3.org/2001/XMLSchema" xmlns:xs="http://www.w3.org/2001/XMLSchema" xmlns:p="http://schemas.microsoft.com/office/2006/metadata/properties" xmlns:ns2="18b8e5f1-33df-4c6e-b180-115b0aa2f698" xmlns:ns3="01ac8e79-d63d-4c1f-82cd-bed33a72f886" targetNamespace="http://schemas.microsoft.com/office/2006/metadata/properties" ma:root="true" ma:fieldsID="723f5d04e7655f8bd0df05e5203b4091" ns2:_="" ns3:_="">
    <xsd:import namespace="18b8e5f1-33df-4c6e-b180-115b0aa2f698"/>
    <xsd:import namespace="01ac8e79-d63d-4c1f-82cd-bed33a72f8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8e5f1-33df-4c6e-b180-115b0aa2f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c8e79-d63d-4c1f-82cd-bed33a72f8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0AB9E4-AD7A-4C3F-9870-F42E8D584A9A}">
  <ds:schemaRefs>
    <ds:schemaRef ds:uri="01ac8e79-d63d-4c1f-82cd-bed33a72f886"/>
    <ds:schemaRef ds:uri="18b8e5f1-33df-4c6e-b180-115b0aa2f6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92B1B8-5305-412E-885D-B0073885C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9BCE04-B63C-4814-A3C0-068CA1F41ABE}">
  <ds:schemaRefs>
    <ds:schemaRef ds:uri="01ac8e79-d63d-4c1f-82cd-bed33a72f886"/>
    <ds:schemaRef ds:uri="18b8e5f1-33df-4c6e-b180-115b0aa2f6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3DFloatVTI</vt:lpstr>
      <vt:lpstr>Proposal for St Wilfrid’s C of E Primary School to join the Hurst Education Trust (HET)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Chris Brading</dc:creator>
  <cp:revision>2</cp:revision>
  <dcterms:created xsi:type="dcterms:W3CDTF">2020-07-13T23:44:51Z</dcterms:created>
  <dcterms:modified xsi:type="dcterms:W3CDTF">2022-01-18T08:10:44Z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0x0101009C6B4B12F06EAB40A8727EE1749772D4</vt:lpwstr>
  </property>
  <property fmtid="{D5CDD505-2E9C-101B-9397-08002B2CF9AE}" pid="3" name="Order">
    <vt:r8>1459200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