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4"/>
  </p:sldMasterIdLst>
  <p:notesMasterIdLst>
    <p:notesMasterId r:id="rId40"/>
  </p:notesMasterIdLst>
  <p:handoutMasterIdLst>
    <p:handoutMasterId r:id="rId41"/>
  </p:handoutMasterIdLst>
  <p:sldIdLst>
    <p:sldId id="3982" r:id="rId5"/>
    <p:sldId id="4632" r:id="rId6"/>
    <p:sldId id="4634" r:id="rId7"/>
    <p:sldId id="3988" r:id="rId8"/>
    <p:sldId id="4633" r:id="rId9"/>
    <p:sldId id="4636" r:id="rId10"/>
    <p:sldId id="4068" r:id="rId11"/>
    <p:sldId id="4074" r:id="rId12"/>
    <p:sldId id="4015" r:id="rId13"/>
    <p:sldId id="4484" r:id="rId14"/>
    <p:sldId id="4637" r:id="rId15"/>
    <p:sldId id="4677" r:id="rId16"/>
    <p:sldId id="4734" r:id="rId17"/>
    <p:sldId id="4593" r:id="rId18"/>
    <p:sldId id="4071" r:id="rId19"/>
    <p:sldId id="4733" r:id="rId20"/>
    <p:sldId id="4709" r:id="rId21"/>
    <p:sldId id="4710" r:id="rId22"/>
    <p:sldId id="4686" r:id="rId23"/>
    <p:sldId id="4735" r:id="rId24"/>
    <p:sldId id="4705" r:id="rId25"/>
    <p:sldId id="4706" r:id="rId26"/>
    <p:sldId id="4707" r:id="rId27"/>
    <p:sldId id="4098" r:id="rId28"/>
    <p:sldId id="4688" r:id="rId29"/>
    <p:sldId id="4689" r:id="rId30"/>
    <p:sldId id="4736" r:id="rId31"/>
    <p:sldId id="4690" r:id="rId32"/>
    <p:sldId id="4254" r:id="rId33"/>
    <p:sldId id="4211" r:id="rId34"/>
    <p:sldId id="4514" r:id="rId35"/>
    <p:sldId id="4692" r:id="rId36"/>
    <p:sldId id="4713" r:id="rId37"/>
    <p:sldId id="4693" r:id="rId38"/>
    <p:sldId id="4696" r:id="rId39"/>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4F8F57CA-CBDF-5741-A80A-78D5126FB7DF}">
          <p14:sldIdLst>
            <p14:sldId id="3982"/>
            <p14:sldId id="4632"/>
            <p14:sldId id="4634"/>
            <p14:sldId id="3988"/>
            <p14:sldId id="4633"/>
            <p14:sldId id="4636"/>
            <p14:sldId id="4068"/>
            <p14:sldId id="4074"/>
            <p14:sldId id="4015"/>
            <p14:sldId id="4484"/>
            <p14:sldId id="4637"/>
            <p14:sldId id="4677"/>
            <p14:sldId id="4734"/>
            <p14:sldId id="4593"/>
            <p14:sldId id="4071"/>
            <p14:sldId id="4733"/>
            <p14:sldId id="4709"/>
            <p14:sldId id="4710"/>
            <p14:sldId id="4686"/>
            <p14:sldId id="4735"/>
            <p14:sldId id="4705"/>
            <p14:sldId id="4706"/>
            <p14:sldId id="4707"/>
            <p14:sldId id="4098"/>
            <p14:sldId id="4688"/>
            <p14:sldId id="4689"/>
            <p14:sldId id="4736"/>
            <p14:sldId id="4690"/>
            <p14:sldId id="4254"/>
            <p14:sldId id="4211"/>
            <p14:sldId id="4514"/>
            <p14:sldId id="4692"/>
            <p14:sldId id="4713"/>
            <p14:sldId id="4693"/>
            <p14:sldId id="4696"/>
          </p14:sldIdLst>
        </p14:section>
      </p14:sectionLst>
    </p:ext>
    <p:ext uri="{EFAFB233-063F-42B5-8137-9DF3F51BA10A}">
      <p15:sldGuideLst xmlns:p15="http://schemas.microsoft.com/office/powerpoint/2012/main">
        <p15:guide id="1" orient="horz" pos="1480">
          <p15:clr>
            <a:srgbClr val="A4A3A4"/>
          </p15:clr>
        </p15:guide>
        <p15:guide id="2" pos="2696">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3FC0B0-86C8-86D3-47A1-B76CFC073973}" name="Ceri Brinkworth" initials="CB" userId="S::ceribrinkworth@ruthmiskin.com::6529f433-d9ea-4c65-9791-0b6df18ce9fe"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242"/>
    <a:srgbClr val="02989E"/>
    <a:srgbClr val="FFD82F"/>
    <a:srgbClr val="FFD72F"/>
    <a:srgbClr val="0095DA"/>
    <a:srgbClr val="0C3B59"/>
    <a:srgbClr val="2D2D2D"/>
    <a:srgbClr val="0C3B5A"/>
    <a:srgbClr val="FAFAFA"/>
    <a:srgbClr val="DBE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p:restoredTop sz="57534"/>
  </p:normalViewPr>
  <p:slideViewPr>
    <p:cSldViewPr snapToGrid="0">
      <p:cViewPr varScale="1">
        <p:scale>
          <a:sx n="63" d="100"/>
          <a:sy n="63" d="100"/>
        </p:scale>
        <p:origin x="2592" y="78"/>
      </p:cViewPr>
      <p:guideLst>
        <p:guide orient="horz" pos="1480"/>
        <p:guide pos="2696"/>
      </p:guideLst>
    </p:cSldViewPr>
  </p:slideViewPr>
  <p:notesTextViewPr>
    <p:cViewPr>
      <p:scale>
        <a:sx n="1" d="1"/>
        <a:sy n="1" d="1"/>
      </p:scale>
      <p:origin x="0" y="0"/>
    </p:cViewPr>
  </p:notesTextViewPr>
  <p:sorterViewPr>
    <p:cViewPr>
      <p:scale>
        <a:sx n="138" d="100"/>
        <a:sy n="138" d="100"/>
      </p:scale>
      <p:origin x="0" y="-4386"/>
    </p:cViewPr>
  </p:sorterViewPr>
  <p:notesViewPr>
    <p:cSldViewPr snapToGrid="0">
      <p:cViewPr varScale="1">
        <p:scale>
          <a:sx n="66" d="100"/>
          <a:sy n="66" d="100"/>
        </p:scale>
        <p:origin x="0" y="0"/>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948175B-139D-4B97-809D-65C9F73E5415}" type="datetimeFigureOut">
              <a:rPr lang="en-US"/>
              <a:pPr>
                <a:defRPr/>
              </a:pPr>
              <a:t>9/23/2026</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7449B55-1BD8-4840-AD3A-429EA112E196}" type="slidenum">
              <a:rPr lang="en-US"/>
              <a:pPr>
                <a:defRPr/>
              </a:pPr>
              <a:t>‹#›</a:t>
            </a:fld>
            <a:endParaRPr lang="en-US"/>
          </a:p>
        </p:txBody>
      </p:sp>
    </p:spTree>
    <p:extLst>
      <p:ext uri="{BB962C8B-B14F-4D97-AF65-F5344CB8AC3E}">
        <p14:creationId xmlns:p14="http://schemas.microsoft.com/office/powerpoint/2010/main" val="6970325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DA3FAA8-A3B6-4839-9506-B671940FF4AA}" type="datetimeFigureOut">
              <a:rPr lang="en-GB"/>
              <a:pPr>
                <a:defRPr/>
              </a:pPr>
              <a:t>23/09/2026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1A61AF0-59CC-4D82-B182-5DFC7F9ACF1F}" type="slidenum">
              <a:rPr lang="en-GB"/>
              <a:pPr>
                <a:defRPr/>
              </a:pPr>
              <a:t>‹#›</a:t>
            </a:fld>
            <a:endParaRPr lang="en-GB"/>
          </a:p>
        </p:txBody>
      </p:sp>
    </p:spTree>
    <p:extLst>
      <p:ext uri="{BB962C8B-B14F-4D97-AF65-F5344CB8AC3E}">
        <p14:creationId xmlns:p14="http://schemas.microsoft.com/office/powerpoint/2010/main" val="399790988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Approximately 20 minutes is needed for this session.</a:t>
            </a:r>
          </a:p>
          <a:p>
            <a:endParaRPr lang="en-US" dirty="0"/>
          </a:p>
          <a:p>
            <a:r>
              <a:rPr lang="en-US" dirty="0"/>
              <a:t>Notes</a:t>
            </a:r>
            <a:r>
              <a:rPr lang="en-US" baseline="0" dirty="0"/>
              <a:t> are provided to help you lead the presentation.</a:t>
            </a:r>
          </a:p>
          <a:p>
            <a:r>
              <a:rPr lang="en-US" baseline="0" dirty="0"/>
              <a:t>Notes in italics are for your attention only.</a:t>
            </a:r>
          </a:p>
          <a:p>
            <a:endParaRPr lang="en-US" baseline="0" dirty="0"/>
          </a:p>
          <a:p>
            <a:pPr defTabSz="457200" eaLnBrk="1" fontAlgn="auto" hangingPunct="1">
              <a:spcBef>
                <a:spcPts val="0"/>
              </a:spcBef>
              <a:spcAft>
                <a:spcPts val="0"/>
              </a:spcAft>
              <a:defRPr/>
            </a:pPr>
            <a:r>
              <a:rPr lang="en-US" i="1" baseline="0" dirty="0"/>
              <a:t>This bitesize parent session is designed as an introduction to Read Write Inc. when you first implement the </a:t>
            </a:r>
            <a:r>
              <a:rPr lang="en-US" i="1" baseline="0" dirty="0" err="1"/>
              <a:t>programme</a:t>
            </a:r>
            <a:r>
              <a:rPr lang="en-US" i="1" baseline="0" dirty="0"/>
              <a:t> in your school</a:t>
            </a:r>
            <a:r>
              <a:rPr lang="en-US" i="1" dirty="0"/>
              <a:t> or for your new Reception/ P1 intake.</a:t>
            </a:r>
            <a:endParaRPr lang="en-US" i="1" baseline="0" dirty="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Use the other bitesize parent PPTs throughout the year to discuss and </a:t>
            </a:r>
            <a:r>
              <a:rPr lang="en-US" i="1" baseline="0" dirty="0" err="1"/>
              <a:t>practise</a:t>
            </a:r>
            <a:r>
              <a:rPr lang="en-US" i="1" baseline="0" dirty="0"/>
              <a:t> how parents can help their child at home based on the child’s group.</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Provide copies of ‘Reading at Home Booklet 1 or 2’ from Oxford Owl.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i="1" baseline="0" dirty="0"/>
              <a:t>Booklet 1 is for Set 1 sound groups and Ditty/ Red Groups and Booklet 2 for Green – Grey Storybooks.</a:t>
            </a:r>
            <a:endParaRPr lang="en-US" dirty="0"/>
          </a:p>
          <a:p>
            <a:endParaRPr lang="en-US" baseline="0" dirty="0"/>
          </a:p>
          <a:p>
            <a:endParaRPr lang="en-US" baseline="0"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a:t>
            </a:fld>
            <a:endParaRPr lang="en-GB"/>
          </a:p>
        </p:txBody>
      </p:sp>
    </p:spTree>
    <p:extLst>
      <p:ext uri="{BB962C8B-B14F-4D97-AF65-F5344CB8AC3E}">
        <p14:creationId xmlns:p14="http://schemas.microsoft.com/office/powerpoint/2010/main" val="3455170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19D45-954E-F834-A656-1DBC6DBF2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7FE69-B849-863B-9E46-DAA0682BF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87FCF-1973-6588-233E-0199F34D470C}"/>
              </a:ext>
            </a:extLst>
          </p:cNvPr>
          <p:cNvSpPr>
            <a:spLocks noGrp="1"/>
          </p:cNvSpPr>
          <p:nvPr>
            <p:ph type="body" idx="1"/>
          </p:nvPr>
        </p:nvSpPr>
        <p:spPr/>
        <p:txBody>
          <a:bodyPr/>
          <a:lstStyle/>
          <a:p>
            <a:r>
              <a:rPr lang="en-US" i="1" baseline="0" dirty="0"/>
              <a:t>Read quote.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2D2D2D"/>
                </a:solidFill>
                <a:latin typeface="Helvetica" charset="0"/>
                <a:cs typeface="Helvetica" charset="0"/>
                <a:sym typeface="Helvetica" charset="0"/>
              </a:rPr>
              <a:t>This is what we do in our school.</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Research shows</a:t>
            </a:r>
            <a:r>
              <a:rPr lang="en-US" baseline="0" dirty="0"/>
              <a:t> that children who learn to read early go on to succeed both in school and in life. </a:t>
            </a:r>
            <a:endParaRPr lang="en-US" dirty="0"/>
          </a:p>
          <a:p>
            <a:endParaRPr lang="en-US" i="1" baseline="0" dirty="0"/>
          </a:p>
          <a:p>
            <a:r>
              <a:rPr lang="en-US" i="0" baseline="0" dirty="0"/>
              <a:t>Today I will explain how your child will learn to read using the Read Write Inc. Phonics programme.</a:t>
            </a:r>
          </a:p>
          <a:p>
            <a:endParaRPr lang="en-US" dirty="0"/>
          </a:p>
        </p:txBody>
      </p:sp>
      <p:sp>
        <p:nvSpPr>
          <p:cNvPr id="4" name="Slide Number Placeholder 3">
            <a:extLst>
              <a:ext uri="{FF2B5EF4-FFF2-40B4-BE49-F238E27FC236}">
                <a16:creationId xmlns:a16="http://schemas.microsoft.com/office/drawing/2014/main" id="{C19C3129-9ED9-A64B-7953-A8B31BC06294}"/>
              </a:ext>
            </a:extLst>
          </p:cNvPr>
          <p:cNvSpPr>
            <a:spLocks noGrp="1"/>
          </p:cNvSpPr>
          <p:nvPr>
            <p:ph type="sldNum" sz="quarter" idx="5"/>
          </p:nvPr>
        </p:nvSpPr>
        <p:spPr/>
        <p:txBody>
          <a:bodyPr/>
          <a:lstStyle/>
          <a:p>
            <a:pPr>
              <a:defRPr/>
            </a:pPr>
            <a:fld id="{81A61AF0-59CC-4D82-B182-5DFC7F9ACF1F}" type="slidenum">
              <a:rPr lang="en-GB" smtClean="0"/>
              <a:pPr>
                <a:defRPr/>
              </a:pPr>
              <a:t>2</a:t>
            </a:fld>
            <a:endParaRPr lang="en-GB"/>
          </a:p>
        </p:txBody>
      </p:sp>
    </p:spTree>
    <p:extLst>
      <p:ext uri="{BB962C8B-B14F-4D97-AF65-F5344CB8AC3E}">
        <p14:creationId xmlns:p14="http://schemas.microsoft.com/office/powerpoint/2010/main" val="3863165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C49A-F455-003E-6B60-A07F96283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62153-4FA4-AEC7-51F8-921EEA48CC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240B3-11A3-AF01-D568-A361277D1A0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What </a:t>
            </a:r>
            <a:r>
              <a:rPr lang="en-US" sz="1200" b="1" i="1" kern="1200" dirty="0">
                <a:solidFill>
                  <a:schemeClr val="tx1"/>
                </a:solidFill>
                <a:effectLst/>
                <a:latin typeface="+mn-lt"/>
                <a:ea typeface="+mn-ea"/>
                <a:cs typeface="+mn-cs"/>
              </a:rPr>
              <a:t>Read Write Inc.</a:t>
            </a:r>
            <a:r>
              <a:rPr lang="en-US" sz="1200" b="1" kern="1200" dirty="0">
                <a:solidFill>
                  <a:schemeClr val="tx1"/>
                </a:solidFill>
                <a:effectLst/>
                <a:latin typeface="+mn-lt"/>
                <a:ea typeface="+mn-ea"/>
                <a:cs typeface="+mn-cs"/>
              </a:rPr>
              <a:t> does is simple </a:t>
            </a:r>
            <a:r>
              <a:rPr lang="en-US" sz="1200" kern="1200" dirty="0">
                <a:solidFill>
                  <a:schemeClr val="tx1"/>
                </a:solidFill>
                <a:effectLst/>
                <a:latin typeface="+mn-lt"/>
                <a:ea typeface="+mn-ea"/>
                <a:cs typeface="+mn-cs"/>
              </a:rPr>
              <a:t>- we teach </a:t>
            </a:r>
            <a:r>
              <a:rPr lang="en-US" dirty="0"/>
              <a:t>children to read and write sounds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children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reading and spelling words containing these sounds (</a:t>
            </a:r>
            <a:r>
              <a:rPr lang="en-US" sz="1200" i="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then we give children decodable books </a:t>
            </a:r>
            <a:r>
              <a:rPr lang="en-US" sz="1200" i="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containing sounds and words they can read. </a:t>
            </a:r>
          </a:p>
          <a:p>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They read each Storybook three times at school and again with you at home. </a:t>
            </a:r>
            <a:endParaRPr lang="en-GB" dirty="0">
              <a:effectLst/>
            </a:endParaRPr>
          </a:p>
          <a:p>
            <a:pPr lvl="0"/>
            <a:r>
              <a:rPr lang="en-US" sz="1200" kern="1200" dirty="0">
                <a:solidFill>
                  <a:schemeClr val="tx1"/>
                </a:solidFill>
                <a:effectLst/>
                <a:latin typeface="+mn-lt"/>
                <a:ea typeface="+mn-ea"/>
                <a:cs typeface="+mn-cs"/>
              </a:rPr>
              <a:t>On each reading, children’s fluency increases and the more they can focus on what the story is about.</a:t>
            </a:r>
            <a:endParaRPr lang="en-GB" dirty="0">
              <a:effectLst/>
            </a:endParaRPr>
          </a:p>
          <a:p>
            <a:pPr lvl="0"/>
            <a:r>
              <a:rPr lang="en-US" sz="1200" kern="1200" dirty="0">
                <a:solidFill>
                  <a:schemeClr val="tx1"/>
                </a:solidFill>
                <a:effectLst/>
                <a:latin typeface="+mn-lt"/>
                <a:ea typeface="+mn-ea"/>
                <a:cs typeface="+mn-cs"/>
              </a:rPr>
              <a:t>Children also learn to spell the words they have been reading and develop their ideas into sentences so that they can write about the Storybooks they read.</a:t>
            </a:r>
            <a:endParaRPr lang="en-GB" dirty="0">
              <a:effectLst/>
            </a:endParaRPr>
          </a:p>
          <a:p>
            <a:r>
              <a:rPr lang="en-US" sz="1200" kern="1200" dirty="0">
                <a:solidFill>
                  <a:schemeClr val="tx1"/>
                </a:solidFill>
                <a:effectLst/>
                <a:latin typeface="+mn-lt"/>
                <a:ea typeface="+mn-ea"/>
                <a:cs typeface="+mn-cs"/>
              </a:rPr>
              <a:t> </a:t>
            </a:r>
            <a:endParaRPr lang="en-GB" dirty="0">
              <a:effectLst/>
            </a:endParaRPr>
          </a:p>
          <a:p>
            <a:pPr lvl="0"/>
            <a:r>
              <a:rPr lang="en-US" sz="1200" kern="1200" dirty="0">
                <a:solidFill>
                  <a:schemeClr val="tx1"/>
                </a:solidFill>
                <a:effectLst/>
                <a:latin typeface="+mn-lt"/>
                <a:ea typeface="+mn-ea"/>
                <a:cs typeface="+mn-cs"/>
              </a:rPr>
              <a:t>Alongside this we read stories </a:t>
            </a:r>
            <a:r>
              <a:rPr lang="en-US" sz="1200" b="1" kern="1200" dirty="0">
                <a:solidFill>
                  <a:schemeClr val="tx1"/>
                </a:solidFill>
                <a:effectLst/>
                <a:latin typeface="+mn-lt"/>
                <a:ea typeface="+mn-ea"/>
                <a:cs typeface="+mn-cs"/>
              </a:rPr>
              <a:t>to</a:t>
            </a:r>
            <a:r>
              <a:rPr lang="en-US" sz="1200" kern="1200" dirty="0">
                <a:solidFill>
                  <a:schemeClr val="tx1"/>
                </a:solidFill>
                <a:effectLst/>
                <a:latin typeface="+mn-lt"/>
                <a:ea typeface="+mn-ea"/>
                <a:cs typeface="+mn-cs"/>
              </a:rPr>
              <a:t> children: </a:t>
            </a:r>
            <a:r>
              <a:rPr lang="en-US" sz="1200" i="1" kern="1200" dirty="0">
                <a:solidFill>
                  <a:schemeClr val="tx1"/>
                </a:solidFill>
                <a:effectLst/>
                <a:latin typeface="+mn-lt"/>
                <a:ea typeface="+mn-ea"/>
                <a:cs typeface="+mn-cs"/>
              </a:rPr>
              <a:t>(click)</a:t>
            </a:r>
            <a:r>
              <a:rPr lang="en-US" sz="1200" kern="1200" dirty="0">
                <a:solidFill>
                  <a:schemeClr val="tx1"/>
                </a:solidFill>
                <a:effectLst/>
                <a:latin typeface="+mn-lt"/>
                <a:ea typeface="+mn-ea"/>
                <a:cs typeface="+mn-cs"/>
              </a:rPr>
              <a:t> stories they cannot yet read for themselves</a:t>
            </a:r>
            <a:endParaRPr lang="en-GB" sz="1200" kern="1200" dirty="0">
              <a:solidFill>
                <a:schemeClr val="tx1"/>
              </a:solidFill>
              <a:effectLst/>
              <a:latin typeface="+mn-lt"/>
              <a:ea typeface="+mn-ea"/>
              <a:cs typeface="+mn-cs"/>
            </a:endParaRPr>
          </a:p>
          <a:p>
            <a:endParaRPr lang="en-US" b="1" dirty="0">
              <a:ea typeface="Calibri"/>
              <a:cs typeface="Calibri"/>
            </a:endParaRPr>
          </a:p>
          <a:p>
            <a:pPr lvl="0"/>
            <a:endParaRPr lang="en-GB" sz="1200" kern="1200" dirty="0">
              <a:solidFill>
                <a:schemeClr val="tx1"/>
              </a:solidFill>
              <a:effectLst/>
              <a:latin typeface="+mn-lt"/>
              <a:ea typeface="+mn-ea"/>
              <a:cs typeface="+mn-cs"/>
            </a:endParaRPr>
          </a:p>
          <a:p>
            <a:endParaRPr lang="en-US" dirty="0"/>
          </a:p>
          <a:p>
            <a:endParaRPr lang="en-GB" sz="1200" dirty="0">
              <a:effectLst/>
              <a:latin typeface="Arial"/>
              <a:ea typeface="Calibri"/>
              <a:cs typeface="Arial"/>
            </a:endParaRPr>
          </a:p>
        </p:txBody>
      </p:sp>
      <p:sp>
        <p:nvSpPr>
          <p:cNvPr id="4" name="Slide Number Placeholder 3">
            <a:extLst>
              <a:ext uri="{FF2B5EF4-FFF2-40B4-BE49-F238E27FC236}">
                <a16:creationId xmlns:a16="http://schemas.microsoft.com/office/drawing/2014/main" id="{B8CBC8E9-DEE4-C7F9-ECF0-78584DB1F7C4}"/>
              </a:ext>
            </a:extLst>
          </p:cNvPr>
          <p:cNvSpPr>
            <a:spLocks noGrp="1"/>
          </p:cNvSpPr>
          <p:nvPr>
            <p:ph type="sldNum" sz="quarter" idx="5"/>
          </p:nvPr>
        </p:nvSpPr>
        <p:spPr/>
        <p:txBody>
          <a:bodyPr/>
          <a:lstStyle/>
          <a:p>
            <a:pPr>
              <a:defRPr/>
            </a:pPr>
            <a:fld id="{81A61AF0-59CC-4D82-B182-5DFC7F9ACF1F}" type="slidenum">
              <a:rPr lang="en-GB" smtClean="0"/>
              <a:pPr>
                <a:defRPr/>
              </a:pPr>
              <a:t>3</a:t>
            </a:fld>
            <a:endParaRPr lang="en-GB"/>
          </a:p>
        </p:txBody>
      </p:sp>
    </p:spTree>
    <p:extLst>
      <p:ext uri="{BB962C8B-B14F-4D97-AF65-F5344CB8AC3E}">
        <p14:creationId xmlns:p14="http://schemas.microsoft.com/office/powerpoint/2010/main" val="3581785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Phonics is for children in Reception, Y1 and Y2 who are learning to read.</a:t>
            </a:r>
            <a:endParaRPr lang="en-US" dirty="0">
              <a:ea typeface="Calibri"/>
              <a:cs typeface="Calibri"/>
            </a:endParaRPr>
          </a:p>
          <a:p>
            <a:r>
              <a:rPr lang="en-US" dirty="0"/>
              <a:t>Phonics is also for children in Y3 and Y4 who haven’t met the KS1 reading expectations</a:t>
            </a:r>
            <a:r>
              <a:rPr lang="en-US" i="1" dirty="0"/>
              <a:t>.</a:t>
            </a:r>
            <a:endParaRPr lang="en-US" dirty="0"/>
          </a:p>
          <a:p>
            <a:endParaRPr lang="en-US" dirty="0"/>
          </a:p>
          <a:p>
            <a:r>
              <a:rPr lang="en-US" dirty="0"/>
              <a:t>Fresh Start is for children in Years 5 and 6, who are need extra practice to learn to read.</a:t>
            </a:r>
          </a:p>
          <a:p>
            <a:r>
              <a:rPr lang="en-US" dirty="0"/>
              <a:t>We want to to make sure they catch up quickly and leave our school a reader.</a:t>
            </a:r>
          </a:p>
          <a:p>
            <a:endParaRPr lang="en-US" dirty="0"/>
          </a:p>
          <a:p>
            <a:r>
              <a:rPr lang="en-US" dirty="0"/>
              <a:t>Fresh Start is structured in the same way as the Phonics programme, but uses age-appropriate texts.</a:t>
            </a:r>
          </a:p>
          <a:p>
            <a:endParaRPr lang="en-US" dirty="0">
              <a:ea typeface="Calibri"/>
              <a:cs typeface="Calibri"/>
            </a:endParaRPr>
          </a:p>
          <a:p>
            <a:pPr lvl="0"/>
            <a:endParaRPr lang="en-US" sz="1200" kern="1200" dirty="0">
              <a:solidFill>
                <a:schemeClr val="tx1"/>
              </a:solidFill>
              <a:effectLst/>
              <a:latin typeface="+mn-lt"/>
              <a:ea typeface="+mn-ea"/>
              <a:cs typeface="+mn-cs"/>
            </a:endParaRPr>
          </a:p>
          <a:p>
            <a:endParaRPr lang="en-US" dirty="0">
              <a:ea typeface="Calibri"/>
              <a:cs typeface="Calibri"/>
            </a:endParaRPr>
          </a:p>
          <a:p>
            <a:endParaRPr lang="en-GB" sz="1200" dirty="0">
              <a:effectLst/>
              <a:latin typeface="Arial"/>
              <a:ea typeface="Calibri"/>
              <a:cs typeface="Arial"/>
            </a:endParaRPr>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4</a:t>
            </a:fld>
            <a:endParaRPr lang="en-GB"/>
          </a:p>
        </p:txBody>
      </p:sp>
    </p:spTree>
    <p:extLst>
      <p:ext uri="{BB962C8B-B14F-4D97-AF65-F5344CB8AC3E}">
        <p14:creationId xmlns:p14="http://schemas.microsoft.com/office/powerpoint/2010/main" val="570773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C75AF-C0AD-5041-D21C-C1CD0E5A3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4A27B-DC9B-F955-EDE7-93C8B296AD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DBF72-3634-A404-222E-BC987919D35D}"/>
              </a:ext>
            </a:extLst>
          </p:cNvPr>
          <p:cNvSpPr>
            <a:spLocks noGrp="1"/>
          </p:cNvSpPr>
          <p:nvPr>
            <p:ph type="body" idx="1"/>
          </p:nvPr>
        </p:nvSpPr>
        <p:spPr/>
        <p:txBody>
          <a:bodyPr/>
          <a:lstStyle/>
          <a:p>
            <a:pPr>
              <a:spcBef>
                <a:spcPts val="0"/>
              </a:spcBef>
              <a:spcAft>
                <a:spcPts val="0"/>
              </a:spcAft>
            </a:pPr>
            <a:r>
              <a:rPr lang="en-US" dirty="0"/>
              <a:t>In the same way as children learning to swim, play the violin or learn tai </a:t>
            </a:r>
            <a:r>
              <a:rPr lang="en-US" dirty="0" err="1"/>
              <a:t>kwondo</a:t>
            </a:r>
            <a:r>
              <a:rPr lang="en-US" dirty="0"/>
              <a:t>, while your children are learning to read, they work in progress groups to master each level of phonics and reading.</a:t>
            </a:r>
          </a:p>
          <a:p>
            <a:pPr>
              <a:spcBef>
                <a:spcPts val="0"/>
              </a:spcBef>
              <a:spcAft>
                <a:spcPts val="0"/>
              </a:spcAft>
            </a:pPr>
            <a:endParaRPr lang="en-US" dirty="0">
              <a:ea typeface="Calibri"/>
              <a:cs typeface="Calibri"/>
            </a:endParaRPr>
          </a:p>
          <a:p>
            <a:pPr>
              <a:spcBef>
                <a:spcPts val="0"/>
              </a:spcBef>
              <a:spcAft>
                <a:spcPts val="0"/>
              </a:spcAft>
            </a:pPr>
            <a:r>
              <a:rPr lang="en-US" dirty="0"/>
              <a:t>Children work in these progress group for one hour each day. This means they are learning at their ‘challenge’ level for five hours a week. (Reception children build up to this throughout the year).</a:t>
            </a:r>
            <a:endParaRPr lang="en-US" dirty="0">
              <a:ea typeface="Calibri"/>
              <a:cs typeface="Calibri"/>
            </a:endParaRPr>
          </a:p>
          <a:p>
            <a:pPr>
              <a:spcBef>
                <a:spcPts val="0"/>
              </a:spcBef>
              <a:spcAft>
                <a:spcPts val="0"/>
              </a:spcAft>
            </a:pPr>
            <a:endParaRPr lang="en-US" dirty="0">
              <a:ea typeface="Calibri"/>
              <a:cs typeface="Calibri"/>
            </a:endParaRPr>
          </a:p>
          <a:p>
            <a:pPr>
              <a:spcBef>
                <a:spcPts val="0"/>
              </a:spcBef>
              <a:spcAft>
                <a:spcPts val="0"/>
              </a:spcAft>
            </a:pPr>
            <a:r>
              <a:rPr lang="en-US" dirty="0"/>
              <a:t>As the reading leader, I assess and re-group the children every half-term.</a:t>
            </a:r>
          </a:p>
          <a:p>
            <a:pPr>
              <a:spcBef>
                <a:spcPts val="0"/>
              </a:spcBef>
              <a:spcAft>
                <a:spcPts val="0"/>
              </a:spcAft>
            </a:pPr>
            <a:r>
              <a:rPr lang="en-US" dirty="0"/>
              <a:t>This allows us to whisk children through the phonic stages as quickly as possible.</a:t>
            </a:r>
            <a:endParaRPr lang="en-US" dirty="0">
              <a:ea typeface="Calibri"/>
              <a:cs typeface="Calibri"/>
            </a:endParaRPr>
          </a:p>
          <a:p>
            <a:pPr>
              <a:spcBef>
                <a:spcPts val="0"/>
              </a:spcBef>
              <a:spcAft>
                <a:spcPts val="0"/>
              </a:spcAft>
            </a:pPr>
            <a:endParaRPr lang="en-US" sz="1200" b="0" i="0" u="none" strike="noStrike" kern="1200" dirty="0">
              <a:solidFill>
                <a:schemeClr val="tx1"/>
              </a:solidFill>
              <a:effectLst/>
              <a:latin typeface="+mn-lt"/>
              <a:cs typeface="Calibri"/>
            </a:endParaRPr>
          </a:p>
        </p:txBody>
      </p:sp>
      <p:sp>
        <p:nvSpPr>
          <p:cNvPr id="4" name="Slide Number Placeholder 3">
            <a:extLst>
              <a:ext uri="{FF2B5EF4-FFF2-40B4-BE49-F238E27FC236}">
                <a16:creationId xmlns:a16="http://schemas.microsoft.com/office/drawing/2014/main" id="{03B1F3E4-EF7E-47B5-4D02-D5D129F6591F}"/>
              </a:ext>
            </a:extLst>
          </p:cNvPr>
          <p:cNvSpPr>
            <a:spLocks noGrp="1"/>
          </p:cNvSpPr>
          <p:nvPr>
            <p:ph type="sldNum" sz="quarter" idx="5"/>
          </p:nvPr>
        </p:nvSpPr>
        <p:spPr/>
        <p:txBody>
          <a:bodyPr/>
          <a:lstStyle/>
          <a:p>
            <a:pPr>
              <a:defRPr/>
            </a:pPr>
            <a:fld id="{81A61AF0-59CC-4D82-B182-5DFC7F9ACF1F}" type="slidenum">
              <a:rPr lang="en-GB" smtClean="0"/>
              <a:pPr>
                <a:defRPr/>
              </a:pPr>
              <a:t>5</a:t>
            </a:fld>
            <a:endParaRPr lang="en-GB"/>
          </a:p>
        </p:txBody>
      </p:sp>
    </p:spTree>
    <p:extLst>
      <p:ext uri="{BB962C8B-B14F-4D97-AF65-F5344CB8AC3E}">
        <p14:creationId xmlns:p14="http://schemas.microsoft.com/office/powerpoint/2010/main" val="427448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1BA40-E45F-7803-8A3F-DEC38862E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BC7DA-79A3-2F1D-602B-6CBAFD08C2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741CEA-624C-466E-81D6-286AEEFCC554}"/>
              </a:ext>
            </a:extLst>
          </p:cNvPr>
          <p:cNvSpPr>
            <a:spLocks noGrp="1"/>
          </p:cNvSpPr>
          <p:nvPr>
            <p:ph type="body" idx="1"/>
          </p:nvPr>
        </p:nvSpPr>
        <p:spPr/>
        <p:txBody>
          <a:bodyPr/>
          <a:lstStyle/>
          <a:p>
            <a:pPr marL="0" marR="0" lvl="0" indent="0" algn="l" rtl="0">
              <a:spcBef>
                <a:spcPts val="0"/>
              </a:spcBef>
              <a:buSzPct val="25000"/>
              <a:buNone/>
            </a:pPr>
            <a:r>
              <a:rPr lang="en-US" sz="1200" kern="1200" dirty="0">
                <a:solidFill>
                  <a:schemeClr val="tx1"/>
                </a:solidFill>
                <a:effectLst/>
                <a:latin typeface="+mn-lt"/>
                <a:ea typeface="+mn-ea"/>
                <a:cs typeface="+mn-cs"/>
              </a:rPr>
              <a:t>All words are made up of individual </a:t>
            </a:r>
            <a:r>
              <a:rPr lang="en-US" sz="1200" b="1" kern="1200" dirty="0">
                <a:solidFill>
                  <a:schemeClr val="tx1"/>
                </a:solidFill>
                <a:effectLst/>
                <a:latin typeface="+mn-lt"/>
                <a:ea typeface="+mn-ea"/>
                <a:cs typeface="+mn-cs"/>
              </a:rPr>
              <a:t>sounds. </a:t>
            </a:r>
            <a:r>
              <a:rPr lang="en-US" sz="1200" kern="1200" dirty="0">
                <a:solidFill>
                  <a:schemeClr val="tx1"/>
                </a:solidFill>
                <a:effectLst/>
                <a:latin typeface="+mn-lt"/>
                <a:ea typeface="+mn-ea"/>
                <a:cs typeface="+mn-cs"/>
              </a:rPr>
              <a:t>These sounds are blended together to form words.</a:t>
            </a: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e.g.</a:t>
            </a:r>
            <a:r>
              <a:rPr lang="en-US" sz="1200" b="0" i="0" u="none" strike="noStrike" cap="none" baseline="0" dirty="0">
                <a:solidFill>
                  <a:schemeClr val="dk1"/>
                </a:solidFill>
                <a:latin typeface="+mn-lt"/>
                <a:ea typeface="Calibri"/>
                <a:cs typeface="Calibri"/>
                <a:sym typeface="Calibri"/>
              </a:rPr>
              <a:t> i</a:t>
            </a:r>
            <a:r>
              <a:rPr lang="en-US" sz="1200" b="0" i="0" u="none" strike="noStrike" cap="none" dirty="0">
                <a:solidFill>
                  <a:schemeClr val="dk1"/>
                </a:solidFill>
                <a:latin typeface="+mn-lt"/>
                <a:ea typeface="Calibri"/>
                <a:cs typeface="Calibri"/>
                <a:sym typeface="Calibri"/>
              </a:rPr>
              <a:t>n </a:t>
            </a:r>
            <a:r>
              <a:rPr lang="en-US" dirty="0"/>
              <a:t>‘mat’ we have the sounds ‘m’, ‘a’, ‘t’, ship – ‘</a:t>
            </a:r>
            <a:r>
              <a:rPr lang="en-US" dirty="0" err="1"/>
              <a:t>sh</a:t>
            </a:r>
            <a:r>
              <a:rPr lang="en-US" dirty="0"/>
              <a:t>’, ‘</a:t>
            </a:r>
            <a:r>
              <a:rPr lang="en-US" dirty="0" err="1"/>
              <a:t>i</a:t>
            </a:r>
            <a:r>
              <a:rPr lang="en-US" dirty="0"/>
              <a:t>’, ‘p’.</a:t>
            </a:r>
          </a:p>
          <a:p>
            <a:pPr marL="0" marR="0" lvl="0" indent="0" algn="l" rtl="0">
              <a:spcBef>
                <a:spcPts val="0"/>
              </a:spcBef>
              <a:buSzPct val="25000"/>
              <a:buNone/>
            </a:pPr>
            <a:endParaRPr lang="en-US" sz="1200" b="0" i="1" u="none" strike="noStrike" cap="none" dirty="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mn-lt"/>
                <a:ea typeface="Calibri"/>
                <a:cs typeface="Calibri"/>
                <a:sym typeface="Calibri"/>
              </a:rPr>
              <a:t>A </a:t>
            </a:r>
            <a:r>
              <a:rPr lang="en-US" sz="1200" b="0" i="0" u="none" strike="noStrike" cap="none" dirty="0">
                <a:solidFill>
                  <a:schemeClr val="dk1"/>
                </a:solidFill>
                <a:latin typeface="+mn-lt"/>
                <a:ea typeface="Calibri"/>
                <a:cs typeface="Calibri"/>
                <a:sym typeface="Calibri"/>
              </a:rPr>
              <a:t>grapheme is another name for the letters we use to write the sound. It’s spelling of a sound on the page. </a:t>
            </a:r>
            <a:endParaRPr lang="en-US" i="1" dirty="0"/>
          </a:p>
          <a:p>
            <a:pPr marL="0" marR="0" lvl="0" indent="0" algn="l" rtl="0">
              <a:spcBef>
                <a:spcPts val="0"/>
              </a:spcBef>
              <a:buSzPct val="25000"/>
              <a:buNone/>
            </a:pPr>
            <a:endParaRPr lang="en-US" sz="1200" b="0" i="0" u="none" strike="noStrike" cap="none" dirty="0">
              <a:solidFill>
                <a:schemeClr val="dk1"/>
              </a:solidFill>
              <a:latin typeface="+mn-lt"/>
              <a:ea typeface="Calibri"/>
              <a:cs typeface="Calibri"/>
              <a:sym typeface="Calibri"/>
            </a:endParaRP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Using phonics, children learn to read by saying each sound and blending them to read a word.</a:t>
            </a:r>
          </a:p>
          <a:p>
            <a:pPr marL="0" marR="0" lvl="0" indent="0" algn="l" rtl="0">
              <a:spcBef>
                <a:spcPts val="0"/>
              </a:spcBef>
              <a:buSzPct val="25000"/>
              <a:buNone/>
            </a:pPr>
            <a:r>
              <a:rPr lang="en-US" sz="1200" b="0" i="0" u="none" strike="noStrike" cap="none" dirty="0">
                <a:solidFill>
                  <a:schemeClr val="dk1"/>
                </a:solidFill>
                <a:latin typeface="+mn-lt"/>
                <a:ea typeface="Calibri"/>
                <a:cs typeface="Calibri"/>
                <a:sym typeface="Calibri"/>
              </a:rPr>
              <a:t>Children learn to spell by segmenting a word into sounds and writing the matching graphemes.</a:t>
            </a:r>
          </a:p>
          <a:p>
            <a:pPr marL="0" marR="0" lvl="0" indent="0" algn="l" rtl="0">
              <a:spcBef>
                <a:spcPts val="0"/>
              </a:spcBef>
              <a:buSzPct val="25000"/>
              <a:buNone/>
            </a:pPr>
            <a:endParaRPr lang="en-US" sz="1200" b="0" i="0" u="none" strike="noStrike" kern="1200" cap="none" dirty="0">
              <a:solidFill>
                <a:schemeClr val="dk1"/>
              </a:solidFill>
              <a:effectLst/>
              <a:latin typeface="+mn-lt"/>
              <a:ea typeface="+mn-ea"/>
              <a:cs typeface="Calibri"/>
              <a:sym typeface="Calibri"/>
            </a:endParaRPr>
          </a:p>
          <a:p>
            <a:pPr marL="0" marR="0" lvl="0" indent="0" algn="l" rtl="0">
              <a:spcBef>
                <a:spcPts val="0"/>
              </a:spcBef>
              <a:buSzPct val="25000"/>
              <a:buNone/>
            </a:pPr>
            <a:r>
              <a:rPr lang="en-US" sz="1200" kern="1200" dirty="0">
                <a:solidFill>
                  <a:schemeClr val="tx1"/>
                </a:solidFill>
                <a:effectLst/>
                <a:latin typeface="+mn-lt"/>
                <a:ea typeface="+mn-ea"/>
                <a:cs typeface="+mn-cs"/>
              </a:rPr>
              <a:t>The National Curriculum ensures that all children are taught Phonics systematically.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gives your children the tools to read any word, for example </a:t>
            </a:r>
            <a:r>
              <a:rPr lang="en-GB" sz="1200" i="1" dirty="0">
                <a:solidFill>
                  <a:schemeClr val="tx2"/>
                </a:solidFill>
              </a:rPr>
              <a:t>demonstrate, containing, roamed, trivial, injured, whimper.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035F147B-8AC4-BC66-4F26-04CF96E30C7E}"/>
              </a:ext>
            </a:extLst>
          </p:cNvPr>
          <p:cNvSpPr>
            <a:spLocks noGrp="1"/>
          </p:cNvSpPr>
          <p:nvPr>
            <p:ph type="sldNum" sz="quarter" idx="5"/>
          </p:nvPr>
        </p:nvSpPr>
        <p:spPr/>
        <p:txBody>
          <a:bodyPr/>
          <a:lstStyle/>
          <a:p>
            <a:pPr>
              <a:defRPr/>
            </a:pPr>
            <a:fld id="{81A61AF0-59CC-4D82-B182-5DFC7F9ACF1F}" type="slidenum">
              <a:rPr lang="en-GB" smtClean="0"/>
              <a:pPr>
                <a:defRPr/>
              </a:pPr>
              <a:t>6</a:t>
            </a:fld>
            <a:endParaRPr lang="en-GB"/>
          </a:p>
        </p:txBody>
      </p:sp>
    </p:spTree>
    <p:extLst>
      <p:ext uri="{BB962C8B-B14F-4D97-AF65-F5344CB8AC3E}">
        <p14:creationId xmlns:p14="http://schemas.microsoft.com/office/powerpoint/2010/main" val="2137904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 use 44 sounds to make all the words in the English language. This means we’ve got a problem.                   </a:t>
            </a:r>
            <a:br>
              <a:rPr lang="en-US" sz="1200"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Click. </a:t>
            </a:r>
            <a:r>
              <a:rPr lang="en-US" sz="1200" kern="1200" dirty="0">
                <a:solidFill>
                  <a:schemeClr val="tx1"/>
                </a:solidFill>
                <a:effectLst/>
                <a:latin typeface="+mn-lt"/>
                <a:ea typeface="+mn-ea"/>
                <a:cs typeface="+mn-cs"/>
              </a:rPr>
              <a:t>We’ve got </a:t>
            </a:r>
            <a:r>
              <a:rPr lang="en-GB" sz="1200" kern="1200" dirty="0">
                <a:solidFill>
                  <a:schemeClr val="tx1"/>
                </a:solidFill>
                <a:effectLst/>
                <a:latin typeface="+mn-lt"/>
                <a:ea typeface="+mn-ea"/>
                <a:cs typeface="+mn-cs"/>
              </a:rPr>
              <a:t>44 speech sounds, only (</a:t>
            </a:r>
            <a:r>
              <a:rPr lang="en-GB" sz="1200" i="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26 letters to write them, </a:t>
            </a:r>
          </a:p>
          <a:p>
            <a:pPr marL="0" marR="0" lvl="0" indent="0" algn="l" defTabSz="457200" rtl="0" eaLnBrk="1" fontAlgn="auto" latinLnBrk="0" hangingPunct="1">
              <a:lnSpc>
                <a:spcPct val="100000"/>
              </a:lnSpc>
              <a:spcBef>
                <a:spcPts val="0"/>
              </a:spcBef>
              <a:spcAft>
                <a:spcPts val="0"/>
              </a:spcAft>
              <a:buClr>
                <a:schemeClr val="dk1"/>
              </a:buClr>
              <a:buSzPct val="25000"/>
              <a:buFont typeface="Times New Roman"/>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
                <a:schemeClr val="dk1"/>
              </a:buClr>
              <a:buSzPct val="25000"/>
              <a:buFont typeface="Times New Roman"/>
              <a:buNone/>
              <a:tabLst/>
              <a:defRPr/>
            </a:pPr>
            <a:r>
              <a:rPr lang="en-US" sz="1200" kern="1200" dirty="0">
                <a:solidFill>
                  <a:schemeClr val="tx1"/>
                </a:solidFill>
                <a:effectLst/>
                <a:latin typeface="+mn-lt"/>
                <a:ea typeface="+mn-ea"/>
                <a:cs typeface="+mn-cs"/>
              </a:rPr>
              <a:t>The 26 letters work singly, in pairs and sometimes in threes to represent one sound.</a:t>
            </a:r>
          </a:p>
          <a:p>
            <a:pPr marL="0" marR="0" lvl="0" indent="0" algn="l" defTabSz="457200" rtl="0" eaLnBrk="1" fontAlgn="auto" latinLnBrk="0" hangingPunct="1">
              <a:lnSpc>
                <a:spcPct val="100000"/>
              </a:lnSpc>
              <a:spcBef>
                <a:spcPts val="0"/>
              </a:spcBef>
              <a:spcAft>
                <a:spcPts val="0"/>
              </a:spcAft>
              <a:buClr>
                <a:schemeClr val="dk1"/>
              </a:buClr>
              <a:buSzPct val="25000"/>
              <a:buFont typeface="Times New Roman"/>
              <a:buNone/>
              <a:tabLst/>
              <a:defRPr/>
            </a:pPr>
            <a:r>
              <a:rPr lang="en-US" dirty="0">
                <a:latin typeface="Times New Roman"/>
                <a:ea typeface="Times New Roman"/>
                <a:cs typeface="Times New Roman"/>
                <a:sym typeface="Times New Roman"/>
              </a:rPr>
              <a:t>We have to </a:t>
            </a:r>
            <a:r>
              <a:rPr lang="en-US" sz="1200" b="0" i="0" u="none" strike="noStrike" cap="none" dirty="0">
                <a:solidFill>
                  <a:schemeClr val="dk1"/>
                </a:solidFill>
                <a:latin typeface="Times New Roman"/>
                <a:ea typeface="Times New Roman"/>
                <a:cs typeface="Times New Roman"/>
                <a:sym typeface="Times New Roman"/>
              </a:rPr>
              <a:t>group letter</a:t>
            </a:r>
            <a:r>
              <a:rPr lang="en-US" dirty="0">
                <a:latin typeface="Times New Roman"/>
                <a:ea typeface="Times New Roman"/>
                <a:cs typeface="Times New Roman"/>
                <a:sym typeface="Times New Roman"/>
              </a:rPr>
              <a:t>s together to write some sounds e.g. ‘</a:t>
            </a:r>
            <a:r>
              <a:rPr lang="en-US" dirty="0" err="1">
                <a:latin typeface="Times New Roman"/>
                <a:ea typeface="Times New Roman"/>
                <a:cs typeface="Times New Roman"/>
                <a:sym typeface="Times New Roman"/>
              </a:rPr>
              <a:t>igh</a:t>
            </a:r>
            <a:r>
              <a:rPr lang="en-US" dirty="0">
                <a:latin typeface="Times New Roman"/>
                <a:ea typeface="Times New Roman"/>
                <a:cs typeface="Times New Roman"/>
                <a:sym typeface="Times New Roman"/>
              </a:rPr>
              <a:t>’, ‘air’.</a:t>
            </a: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And</a:t>
            </a:r>
            <a:r>
              <a:rPr lang="en-GB" sz="1200" i="1" kern="1200" dirty="0">
                <a:solidFill>
                  <a:schemeClr val="tx1"/>
                </a:solidFill>
                <a:effectLst/>
                <a:latin typeface="+mn-lt"/>
                <a:ea typeface="+mn-ea"/>
                <a:cs typeface="+mn-cs"/>
              </a:rPr>
              <a:t> (click) </a:t>
            </a:r>
            <a:r>
              <a:rPr lang="en-GB" sz="1200" kern="1200" dirty="0">
                <a:solidFill>
                  <a:schemeClr val="tx1"/>
                </a:solidFill>
                <a:effectLst/>
                <a:latin typeface="+mn-lt"/>
                <a:ea typeface="+mn-ea"/>
                <a:cs typeface="+mn-cs"/>
              </a:rPr>
              <a:t>over 150 graphemes – 150 different ways to spell the sounds. </a:t>
            </a:r>
            <a:r>
              <a:rPr lang="en-US" dirty="0">
                <a:latin typeface="Times New Roman"/>
                <a:ea typeface="Times New Roman"/>
                <a:cs typeface="Times New Roman"/>
                <a:sym typeface="Times New Roman"/>
              </a:rPr>
              <a:t>This makes our language one of the most complex in the world!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Most languages have a simpler code. </a:t>
            </a:r>
          </a:p>
          <a:p>
            <a:pPr lvl="0"/>
            <a:r>
              <a:rPr lang="en-GB" sz="1200" kern="1200" dirty="0">
                <a:solidFill>
                  <a:schemeClr val="tx1"/>
                </a:solidFill>
                <a:effectLst/>
                <a:latin typeface="+mn-lt"/>
                <a:ea typeface="+mn-ea"/>
                <a:cs typeface="+mn-cs"/>
              </a:rPr>
              <a:t>Take Spanish. Spanish has (</a:t>
            </a:r>
            <a:r>
              <a:rPr lang="en-GB" sz="1200" i="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24 speech sounds, (</a:t>
            </a:r>
            <a:r>
              <a:rPr lang="en-GB" sz="1200" i="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26 letters in their alphabet and (</a:t>
            </a:r>
            <a:r>
              <a:rPr lang="en-GB" sz="1200" i="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29 graphemes. Neat. </a:t>
            </a:r>
          </a:p>
          <a:p>
            <a:r>
              <a:rPr lang="en-GB" sz="1200" i="1" kern="1200" dirty="0">
                <a:solidFill>
                  <a:schemeClr val="tx1"/>
                </a:solidFill>
                <a:effectLst/>
                <a:latin typeface="+mn-lt"/>
                <a:ea typeface="+mn-ea"/>
                <a:cs typeface="+mn-cs"/>
              </a:rPr>
              <a:t>N.B. It can be argued that Spanish has 27 letters due to the 'ñ', a letter that plays a key role in the pronunciation of many Spanish words.</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7</a:t>
            </a:fld>
            <a:endParaRPr lang="en-US"/>
          </a:p>
        </p:txBody>
      </p:sp>
    </p:spTree>
    <p:extLst>
      <p:ext uri="{BB962C8B-B14F-4D97-AF65-F5344CB8AC3E}">
        <p14:creationId xmlns:p14="http://schemas.microsoft.com/office/powerpoint/2010/main" val="3647435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Read this poem. </a:t>
            </a:r>
            <a:r>
              <a:rPr lang="en-GB" sz="1200" i="1" kern="1200">
                <a:solidFill>
                  <a:schemeClr val="tx1"/>
                </a:solidFill>
                <a:effectLst/>
                <a:latin typeface="+mn-lt"/>
                <a:ea typeface="+mn-ea"/>
                <a:cs typeface="+mn-cs"/>
              </a:rPr>
              <a:t>Give them enough time to read it through once.</a:t>
            </a:r>
            <a:endParaRPr lang="en-GB" sz="1200" kern="1200">
              <a:solidFill>
                <a:schemeClr val="tx1"/>
              </a:solidFill>
              <a:effectLst/>
              <a:latin typeface="+mn-lt"/>
              <a:ea typeface="+mn-ea"/>
              <a:cs typeface="+mn-cs"/>
            </a:endParaRPr>
          </a:p>
          <a:p>
            <a:r>
              <a:rPr lang="en-GB" sz="1200" i="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u="sng" kern="1200">
                <a:solidFill>
                  <a:schemeClr val="tx1"/>
                </a:solidFill>
                <a:effectLst/>
                <a:latin typeface="+mn-lt"/>
                <a:ea typeface="+mn-ea"/>
                <a:cs typeface="+mn-cs"/>
              </a:rPr>
              <a:t>TTYP</a:t>
            </a:r>
            <a:r>
              <a:rPr lang="en-GB" sz="1200" kern="1200">
                <a:solidFill>
                  <a:schemeClr val="tx1"/>
                </a:solidFill>
                <a:effectLst/>
                <a:latin typeface="+mn-lt"/>
                <a:ea typeface="+mn-ea"/>
                <a:cs typeface="+mn-cs"/>
              </a:rPr>
              <a:t> – In what way is the English alphabetic code so complex?</a:t>
            </a:r>
          </a:p>
          <a:p>
            <a:r>
              <a:rPr lang="en-GB" sz="1200" u="none" strike="noStrike"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Key points to emphasise</a:t>
            </a:r>
            <a:endParaRPr lang="en-GB"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There are simply too many graphemes!</a:t>
            </a:r>
            <a:endParaRPr lang="en-GB"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There are many ways to write most sounds (e.g. ‘e’ in b</a:t>
            </a:r>
            <a:r>
              <a:rPr lang="en-US" sz="1200" b="1" kern="1200">
                <a:solidFill>
                  <a:schemeClr val="tx1"/>
                </a:solidFill>
                <a:effectLst/>
                <a:latin typeface="+mn-lt"/>
                <a:ea typeface="+mn-ea"/>
                <a:cs typeface="+mn-cs"/>
              </a:rPr>
              <a:t>e</a:t>
            </a:r>
            <a:r>
              <a:rPr lang="en-US" sz="1200" kern="1200">
                <a:solidFill>
                  <a:schemeClr val="tx1"/>
                </a:solidFill>
                <a:effectLst/>
                <a:latin typeface="+mn-lt"/>
                <a:ea typeface="+mn-ea"/>
                <a:cs typeface="+mn-cs"/>
              </a:rPr>
              <a:t>d, d</a:t>
            </a:r>
            <a:r>
              <a:rPr lang="en-US" sz="1200" b="1" kern="1200">
                <a:solidFill>
                  <a:schemeClr val="tx1"/>
                </a:solidFill>
                <a:effectLst/>
                <a:latin typeface="+mn-lt"/>
                <a:ea typeface="+mn-ea"/>
                <a:cs typeface="+mn-cs"/>
              </a:rPr>
              <a:t>ea</a:t>
            </a:r>
            <a:r>
              <a:rPr lang="en-US" sz="1200" kern="1200">
                <a:solidFill>
                  <a:schemeClr val="tx1"/>
                </a:solidFill>
                <a:effectLst/>
                <a:latin typeface="+mn-lt"/>
                <a:ea typeface="+mn-ea"/>
                <a:cs typeface="+mn-cs"/>
              </a:rPr>
              <a:t>d and s</a:t>
            </a:r>
            <a:r>
              <a:rPr lang="en-US" sz="1200" b="1" kern="1200">
                <a:solidFill>
                  <a:schemeClr val="tx1"/>
                </a:solidFill>
                <a:effectLst/>
                <a:latin typeface="+mn-lt"/>
                <a:ea typeface="+mn-ea"/>
                <a:cs typeface="+mn-cs"/>
              </a:rPr>
              <a:t>ai</a:t>
            </a:r>
            <a:r>
              <a:rPr lang="en-US" sz="1200" kern="1200">
                <a:solidFill>
                  <a:schemeClr val="tx1"/>
                </a:solidFill>
                <a:effectLst/>
                <a:latin typeface="+mn-lt"/>
                <a:ea typeface="+mn-ea"/>
                <a:cs typeface="+mn-cs"/>
              </a:rPr>
              <a:t>d), so we have to remember the right spelling of the sound – and the vowel sound in particular.</a:t>
            </a:r>
            <a:endParaRPr lang="en-GB"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Sometimes one grapheme also represents more than one sound (e.g. ‘</a:t>
            </a:r>
            <a:r>
              <a:rPr lang="en-US" sz="1200" kern="1200" err="1">
                <a:solidFill>
                  <a:schemeClr val="tx1"/>
                </a:solidFill>
                <a:effectLst/>
                <a:latin typeface="+mn-lt"/>
                <a:ea typeface="+mn-ea"/>
                <a:cs typeface="+mn-cs"/>
              </a:rPr>
              <a:t>ea</a:t>
            </a:r>
            <a:r>
              <a:rPr lang="en-US" sz="1200" kern="1200">
                <a:solidFill>
                  <a:schemeClr val="tx1"/>
                </a:solidFill>
                <a:effectLst/>
                <a:latin typeface="+mn-lt"/>
                <a:ea typeface="+mn-ea"/>
                <a:cs typeface="+mn-cs"/>
              </a:rPr>
              <a:t>’ is ‘ee’ in b</a:t>
            </a:r>
            <a:r>
              <a:rPr lang="en-US" sz="1200" b="1" kern="1200">
                <a:solidFill>
                  <a:schemeClr val="tx1"/>
                </a:solidFill>
                <a:effectLst/>
                <a:latin typeface="+mn-lt"/>
                <a:ea typeface="+mn-ea"/>
                <a:cs typeface="+mn-cs"/>
              </a:rPr>
              <a:t>ea</a:t>
            </a:r>
            <a:r>
              <a:rPr lang="en-US" sz="1200" kern="1200">
                <a:solidFill>
                  <a:schemeClr val="tx1"/>
                </a:solidFill>
                <a:effectLst/>
                <a:latin typeface="+mn-lt"/>
                <a:ea typeface="+mn-ea"/>
                <a:cs typeface="+mn-cs"/>
              </a:rPr>
              <a:t>d and ‘e’ in d</a:t>
            </a:r>
            <a:r>
              <a:rPr lang="en-US" sz="1200" b="1" kern="1200">
                <a:solidFill>
                  <a:schemeClr val="tx1"/>
                </a:solidFill>
                <a:effectLst/>
                <a:latin typeface="+mn-lt"/>
                <a:ea typeface="+mn-ea"/>
                <a:cs typeface="+mn-cs"/>
              </a:rPr>
              <a:t>ea</a:t>
            </a:r>
            <a:r>
              <a:rPr lang="en-US" sz="1200" kern="1200">
                <a:solidFill>
                  <a:schemeClr val="tx1"/>
                </a:solidFill>
                <a:effectLst/>
                <a:latin typeface="+mn-lt"/>
                <a:ea typeface="+mn-ea"/>
                <a:cs typeface="+mn-cs"/>
              </a:rPr>
              <a:t>d).</a:t>
            </a:r>
            <a:endParaRPr lang="en-GB"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C167F53-BA33-7E40-958D-01A6607E9B7A}" type="slidenum">
              <a:rPr lang="en-US" smtClean="0"/>
              <a:t>8</a:t>
            </a:fld>
            <a:endParaRPr lang="en-US"/>
          </a:p>
        </p:txBody>
      </p:sp>
    </p:spTree>
    <p:extLst>
      <p:ext uri="{BB962C8B-B14F-4D97-AF65-F5344CB8AC3E}">
        <p14:creationId xmlns:p14="http://schemas.microsoft.com/office/powerpoint/2010/main" val="4216608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SzPct val="25000"/>
              <a:buNone/>
            </a:pPr>
            <a:r>
              <a:rPr lang="en-US" sz="1200" dirty="0">
                <a:latin typeface="Times New Roman"/>
                <a:ea typeface="Times New Roman"/>
                <a:cs typeface="Times New Roman"/>
                <a:sym typeface="Times New Roman"/>
              </a:rPr>
              <a:t>Read Write Inc, Phonics makes learning to read easy for children because we start by teaching them just one way of reading and writing every sound. Here they are on the </a:t>
            </a:r>
            <a:r>
              <a:rPr lang="en-US" sz="1200" b="0" i="0" u="none" strike="noStrike" cap="none" dirty="0">
                <a:solidFill>
                  <a:schemeClr val="dk1"/>
                </a:solidFill>
                <a:latin typeface="Times New Roman"/>
                <a:ea typeface="Times New Roman"/>
                <a:cs typeface="Times New Roman"/>
                <a:sym typeface="Times New Roman"/>
              </a:rPr>
              <a:t>Simple Speed Sounds chart</a:t>
            </a:r>
            <a:r>
              <a:rPr lang="en-US" sz="1200" dirty="0">
                <a:latin typeface="Times New Roman"/>
                <a:ea typeface="Times New Roman"/>
                <a:cs typeface="Times New Roman"/>
                <a:sym typeface="Times New Roman"/>
              </a:rPr>
              <a:t>.</a:t>
            </a:r>
          </a:p>
          <a:p>
            <a:pPr marL="0" marR="0" lvl="0" indent="0" algn="l" rtl="0">
              <a:spcBef>
                <a:spcPts val="0"/>
              </a:spcBef>
              <a:spcAft>
                <a:spcPts val="0"/>
              </a:spcAft>
              <a:buSzPct val="25000"/>
              <a:buNone/>
            </a:pPr>
            <a:endParaRPr lang="en-US" sz="1200" dirty="0">
              <a:latin typeface="Times New Roman"/>
              <a:ea typeface="Times New Roman"/>
              <a:cs typeface="Times New Roman"/>
              <a:sym typeface="Times New Roman"/>
            </a:endParaRPr>
          </a:p>
          <a:p>
            <a:pPr marL="0" marR="0" lvl="0" indent="0" algn="l" rtl="0">
              <a:spcBef>
                <a:spcPts val="0"/>
              </a:spcBef>
              <a:spcAft>
                <a:spcPts val="0"/>
              </a:spcAft>
              <a:buSzPct val="25000"/>
              <a:buNone/>
            </a:pPr>
            <a:r>
              <a:rPr lang="en-US" sz="1200" b="0" i="0" u="none" strike="noStrike" cap="none" dirty="0">
                <a:solidFill>
                  <a:schemeClr val="dk1"/>
                </a:solidFill>
                <a:latin typeface="Times New Roman"/>
                <a:ea typeface="Times New Roman"/>
                <a:cs typeface="Times New Roman"/>
                <a:sym typeface="Times New Roman"/>
              </a:rPr>
              <a:t>We </a:t>
            </a:r>
            <a:r>
              <a:rPr lang="en-US" sz="1200" dirty="0">
                <a:latin typeface="Times New Roman"/>
                <a:ea typeface="Times New Roman"/>
                <a:cs typeface="Times New Roman"/>
                <a:sym typeface="Times New Roman"/>
              </a:rPr>
              <a:t>teach </a:t>
            </a:r>
            <a:r>
              <a:rPr lang="en-US" sz="1200" b="0" i="0" u="none" strike="noStrike" cap="none" dirty="0">
                <a:solidFill>
                  <a:schemeClr val="dk1"/>
                </a:solidFill>
                <a:latin typeface="Times New Roman"/>
                <a:ea typeface="Times New Roman"/>
                <a:cs typeface="Times New Roman"/>
                <a:sym typeface="Times New Roman"/>
              </a:rPr>
              <a:t>Set 1 sounds first - (sounds as far as a</a:t>
            </a:r>
            <a:r>
              <a:rPr lang="en-US" sz="1200" dirty="0">
                <a:latin typeface="Times New Roman"/>
                <a:ea typeface="Times New Roman"/>
                <a:cs typeface="Times New Roman"/>
                <a:sym typeface="Times New Roman"/>
              </a:rPr>
              <a:t> e </a:t>
            </a:r>
            <a:r>
              <a:rPr lang="en-US" sz="1200" dirty="0" err="1">
                <a:latin typeface="Times New Roman"/>
                <a:ea typeface="Times New Roman"/>
                <a:cs typeface="Times New Roman"/>
                <a:sym typeface="Times New Roman"/>
              </a:rPr>
              <a:t>i</a:t>
            </a:r>
            <a:r>
              <a:rPr lang="en-US" sz="1200" dirty="0">
                <a:latin typeface="Times New Roman"/>
                <a:ea typeface="Times New Roman"/>
                <a:cs typeface="Times New Roman"/>
                <a:sym typeface="Times New Roman"/>
              </a:rPr>
              <a:t> o u). </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9</a:t>
            </a:fld>
            <a:endParaRPr lang="en-US"/>
          </a:p>
        </p:txBody>
      </p:sp>
    </p:spTree>
    <p:extLst>
      <p:ext uri="{BB962C8B-B14F-4D97-AF65-F5344CB8AC3E}">
        <p14:creationId xmlns:p14="http://schemas.microsoft.com/office/powerpoint/2010/main" val="1303900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Each day, we teach children a new Set 1 sound. We know that children learn more rapidly at this age than at any other time in their lives so you can teach a new sound every day. </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10</a:t>
            </a:fld>
            <a:endParaRPr lang="en-US"/>
          </a:p>
        </p:txBody>
      </p:sp>
    </p:spTree>
    <p:extLst>
      <p:ext uri="{BB962C8B-B14F-4D97-AF65-F5344CB8AC3E}">
        <p14:creationId xmlns:p14="http://schemas.microsoft.com/office/powerpoint/2010/main" val="3881861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020E-F0BD-7DBC-979F-4ADA40E46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E2E91-78CE-07F1-05B2-7D4FD8626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7D671-F6FE-32BC-A412-A737AD54BB0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Pct val="25000"/>
              <a:buFontTx/>
              <a:buNone/>
              <a:tabLst/>
              <a:defRPr/>
            </a:pPr>
            <a:r>
              <a:rPr lang="en-US" sz="1200" b="0" i="0" u="none" strike="noStrike" cap="none" dirty="0">
                <a:solidFill>
                  <a:schemeClr val="dk1"/>
                </a:solidFill>
                <a:latin typeface="+mn-lt"/>
                <a:ea typeface="Calibri"/>
                <a:cs typeface="Calibri"/>
                <a:sym typeface="Calibri"/>
              </a:rPr>
              <a:t>Alongside teaching children sounds, we teach them </a:t>
            </a:r>
            <a:r>
              <a:rPr lang="en-US" dirty="0"/>
              <a:t>to blend sounds to read words e.g. s-a-t, sat.</a:t>
            </a:r>
            <a:r>
              <a:rPr lang="en-US" i="0" baseline="0" dirty="0"/>
              <a:t> </a:t>
            </a:r>
          </a:p>
          <a:p>
            <a:pPr marL="0" lvl="0" indent="0">
              <a:lnSpc>
                <a:spcPct val="115000"/>
              </a:lnSpc>
              <a:buFont typeface="Calibri" panose="020F0502020204030204" pitchFamily="34" charset="0"/>
              <a:buNone/>
            </a:pPr>
            <a:r>
              <a:rPr lang="en-US" sz="1200" b="0" i="0" u="none" strike="noStrike" cap="none" dirty="0">
                <a:solidFill>
                  <a:schemeClr val="dk1"/>
                </a:solidFill>
                <a:latin typeface="+mn-lt"/>
                <a:ea typeface="Calibri"/>
                <a:cs typeface="Calibri"/>
                <a:sym typeface="Calibri"/>
              </a:rPr>
              <a:t>Once </a:t>
            </a: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children can read sounds speedily, like this, </a:t>
            </a:r>
            <a:r>
              <a:rPr lang="en-US" sz="12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(show how speedily this needs to be)</a:t>
            </a: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 understand Fred (m-a-t...mat) </a:t>
            </a:r>
            <a:r>
              <a:rPr lang="en-US" sz="12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(click),</a:t>
            </a: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they can decode words.</a:t>
            </a:r>
            <a:endParaRPr lang="en-GB" sz="1200"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8A70FE8-742C-CAD3-2B41-A6A5AAE1B21E}"/>
              </a:ext>
            </a:extLst>
          </p:cNvPr>
          <p:cNvSpPr>
            <a:spLocks noGrp="1"/>
          </p:cNvSpPr>
          <p:nvPr>
            <p:ph type="sldNum" sz="quarter" idx="5"/>
          </p:nvPr>
        </p:nvSpPr>
        <p:spPr/>
        <p:txBody>
          <a:bodyPr/>
          <a:lstStyle/>
          <a:p>
            <a:pPr>
              <a:defRPr/>
            </a:pPr>
            <a:fld id="{81A61AF0-59CC-4D82-B182-5DFC7F9ACF1F}" type="slidenum">
              <a:rPr lang="en-GB" smtClean="0"/>
              <a:pPr>
                <a:defRPr/>
              </a:pPr>
              <a:t>11</a:t>
            </a:fld>
            <a:endParaRPr lang="en-GB"/>
          </a:p>
        </p:txBody>
      </p:sp>
    </p:spTree>
    <p:extLst>
      <p:ext uri="{BB962C8B-B14F-4D97-AF65-F5344CB8AC3E}">
        <p14:creationId xmlns:p14="http://schemas.microsoft.com/office/powerpoint/2010/main" val="3895988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8D6C3-33A5-7D9C-E5BA-EE7B8FE09B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AABC8-6221-BA3D-22FF-A0A9866686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6B9ADD-4EAD-9981-0320-CCBA697DEC4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Fred Talk follows a consistent routine: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We say the word </a:t>
            </a:r>
            <a:r>
              <a:rPr lang="en-US" sz="1200" kern="1200" dirty="0">
                <a:solidFill>
                  <a:schemeClr val="tx1"/>
                </a:solidFill>
                <a:effectLst/>
                <a:latin typeface="+mn-lt"/>
                <a:ea typeface="+mn-ea"/>
                <a:cs typeface="+mn-cs"/>
              </a:rPr>
              <a:t>in sounds as Fred e.g. c-a-t. Ask children to repeat.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pause to allow children to ‘jump-in’ with the whole word.</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Say the word in sounds followed by the whole word e.g. c-a-t, cat. Ask children to repeat.</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E2045E5-18D9-8156-2BB0-6D103A162B3C}"/>
              </a:ext>
            </a:extLst>
          </p:cNvPr>
          <p:cNvSpPr>
            <a:spLocks noGrp="1"/>
          </p:cNvSpPr>
          <p:nvPr>
            <p:ph type="sldNum" sz="quarter" idx="5"/>
          </p:nvPr>
        </p:nvSpPr>
        <p:spPr/>
        <p:txBody>
          <a:bodyPr/>
          <a:lstStyle/>
          <a:p>
            <a:pPr>
              <a:defRPr/>
            </a:pPr>
            <a:fld id="{81A61AF0-59CC-4D82-B182-5DFC7F9ACF1F}" type="slidenum">
              <a:rPr lang="en-GB" smtClean="0"/>
              <a:pPr>
                <a:defRPr/>
              </a:pPr>
              <a:t>12</a:t>
            </a:fld>
            <a:endParaRPr lang="en-GB"/>
          </a:p>
        </p:txBody>
      </p:sp>
    </p:spTree>
    <p:extLst>
      <p:ext uri="{BB962C8B-B14F-4D97-AF65-F5344CB8AC3E}">
        <p14:creationId xmlns:p14="http://schemas.microsoft.com/office/powerpoint/2010/main" val="2546044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4FE6B-A0D2-8CD0-9B32-1E3B8783B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4249BD-4606-9492-EE76-8908811A8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BBF3BC-DED2-4AC6-143D-B49807B9BAD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Try to use Fred Talk throughout the day at home to help your child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orally blending sounds.</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Fred Talk words at the end of the sentence and </a:t>
            </a:r>
            <a:r>
              <a:rPr lang="en-US" sz="1200" kern="1200" dirty="0">
                <a:solidFill>
                  <a:schemeClr val="tx1"/>
                </a:solidFill>
                <a:effectLst/>
                <a:latin typeface="+mn-lt"/>
                <a:ea typeface="+mn-ea"/>
                <a:cs typeface="+mn-cs"/>
              </a:rPr>
              <a:t>keep the words short and simple.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With the person next to you, have a practise of the three sentences on the screen.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Remember to Fred Talk the last word of the sentence.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You might like to play Fred Games with your child too!</a:t>
            </a:r>
          </a:p>
          <a:p>
            <a:endParaRPr lang="en-US" dirty="0"/>
          </a:p>
        </p:txBody>
      </p:sp>
      <p:sp>
        <p:nvSpPr>
          <p:cNvPr id="4" name="Slide Number Placeholder 3">
            <a:extLst>
              <a:ext uri="{FF2B5EF4-FFF2-40B4-BE49-F238E27FC236}">
                <a16:creationId xmlns:a16="http://schemas.microsoft.com/office/drawing/2014/main" id="{1E9EF70C-441A-ABE0-D51E-9B85B991A840}"/>
              </a:ext>
            </a:extLst>
          </p:cNvPr>
          <p:cNvSpPr>
            <a:spLocks noGrp="1"/>
          </p:cNvSpPr>
          <p:nvPr>
            <p:ph type="sldNum" sz="quarter" idx="5"/>
          </p:nvPr>
        </p:nvSpPr>
        <p:spPr/>
        <p:txBody>
          <a:bodyPr/>
          <a:lstStyle/>
          <a:p>
            <a:pPr>
              <a:defRPr/>
            </a:pPr>
            <a:fld id="{81A61AF0-59CC-4D82-B182-5DFC7F9ACF1F}" type="slidenum">
              <a:rPr lang="en-GB" smtClean="0"/>
              <a:pPr>
                <a:defRPr/>
              </a:pPr>
              <a:t>13</a:t>
            </a:fld>
            <a:endParaRPr lang="en-GB"/>
          </a:p>
        </p:txBody>
      </p:sp>
    </p:spTree>
    <p:extLst>
      <p:ext uri="{BB962C8B-B14F-4D97-AF65-F5344CB8AC3E}">
        <p14:creationId xmlns:p14="http://schemas.microsoft.com/office/powerpoint/2010/main" val="3312539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FC180-A08B-C51C-CCD3-936A15B01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DB73D-47C3-1B62-9D34-B2A2C1854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DE1C4A-EE3C-7075-3397-CE4DBFFBBC3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Pct val="25000"/>
              <a:buFontTx/>
              <a:buNone/>
              <a:tabLst/>
              <a:defRPr/>
            </a:pPr>
            <a:r>
              <a:rPr lang="en-GB" altLang="ja-JP" sz="1200" dirty="0">
                <a:latin typeface="Times New Roman" charset="0"/>
              </a:rPr>
              <a:t>Children need to know sounds – not letter names – to read words.</a:t>
            </a:r>
          </a:p>
          <a:p>
            <a:pPr>
              <a:lnSpc>
                <a:spcPct val="115000"/>
              </a:lnSpc>
            </a:pP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say the sounds in a way to make them easy to blend into a word. </a:t>
            </a:r>
            <a:endParaRPr lang="en-GB" sz="1200" dirty="0">
              <a:effectLst/>
              <a:latin typeface="Calibri" panose="020F0502020204030204" pitchFamily="34" charset="0"/>
              <a:ea typeface="Calibri" panose="020F0502020204030204" pitchFamily="34" charset="0"/>
            </a:endParaRPr>
          </a:p>
          <a:p>
            <a:pPr>
              <a:lnSpc>
                <a:spcPct val="115000"/>
              </a:lnSpc>
            </a:pP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aim to eliminate the ‘uh’ at the end of the sound. This is called a ‘schwa’ sound.</a:t>
            </a:r>
            <a:endParaRPr lang="en-GB" sz="1200" dirty="0">
              <a:effectLst/>
              <a:latin typeface="Calibri" panose="020F0502020204030204" pitchFamily="34" charset="0"/>
              <a:ea typeface="Calibri" panose="020F0502020204030204" pitchFamily="34" charset="0"/>
            </a:endParaRPr>
          </a:p>
          <a:p>
            <a:pPr>
              <a:lnSpc>
                <a:spcPct val="115000"/>
              </a:lnSpc>
            </a:pP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say ‘c’ ‘a’ ‘t’ rather than </a:t>
            </a:r>
            <a:r>
              <a:rPr lang="en-GB"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cuh</a:t>
            </a: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a:t>
            </a:r>
            <a:r>
              <a:rPr lang="en-GB"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tuh</a:t>
            </a: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GB" sz="1200" dirty="0">
              <a:effectLst/>
              <a:latin typeface="Calibri" panose="020F0502020204030204" pitchFamily="34" charset="0"/>
              <a:ea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Pct val="25000"/>
              <a:buFontTx/>
              <a:buNone/>
              <a:tabLst/>
              <a:defRPr/>
            </a:pPr>
            <a:endParaRPr lang="en-US" sz="1200" dirty="0">
              <a:latin typeface="Times New Roman"/>
              <a:ea typeface="Times New Roman"/>
              <a:cs typeface="Times New Roman"/>
              <a:sym typeface="Times New Roman"/>
            </a:endParaRPr>
          </a:p>
          <a:p>
            <a:pPr marL="0" marR="0" lvl="0" indent="0" algn="l" rtl="0">
              <a:spcBef>
                <a:spcPts val="0"/>
              </a:spcBef>
              <a:spcAft>
                <a:spcPts val="0"/>
              </a:spcAft>
              <a:buSzPct val="25000"/>
              <a:buNone/>
            </a:pPr>
            <a:endParaRPr lang="en-US" sz="1200" b="0" i="0" u="none" strike="noStrike" cap="none" dirty="0">
              <a:solidFill>
                <a:schemeClr val="dk1"/>
              </a:solidFill>
              <a:latin typeface="+mn-lt"/>
              <a:ea typeface="Calibri"/>
              <a:cs typeface="Calibri"/>
              <a:sym typeface="Calibri"/>
            </a:endParaRPr>
          </a:p>
          <a:p>
            <a:pPr marL="0" marR="0" lvl="0" indent="0" algn="l" rtl="0">
              <a:spcBef>
                <a:spcPts val="0"/>
              </a:spcBef>
              <a:buSzPct val="25000"/>
              <a:buNone/>
            </a:pPr>
            <a:r>
              <a:rPr lang="en-US" sz="1200" i="1" dirty="0"/>
              <a:t>Use MTYT to teach each of the Set 1 sounds to</a:t>
            </a:r>
            <a:r>
              <a:rPr lang="en-US" sz="1200" b="0" i="1" u="none" strike="noStrike" cap="none" dirty="0">
                <a:solidFill>
                  <a:schemeClr val="dk1"/>
                </a:solidFill>
                <a:latin typeface="+mn-lt"/>
                <a:ea typeface="Calibri"/>
                <a:cs typeface="Calibri"/>
                <a:sym typeface="Calibri"/>
              </a:rPr>
              <a:t> parents</a:t>
            </a:r>
            <a:r>
              <a:rPr lang="en-US" sz="1200" i="1" dirty="0"/>
              <a:t>.</a:t>
            </a:r>
          </a:p>
          <a:p>
            <a:pPr marL="0" marR="0" lvl="0" indent="0" algn="l" rtl="0">
              <a:spcBef>
                <a:spcPts val="0"/>
              </a:spcBef>
              <a:buSzPct val="25000"/>
              <a:buNone/>
            </a:pPr>
            <a:endParaRPr lang="en-GB" altLang="ja-JP" baseline="0" dirty="0">
              <a:latin typeface="Times New Roman" charset="0"/>
            </a:endParaRPr>
          </a:p>
          <a:p>
            <a:pPr eaLnBrk="1" hangingPunct="1"/>
            <a:r>
              <a:rPr lang="en-GB" altLang="ja-JP" baseline="0" dirty="0">
                <a:latin typeface="Times New Roman" charset="0"/>
              </a:rPr>
              <a:t>You can watch this film of little Sylvie on the Ruth Miskin website to practise using pure sounds. </a:t>
            </a:r>
            <a:r>
              <a:rPr lang="en-GB" altLang="ja-JP" i="1" baseline="0" dirty="0">
                <a:latin typeface="Times New Roman" charset="0"/>
              </a:rPr>
              <a:t>Play a little bit of the video.</a:t>
            </a:r>
            <a:endParaRPr lang="en-GB" altLang="ja-JP" dirty="0">
              <a:latin typeface="Times New Roman" charset="0"/>
            </a:endParaRPr>
          </a:p>
        </p:txBody>
      </p:sp>
      <p:sp>
        <p:nvSpPr>
          <p:cNvPr id="4" name="Slide Number Placeholder 3">
            <a:extLst>
              <a:ext uri="{FF2B5EF4-FFF2-40B4-BE49-F238E27FC236}">
                <a16:creationId xmlns:a16="http://schemas.microsoft.com/office/drawing/2014/main" id="{3F61747A-D914-E1FB-212F-AB5503B4F4C3}"/>
              </a:ext>
            </a:extLst>
          </p:cNvPr>
          <p:cNvSpPr>
            <a:spLocks noGrp="1"/>
          </p:cNvSpPr>
          <p:nvPr>
            <p:ph type="sldNum" sz="quarter" idx="5"/>
          </p:nvPr>
        </p:nvSpPr>
        <p:spPr/>
        <p:txBody>
          <a:bodyPr/>
          <a:lstStyle/>
          <a:p>
            <a:pPr>
              <a:defRPr/>
            </a:pPr>
            <a:fld id="{81A61AF0-59CC-4D82-B182-5DFC7F9ACF1F}" type="slidenum">
              <a:rPr lang="en-GB" smtClean="0"/>
              <a:pPr>
                <a:defRPr/>
              </a:pPr>
              <a:t>14</a:t>
            </a:fld>
            <a:endParaRPr lang="en-GB"/>
          </a:p>
        </p:txBody>
      </p:sp>
    </p:spTree>
    <p:extLst>
      <p:ext uri="{BB962C8B-B14F-4D97-AF65-F5344CB8AC3E}">
        <p14:creationId xmlns:p14="http://schemas.microsoft.com/office/powerpoint/2010/main" val="2437845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a:ea typeface="Times New Roman"/>
                <a:cs typeface="Times New Roman"/>
                <a:sym typeface="Times New Roman"/>
              </a:rPr>
              <a:t>Then Set 2 – one way to read and write each of the long vowel sounds.</a:t>
            </a:r>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15</a:t>
            </a:fld>
            <a:endParaRPr lang="en-US"/>
          </a:p>
        </p:txBody>
      </p:sp>
    </p:spTree>
    <p:extLst>
      <p:ext uri="{BB962C8B-B14F-4D97-AF65-F5344CB8AC3E}">
        <p14:creationId xmlns:p14="http://schemas.microsoft.com/office/powerpoint/2010/main" val="565405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A9C7F-BA57-6267-9AEB-00CABCFEC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FC9A2-3E7E-B87B-CDFD-FAC6252212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5134F0-707B-845B-9589-DD3E89FA8F29}"/>
              </a:ext>
            </a:extLst>
          </p:cNvPr>
          <p:cNvSpPr>
            <a:spLocks noGrp="1"/>
          </p:cNvSpPr>
          <p:nvPr>
            <p:ph type="body" idx="1"/>
          </p:nvPr>
        </p:nvSpPr>
        <p:spPr/>
        <p:txBody>
          <a:bodyPr/>
          <a:lstStyle/>
          <a:p>
            <a:pPr eaLnBrk="1" hangingPunct="1">
              <a:spcBef>
                <a:spcPct val="0"/>
              </a:spcBef>
            </a:pPr>
            <a:r>
              <a:rPr lang="en-US" altLang="ja-JP" sz="900" dirty="0">
                <a:latin typeface="Arial" pitchFamily="34" charset="0"/>
                <a:cs typeface="Arial" pitchFamily="34" charset="0"/>
              </a:rPr>
              <a:t>Once children know how to read Set 2 sounds, they start to learn Set 3 sounds.</a:t>
            </a:r>
          </a:p>
          <a:p>
            <a:pPr eaLnBrk="1" hangingPunct="1">
              <a:spcBef>
                <a:spcPct val="0"/>
              </a:spcBef>
            </a:pPr>
            <a:r>
              <a:rPr lang="en-US" altLang="ja-JP" sz="900" dirty="0">
                <a:latin typeface="Arial" pitchFamily="34" charset="0"/>
                <a:cs typeface="Arial" pitchFamily="34" charset="0"/>
              </a:rPr>
              <a:t>These are different ways to read and spell Set 2 sounds. </a:t>
            </a:r>
          </a:p>
          <a:p>
            <a:pPr marL="0" marR="0" lvl="0" indent="0" algn="l" defTabSz="457200" rtl="0" eaLnBrk="1" fontAlgn="auto" latinLnBrk="0" hangingPunct="1">
              <a:lnSpc>
                <a:spcPct val="100000"/>
              </a:lnSpc>
              <a:spcBef>
                <a:spcPct val="0"/>
              </a:spcBef>
              <a:spcAft>
                <a:spcPts val="0"/>
              </a:spcAft>
              <a:buClrTx/>
              <a:buSzTx/>
              <a:buFontTx/>
              <a:buNone/>
              <a:tabLst/>
              <a:defRPr/>
            </a:pPr>
            <a:endParaRPr lang="en-US" altLang="ja-JP" sz="900" dirty="0">
              <a:latin typeface="Arial" pitchFamily="34" charset="0"/>
              <a:cs typeface="Arial" pitchFamily="34" charset="0"/>
            </a:endParaRPr>
          </a:p>
          <a:p>
            <a:pPr>
              <a:lnSpc>
                <a:spcPct val="115000"/>
              </a:lnSpc>
            </a:pPr>
            <a:r>
              <a:rPr lang="en-GB"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We call these Set 3 sounds, but actually they are the same sounds as in Set 2 but with a different spelling.</a:t>
            </a:r>
            <a:endParaRPr lang="en-GB" sz="1200" dirty="0">
              <a:effectLst/>
              <a:latin typeface="Calibri" panose="020F0502020204030204" pitchFamily="34" charset="0"/>
              <a:ea typeface="Calibri" panose="020F0502020204030204" pitchFamily="34" charset="0"/>
            </a:endParaRPr>
          </a:p>
          <a:p>
            <a:pPr>
              <a:lnSpc>
                <a:spcPct val="115000"/>
              </a:lnSpc>
            </a:pPr>
            <a:r>
              <a:rPr lang="en-GB"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We say "same sound, different spelling".</a:t>
            </a:r>
          </a:p>
          <a:p>
            <a:pPr>
              <a:lnSpc>
                <a:spcPct val="115000"/>
              </a:lnSpc>
            </a:pPr>
            <a:endParaRPr lang="en-GB" sz="12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15000"/>
              </a:lnSpc>
              <a:spcBef>
                <a:spcPts val="0"/>
              </a:spcBef>
              <a:spcAft>
                <a:spcPts val="0"/>
              </a:spcAft>
              <a:buClrTx/>
              <a:buSzTx/>
              <a:buFontTx/>
              <a:buNone/>
              <a:tabLst/>
              <a:defRPr/>
            </a:pPr>
            <a:r>
              <a:rPr lang="en-US" altLang="ja-JP" sz="1200" i="1" dirty="0">
                <a:latin typeface="Arial" pitchFamily="34" charset="0"/>
                <a:cs typeface="Arial" pitchFamily="34" charset="0"/>
              </a:rPr>
              <a:t>Point to the chart to show. </a:t>
            </a:r>
            <a:r>
              <a:rPr lang="en-US" altLang="ja-JP" sz="1200" dirty="0">
                <a:latin typeface="Arial" pitchFamily="34" charset="0"/>
                <a:cs typeface="Arial" pitchFamily="34" charset="0"/>
              </a:rPr>
              <a:t>For example, they know ‘ay’ and now learn a-e and ai as other spellings for the same sound.</a:t>
            </a:r>
            <a:endParaRPr lang="en-GB" sz="12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There are three new Set 3 sounds to teach children. </a:t>
            </a: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focus on teaching children the most common graphemes (those shaded) in the Set 3 Speed Sounds lessons.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teach less common graphemes </a:t>
            </a:r>
            <a:r>
              <a:rPr lang="en-GB" sz="1200" i="1" kern="1200" dirty="0">
                <a:solidFill>
                  <a:schemeClr val="tx1"/>
                </a:solidFill>
                <a:effectLst/>
                <a:latin typeface="+mn-lt"/>
                <a:ea typeface="+mn-ea"/>
                <a:cs typeface="+mn-cs"/>
              </a:rPr>
              <a:t>(click to highlight)</a:t>
            </a:r>
            <a:r>
              <a:rPr lang="en-GB" sz="1200" kern="1200" dirty="0">
                <a:solidFill>
                  <a:schemeClr val="tx1"/>
                </a:solidFill>
                <a:effectLst/>
                <a:latin typeface="+mn-lt"/>
                <a:ea typeface="+mn-ea"/>
                <a:cs typeface="+mn-cs"/>
              </a:rPr>
              <a:t> in the Storybook lessons.</a:t>
            </a:r>
            <a:endParaRPr lang="en-GB" sz="2000" dirty="0">
              <a:effectLst/>
              <a:latin typeface="Calibri" panose="020F0502020204030204" pitchFamily="34" charset="0"/>
              <a:ea typeface="Calibri" panose="020F0502020204030204" pitchFamily="34" charset="0"/>
            </a:endParaRPr>
          </a:p>
          <a:p>
            <a:pPr eaLnBrk="1" hangingPunct="1">
              <a:spcBef>
                <a:spcPct val="0"/>
              </a:spcBef>
            </a:pPr>
            <a:endParaRPr lang="en-US" altLang="ja-JP" sz="1200" dirty="0">
              <a:latin typeface="Arial" pitchFamily="34" charset="0"/>
              <a:cs typeface="Arial" pitchFamily="34" charset="0"/>
            </a:endParaRPr>
          </a:p>
          <a:p>
            <a:pPr eaLnBrk="1" hangingPunct="1">
              <a:spcBef>
                <a:spcPct val="0"/>
              </a:spcBef>
            </a:pPr>
            <a:r>
              <a:rPr lang="en-US" altLang="ja-JP" sz="1200" dirty="0">
                <a:latin typeface="Arial" pitchFamily="34" charset="0"/>
                <a:cs typeface="Arial" pitchFamily="34" charset="0"/>
              </a:rPr>
              <a:t>Once they know all of these sounds, they will be able to read any unfamiliar word.</a:t>
            </a:r>
          </a:p>
          <a:p>
            <a:endParaRPr lang="en-US" dirty="0"/>
          </a:p>
        </p:txBody>
      </p:sp>
      <p:sp>
        <p:nvSpPr>
          <p:cNvPr id="4" name="Slide Number Placeholder 3">
            <a:extLst>
              <a:ext uri="{FF2B5EF4-FFF2-40B4-BE49-F238E27FC236}">
                <a16:creationId xmlns:a16="http://schemas.microsoft.com/office/drawing/2014/main" id="{EA1C2146-4CC7-90DC-4B75-9571C44AE9FF}"/>
              </a:ext>
            </a:extLst>
          </p:cNvPr>
          <p:cNvSpPr>
            <a:spLocks noGrp="1"/>
          </p:cNvSpPr>
          <p:nvPr>
            <p:ph type="sldNum" sz="quarter" idx="5"/>
          </p:nvPr>
        </p:nvSpPr>
        <p:spPr/>
        <p:txBody>
          <a:bodyPr/>
          <a:lstStyle/>
          <a:p>
            <a:pPr>
              <a:defRPr/>
            </a:pPr>
            <a:fld id="{81A61AF0-59CC-4D82-B182-5DFC7F9ACF1F}" type="slidenum">
              <a:rPr lang="en-GB" smtClean="0"/>
              <a:pPr>
                <a:defRPr/>
              </a:pPr>
              <a:t>16</a:t>
            </a:fld>
            <a:endParaRPr lang="en-GB"/>
          </a:p>
        </p:txBody>
      </p:sp>
    </p:spTree>
    <p:extLst>
      <p:ext uri="{BB962C8B-B14F-4D97-AF65-F5344CB8AC3E}">
        <p14:creationId xmlns:p14="http://schemas.microsoft.com/office/powerpoint/2010/main" val="1189506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200">
                <a:solidFill>
                  <a:schemeClr val="tx1"/>
                </a:solidFill>
                <a:effectLst/>
                <a:latin typeface="+mn-lt"/>
                <a:ea typeface="+mn-ea"/>
                <a:cs typeface="+mn-cs"/>
              </a:rPr>
              <a:t>We use a brief story and a picture phrase to help children to remember the Set 2 and Set 3 sounds. They make a connection that helps them to remember the sound.</a:t>
            </a:r>
          </a:p>
          <a:p>
            <a:r>
              <a:rPr lang="en-GB" sz="1800" kern="1200">
                <a:solidFill>
                  <a:schemeClr val="tx1"/>
                </a:solidFill>
                <a:effectLst/>
                <a:latin typeface="+mn-lt"/>
                <a:ea typeface="+mn-ea"/>
                <a:cs typeface="+mn-cs"/>
              </a:rPr>
              <a:t>For example, ay, may I play? aw, yawn at dawn.</a:t>
            </a:r>
          </a:p>
          <a:p>
            <a:endParaRPr lang="en-GB" sz="1800" kern="1200">
              <a:solidFill>
                <a:schemeClr val="tx1"/>
              </a:solidFill>
              <a:effectLst/>
              <a:latin typeface="+mn-lt"/>
              <a:ea typeface="+mn-ea"/>
              <a:cs typeface="+mn-cs"/>
            </a:endParaRPr>
          </a:p>
          <a:p>
            <a:pPr eaLnBrk="1" hangingPunct="1">
              <a:spcBef>
                <a:spcPct val="0"/>
              </a:spcBef>
              <a:spcAft>
                <a:spcPts val="1600"/>
              </a:spcAft>
            </a:pPr>
            <a:r>
              <a:rPr lang="en-US" sz="1800">
                <a:latin typeface="Arial" pitchFamily="34" charset="0"/>
                <a:cs typeface="Arial" pitchFamily="34" charset="0"/>
              </a:rPr>
              <a:t>We teach children to read and write three new Set 2 or 3 sounds each week.</a:t>
            </a:r>
          </a:p>
          <a:p>
            <a:pPr eaLnBrk="1" hangingPunct="1">
              <a:spcBef>
                <a:spcPct val="0"/>
              </a:spcBef>
              <a:spcAft>
                <a:spcPts val="1600"/>
              </a:spcAft>
            </a:pPr>
            <a:br>
              <a:rPr lang="en-US" sz="1800">
                <a:latin typeface="Arial" pitchFamily="34" charset="0"/>
                <a:cs typeface="Arial" pitchFamily="34" charset="0"/>
              </a:rPr>
            </a:br>
            <a:r>
              <a:rPr lang="en-US" sz="1800">
                <a:latin typeface="Arial" pitchFamily="34" charset="0"/>
                <a:cs typeface="Arial" pitchFamily="34" charset="0"/>
              </a:rPr>
              <a:t>We review the sounds we’ve taught before until they can read them speedily. Repeat, repeat, repeat!</a:t>
            </a:r>
          </a:p>
          <a:p>
            <a:endParaRPr lang="en-GB" sz="1800">
              <a:effectLst/>
            </a:endParaRPr>
          </a:p>
          <a:p>
            <a:endParaRPr lang="en-GB" sz="1800">
              <a:effectLst/>
            </a:endParaRPr>
          </a:p>
          <a:p>
            <a:endParaRPr lang="en-US" sz="180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17</a:t>
            </a:fld>
            <a:endParaRPr lang="en-GB"/>
          </a:p>
        </p:txBody>
      </p:sp>
    </p:spTree>
    <p:extLst>
      <p:ext uri="{BB962C8B-B14F-4D97-AF65-F5344CB8AC3E}">
        <p14:creationId xmlns:p14="http://schemas.microsoft.com/office/powerpoint/2010/main" val="22179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day, children </a:t>
            </a:r>
            <a:r>
              <a:rPr lang="en-US" dirty="0" err="1"/>
              <a:t>practise</a:t>
            </a:r>
            <a:r>
              <a:rPr lang="en-US" dirty="0"/>
              <a:t> reading the sounds they know in words.</a:t>
            </a:r>
          </a:p>
          <a:p>
            <a:endParaRPr lang="en-US" dirty="0"/>
          </a:p>
          <a:p>
            <a:r>
              <a:rPr lang="en-US" dirty="0"/>
              <a:t>We use the routine ‘Special Friends’, ‘Fred Talk’.</a:t>
            </a:r>
          </a:p>
          <a:p>
            <a:endParaRPr lang="en-US" dirty="0"/>
          </a:p>
          <a:p>
            <a:r>
              <a:rPr lang="en-US" dirty="0"/>
              <a:t>They spot the ‘Special Friends’ first, then Fred Talk to read the word.</a:t>
            </a:r>
          </a:p>
          <a:p>
            <a:endParaRPr lang="en-US" dirty="0"/>
          </a:p>
          <a:p>
            <a:r>
              <a:rPr lang="en-US" dirty="0"/>
              <a:t>For example, ‘ay’, s-p-r-ay, spray.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18</a:t>
            </a:fld>
            <a:endParaRPr lang="en-GB"/>
          </a:p>
        </p:txBody>
      </p:sp>
    </p:spTree>
    <p:extLst>
      <p:ext uri="{BB962C8B-B14F-4D97-AF65-F5344CB8AC3E}">
        <p14:creationId xmlns:p14="http://schemas.microsoft.com/office/powerpoint/2010/main" val="3581447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83C3-9429-0A1D-A594-4F941B83C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A0227-2C92-DB4D-73F8-4BAF77A02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116B6-169E-7861-A558-1A7E93E947EA}"/>
              </a:ext>
            </a:extLst>
          </p:cNvPr>
          <p:cNvSpPr>
            <a:spLocks noGrp="1"/>
          </p:cNvSpPr>
          <p:nvPr>
            <p:ph type="body" idx="1"/>
          </p:nvPr>
        </p:nvSpPr>
        <p:spPr/>
        <p:txBody>
          <a:bodyPr/>
          <a:lstStyle/>
          <a:p>
            <a:r>
              <a:rPr lang="en-US" baseline="0" dirty="0"/>
              <a:t>We use Fred Fingers to help children sound out words to spell easily.</a:t>
            </a:r>
          </a:p>
          <a:p>
            <a:r>
              <a:rPr lang="en-US" baseline="0" dirty="0"/>
              <a:t>It means they do not have to </a:t>
            </a:r>
            <a:r>
              <a:rPr lang="en-US" baseline="0" dirty="0" err="1"/>
              <a:t>memorise</a:t>
            </a:r>
            <a:r>
              <a:rPr lang="en-US" baseline="0" dirty="0"/>
              <a:t> lists of spelling words.</a:t>
            </a:r>
          </a:p>
          <a:p>
            <a:r>
              <a:rPr lang="en-US" baseline="0" dirty="0"/>
              <a:t>It is a tool so they will be able to spell any word. </a:t>
            </a:r>
          </a:p>
        </p:txBody>
      </p:sp>
      <p:sp>
        <p:nvSpPr>
          <p:cNvPr id="4" name="Slide Number Placeholder 3">
            <a:extLst>
              <a:ext uri="{FF2B5EF4-FFF2-40B4-BE49-F238E27FC236}">
                <a16:creationId xmlns:a16="http://schemas.microsoft.com/office/drawing/2014/main" id="{63224B1A-4B8B-8066-5252-B4AAD84A6D2A}"/>
              </a:ext>
            </a:extLst>
          </p:cNvPr>
          <p:cNvSpPr>
            <a:spLocks noGrp="1"/>
          </p:cNvSpPr>
          <p:nvPr>
            <p:ph type="sldNum" sz="quarter" idx="5"/>
          </p:nvPr>
        </p:nvSpPr>
        <p:spPr/>
        <p:txBody>
          <a:bodyPr/>
          <a:lstStyle/>
          <a:p>
            <a:pPr>
              <a:defRPr/>
            </a:pPr>
            <a:fld id="{81A61AF0-59CC-4D82-B182-5DFC7F9ACF1F}" type="slidenum">
              <a:rPr lang="en-GB" smtClean="0"/>
              <a:pPr>
                <a:defRPr/>
              </a:pPr>
              <a:t>19</a:t>
            </a:fld>
            <a:endParaRPr lang="en-GB"/>
          </a:p>
        </p:txBody>
      </p:sp>
    </p:spTree>
    <p:extLst>
      <p:ext uri="{BB962C8B-B14F-4D97-AF65-F5344CB8AC3E}">
        <p14:creationId xmlns:p14="http://schemas.microsoft.com/office/powerpoint/2010/main" val="2690110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0B08F-FB2A-6144-9C3B-AE6AA1E4E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E5235-D983-D379-2AC8-F56B5C11E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C65291-6080-2A66-97D4-CB2D0CE4A7B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our school, </a:t>
            </a:r>
            <a:r>
              <a:rPr lang="en-GB" sz="1200" kern="1200" dirty="0">
                <a:solidFill>
                  <a:schemeClr val="tx1"/>
                </a:solidFill>
                <a:effectLst/>
                <a:latin typeface="+mn-lt"/>
                <a:ea typeface="+mn-ea"/>
                <a:cs typeface="+mn-cs"/>
              </a:rPr>
              <a:t>children read Read Write Inc. Storybooks that match the sounds they can read.</a:t>
            </a:r>
          </a:p>
          <a:p>
            <a:r>
              <a:rPr lang="en-GB" sz="1200"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D7E043F1-A1AD-C53D-D2C7-F659C6B8BC9D}"/>
              </a:ext>
            </a:extLst>
          </p:cNvPr>
          <p:cNvSpPr>
            <a:spLocks noGrp="1"/>
          </p:cNvSpPr>
          <p:nvPr>
            <p:ph type="sldNum" sz="quarter" idx="5"/>
          </p:nvPr>
        </p:nvSpPr>
        <p:spPr/>
        <p:txBody>
          <a:bodyPr/>
          <a:lstStyle/>
          <a:p>
            <a:pPr>
              <a:defRPr/>
            </a:pPr>
            <a:fld id="{81A61AF0-59CC-4D82-B182-5DFC7F9ACF1F}" type="slidenum">
              <a:rPr lang="en-GB" smtClean="0"/>
              <a:pPr>
                <a:defRPr/>
              </a:pPr>
              <a:t>20</a:t>
            </a:fld>
            <a:endParaRPr lang="en-GB"/>
          </a:p>
        </p:txBody>
      </p:sp>
    </p:spTree>
    <p:extLst>
      <p:ext uri="{BB962C8B-B14F-4D97-AF65-F5344CB8AC3E}">
        <p14:creationId xmlns:p14="http://schemas.microsoft.com/office/powerpoint/2010/main" val="3482335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Think about a child learning to play the recorder for the first time. They are taught G-A-B </a:t>
            </a:r>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They can then play </a:t>
            </a:r>
            <a:r>
              <a:rPr lang="en-GB" sz="1200" i="1" kern="1200" dirty="0">
                <a:solidFill>
                  <a:schemeClr val="tx1"/>
                </a:solidFill>
                <a:effectLst/>
                <a:latin typeface="+mn-lt"/>
                <a:ea typeface="+mn-ea"/>
                <a:cs typeface="+mn-cs"/>
              </a:rPr>
              <a:t>(click) </a:t>
            </a:r>
            <a:r>
              <a:rPr lang="en-GB" sz="1200" kern="1200" dirty="0">
                <a:solidFill>
                  <a:schemeClr val="tx1"/>
                </a:solidFill>
                <a:effectLst/>
                <a:latin typeface="+mn-lt"/>
                <a:ea typeface="+mn-ea"/>
                <a:cs typeface="+mn-cs"/>
              </a:rPr>
              <a:t>‘Hot Cross Buns’ containing </a:t>
            </a:r>
            <a:r>
              <a:rPr lang="en-GB" sz="1200" b="1" kern="1200" dirty="0">
                <a:solidFill>
                  <a:schemeClr val="tx1"/>
                </a:solidFill>
                <a:effectLst/>
                <a:latin typeface="+mn-lt"/>
                <a:ea typeface="+mn-ea"/>
                <a:cs typeface="+mn-cs"/>
              </a:rPr>
              <a:t>just</a:t>
            </a:r>
            <a:r>
              <a:rPr lang="en-GB" sz="1200" kern="1200" dirty="0">
                <a:solidFill>
                  <a:schemeClr val="tx1"/>
                </a:solidFill>
                <a:effectLst/>
                <a:latin typeface="+mn-lt"/>
                <a:ea typeface="+mn-ea"/>
                <a:cs typeface="+mn-cs"/>
              </a:rPr>
              <a:t> those notes</a:t>
            </a:r>
            <a:r>
              <a:rPr lang="en-GB" sz="1200" i="1"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They practise this simple tune over and over again. It’s always surprising how much joy they get from playing </a:t>
            </a:r>
            <a:r>
              <a:rPr lang="en-GB" sz="1200" b="1" kern="1200" dirty="0">
                <a:solidFill>
                  <a:schemeClr val="tx1"/>
                </a:solidFill>
                <a:effectLst/>
                <a:latin typeface="+mn-lt"/>
                <a:ea typeface="+mn-ea"/>
                <a:cs typeface="+mn-cs"/>
              </a:rPr>
              <a:t>just </a:t>
            </a:r>
            <a:r>
              <a:rPr lang="en-GB" sz="1200" kern="1200" dirty="0">
                <a:solidFill>
                  <a:schemeClr val="tx1"/>
                </a:solidFill>
                <a:effectLst/>
                <a:latin typeface="+mn-lt"/>
                <a:ea typeface="+mn-ea"/>
                <a:cs typeface="+mn-cs"/>
              </a:rPr>
              <a:t>these three notes!</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21</a:t>
            </a:fld>
            <a:endParaRPr lang="en-GB"/>
          </a:p>
        </p:txBody>
      </p:sp>
    </p:spTree>
    <p:extLst>
      <p:ext uri="{BB962C8B-B14F-4D97-AF65-F5344CB8AC3E}">
        <p14:creationId xmlns:p14="http://schemas.microsoft.com/office/powerpoint/2010/main" val="2315965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EF41-D8D8-F40B-AA18-7A3EE7FA7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B46C3-2776-3DAF-D394-FB5E1AAF97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046E2E-53CC-D82B-4342-FBC20B57BE5F}"/>
              </a:ext>
            </a:extLst>
          </p:cNvPr>
          <p:cNvSpPr>
            <a:spLocks noGrp="1"/>
          </p:cNvSpPr>
          <p:nvPr>
            <p:ph type="body" idx="1"/>
          </p:nvPr>
        </p:nvSpPr>
        <p:spPr/>
        <p:txBody>
          <a:bodyPr/>
          <a:lstStyle/>
          <a:p>
            <a:pPr lvl="0"/>
            <a:r>
              <a:rPr lang="en-GB" sz="1200" kern="1200" dirty="0">
                <a:solidFill>
                  <a:schemeClr val="tx1"/>
                </a:solidFill>
                <a:effectLst/>
                <a:latin typeface="+mn-lt"/>
                <a:ea typeface="+mn-ea"/>
                <a:cs typeface="+mn-cs"/>
              </a:rPr>
              <a:t>And with just three more notes </a:t>
            </a:r>
          </a:p>
          <a:p>
            <a:pPr lvl="0"/>
            <a:r>
              <a:rPr lang="en-GB" sz="1200" kern="1200" dirty="0">
                <a:solidFill>
                  <a:schemeClr val="tx1"/>
                </a:solidFill>
                <a:effectLst/>
                <a:latin typeface="+mn-lt"/>
                <a:ea typeface="+mn-ea"/>
                <a:cs typeface="+mn-cs"/>
              </a:rPr>
              <a:t>(top D, lower D and C), they are ready to play </a:t>
            </a:r>
            <a:r>
              <a:rPr lang="en-GB" sz="1200" i="1" kern="1200" dirty="0">
                <a:solidFill>
                  <a:schemeClr val="tx1"/>
                </a:solidFill>
                <a:effectLst/>
                <a:latin typeface="+mn-lt"/>
                <a:ea typeface="+mn-ea"/>
                <a:cs typeface="+mn-cs"/>
              </a:rPr>
              <a:t>(click)</a:t>
            </a:r>
            <a:r>
              <a:rPr lang="en-GB" sz="1200" kern="1200" dirty="0">
                <a:solidFill>
                  <a:schemeClr val="tx1"/>
                </a:solidFill>
                <a:effectLst/>
                <a:latin typeface="+mn-lt"/>
                <a:ea typeface="+mn-ea"/>
                <a:cs typeface="+mn-cs"/>
              </a:rPr>
              <a:t> ‘London’s burning’.</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They practise this tune over and over again.</a:t>
            </a:r>
          </a:p>
          <a:p>
            <a:r>
              <a:rPr lang="en-GB" sz="1200" kern="1200" dirty="0">
                <a:solidFill>
                  <a:schemeClr val="tx1"/>
                </a:solidFill>
                <a:effectLst/>
                <a:latin typeface="+mn-lt"/>
                <a:ea typeface="+mn-ea"/>
                <a:cs typeface="+mn-cs"/>
              </a:rPr>
              <a:t>Beginner recorder players are only </a:t>
            </a:r>
            <a:r>
              <a:rPr lang="en-GB" sz="1200" b="1" kern="1200" dirty="0">
                <a:solidFill>
                  <a:schemeClr val="tx1"/>
                </a:solidFill>
                <a:effectLst/>
                <a:latin typeface="+mn-lt"/>
                <a:ea typeface="+mn-ea"/>
                <a:cs typeface="+mn-cs"/>
              </a:rPr>
              <a:t>ever </a:t>
            </a:r>
            <a:r>
              <a:rPr lang="en-GB" sz="1200" kern="1200" dirty="0">
                <a:solidFill>
                  <a:schemeClr val="tx1"/>
                </a:solidFill>
                <a:effectLst/>
                <a:latin typeface="+mn-lt"/>
                <a:ea typeface="+mn-ea"/>
                <a:cs typeface="+mn-cs"/>
              </a:rPr>
              <a:t>given music with the </a:t>
            </a:r>
            <a:r>
              <a:rPr lang="en-GB" sz="1200" b="1" kern="1200" dirty="0">
                <a:solidFill>
                  <a:schemeClr val="tx1"/>
                </a:solidFill>
                <a:effectLst/>
                <a:latin typeface="+mn-lt"/>
                <a:ea typeface="+mn-ea"/>
                <a:cs typeface="+mn-cs"/>
              </a:rPr>
              <a:t>notes </a:t>
            </a:r>
            <a:r>
              <a:rPr lang="en-GB" sz="1200" kern="1200" dirty="0">
                <a:solidFill>
                  <a:schemeClr val="tx1"/>
                </a:solidFill>
                <a:effectLst/>
                <a:latin typeface="+mn-lt"/>
                <a:ea typeface="+mn-ea"/>
                <a:cs typeface="+mn-cs"/>
              </a:rPr>
              <a:t>they can </a:t>
            </a:r>
            <a:r>
              <a:rPr lang="en-GB" sz="1200" b="1" kern="1200" dirty="0">
                <a:solidFill>
                  <a:schemeClr val="tx1"/>
                </a:solidFill>
                <a:effectLst/>
                <a:latin typeface="+mn-lt"/>
                <a:ea typeface="+mn-ea"/>
                <a:cs typeface="+mn-cs"/>
              </a:rPr>
              <a:t>play.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Once children place their fingers on the holes accurately, they practise to gain fluency – over </a:t>
            </a:r>
            <a:r>
              <a:rPr lang="en-GB" sz="1200" b="1" kern="1200" dirty="0">
                <a:solidFill>
                  <a:schemeClr val="tx1"/>
                </a:solidFill>
                <a:effectLst/>
                <a:latin typeface="+mn-lt"/>
                <a:ea typeface="+mn-ea"/>
                <a:cs typeface="+mn-cs"/>
              </a:rPr>
              <a:t>and over </a:t>
            </a:r>
            <a:r>
              <a:rPr lang="en-GB" sz="1200" kern="1200" dirty="0">
                <a:solidFill>
                  <a:schemeClr val="tx1"/>
                </a:solidFill>
                <a:effectLst/>
                <a:latin typeface="+mn-lt"/>
                <a:ea typeface="+mn-ea"/>
                <a:cs typeface="+mn-cs"/>
              </a:rPr>
              <a:t>again. As their fingers move more quickly, they pay attention to playing expressively - even when playing a simple version of 'Hot Cross Buns'!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Learning to read </a:t>
            </a:r>
            <a:r>
              <a:rPr lang="en-GB" sz="1200" b="1" kern="1200" dirty="0">
                <a:solidFill>
                  <a:schemeClr val="tx1"/>
                </a:solidFill>
                <a:effectLst/>
                <a:latin typeface="+mn-lt"/>
                <a:ea typeface="+mn-ea"/>
                <a:cs typeface="+mn-cs"/>
              </a:rPr>
              <a:t>music</a:t>
            </a:r>
            <a:r>
              <a:rPr lang="en-GB" sz="1200" kern="1200" dirty="0">
                <a:solidFill>
                  <a:schemeClr val="tx1"/>
                </a:solidFill>
                <a:effectLst/>
                <a:latin typeface="+mn-lt"/>
                <a:ea typeface="+mn-ea"/>
                <a:cs typeface="+mn-cs"/>
              </a:rPr>
              <a:t> is like learning to read using </a:t>
            </a:r>
            <a:r>
              <a:rPr lang="en-GB" sz="1200" b="1" kern="1200" dirty="0">
                <a:solidFill>
                  <a:schemeClr val="tx1"/>
                </a:solidFill>
                <a:effectLst/>
                <a:latin typeface="+mn-lt"/>
                <a:ea typeface="+mn-ea"/>
                <a:cs typeface="+mn-cs"/>
              </a:rPr>
              <a:t>phonics</a:t>
            </a:r>
            <a:r>
              <a:rPr lang="en-GB" sz="1200" kern="1200" dirty="0">
                <a:solidFill>
                  <a:schemeClr val="tx1"/>
                </a:solidFill>
                <a:effectLst/>
                <a:latin typeface="+mn-lt"/>
                <a:ea typeface="+mn-ea"/>
                <a:cs typeface="+mn-cs"/>
              </a:rPr>
              <a:t>: it’s only once we can read the words, that we are able to focus on fluency and expression. </a:t>
            </a:r>
          </a:p>
          <a:p>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853DC057-D8DB-25FF-329B-FEC05F72BB38}"/>
              </a:ext>
            </a:extLst>
          </p:cNvPr>
          <p:cNvSpPr>
            <a:spLocks noGrp="1"/>
          </p:cNvSpPr>
          <p:nvPr>
            <p:ph type="sldNum" sz="quarter" idx="5"/>
          </p:nvPr>
        </p:nvSpPr>
        <p:spPr/>
        <p:txBody>
          <a:bodyPr/>
          <a:lstStyle/>
          <a:p>
            <a:pPr>
              <a:defRPr/>
            </a:pPr>
            <a:fld id="{81A61AF0-59CC-4D82-B182-5DFC7F9ACF1F}" type="slidenum">
              <a:rPr lang="en-GB" smtClean="0"/>
              <a:pPr>
                <a:defRPr/>
              </a:pPr>
              <a:t>22</a:t>
            </a:fld>
            <a:endParaRPr lang="en-GB"/>
          </a:p>
        </p:txBody>
      </p:sp>
    </p:spTree>
    <p:extLst>
      <p:ext uri="{BB962C8B-B14F-4D97-AF65-F5344CB8AC3E}">
        <p14:creationId xmlns:p14="http://schemas.microsoft.com/office/powerpoint/2010/main" val="426971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4B325-5D75-4C66-50AF-F3A1462F3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410CE-1BEB-BE9D-F34A-F2F84D2B2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B7B1A-A72E-39F7-5DC6-7F999D58242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our school, </a:t>
            </a:r>
            <a:r>
              <a:rPr lang="en-GB" sz="1200" kern="1200" dirty="0">
                <a:solidFill>
                  <a:schemeClr val="tx1"/>
                </a:solidFill>
                <a:effectLst/>
                <a:latin typeface="+mn-lt"/>
                <a:ea typeface="+mn-ea"/>
                <a:cs typeface="+mn-cs"/>
              </a:rPr>
              <a:t>children read Read Write Inc. Storybooks that match the sounds they can read.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They know that, with only a little help, they will be able to read every word in every story we give them and, by the time they take it home, they will be able to read the story confidently.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They know that we will never ask them to guess a word, either from a picture or the context - in the same way as we wouldn’t ask them to guess musical notes we hadn’t taught them.</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early texts are</a:t>
            </a:r>
            <a:r>
              <a:rPr lang="en-GB" sz="1200" i="1" kern="1200" dirty="0">
                <a:solidFill>
                  <a:schemeClr val="tx1"/>
                </a:solidFill>
                <a:effectLst/>
                <a:latin typeface="+mn-lt"/>
                <a:ea typeface="+mn-ea"/>
                <a:cs typeface="+mn-cs"/>
              </a:rPr>
              <a:t> below</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children’s comprehension level because they cannot yet read all the words they can speak. If you read the story to them, they would be able to understand it easily - unless the child is new to English.</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Although the story is easy, most children </a:t>
            </a:r>
            <a:r>
              <a:rPr lang="en-GB" sz="1200" i="1" kern="1200" dirty="0">
                <a:solidFill>
                  <a:schemeClr val="tx1"/>
                </a:solidFill>
                <a:effectLst/>
                <a:latin typeface="+mn-lt"/>
                <a:ea typeface="+mn-ea"/>
                <a:cs typeface="+mn-cs"/>
              </a:rPr>
              <a:t>cannot </a:t>
            </a:r>
            <a:r>
              <a:rPr lang="en-GB" sz="1200" kern="1200" dirty="0">
                <a:solidFill>
                  <a:schemeClr val="tx1"/>
                </a:solidFill>
                <a:effectLst/>
                <a:latin typeface="+mn-lt"/>
                <a:ea typeface="+mn-ea"/>
                <a:cs typeface="+mn-cs"/>
              </a:rPr>
              <a:t>focus on its meaning </a:t>
            </a:r>
            <a:r>
              <a:rPr lang="en-GB" sz="1200" b="1" kern="1200" dirty="0">
                <a:solidFill>
                  <a:schemeClr val="tx1"/>
                </a:solidFill>
                <a:effectLst/>
                <a:latin typeface="+mn-lt"/>
                <a:ea typeface="+mn-ea"/>
                <a:cs typeface="+mn-cs"/>
              </a:rPr>
              <a:t>until </a:t>
            </a:r>
            <a:r>
              <a:rPr lang="en-GB" sz="1200" kern="1200" dirty="0">
                <a:solidFill>
                  <a:schemeClr val="tx1"/>
                </a:solidFill>
                <a:effectLst/>
                <a:latin typeface="+mn-lt"/>
                <a:ea typeface="+mn-ea"/>
                <a:cs typeface="+mn-cs"/>
              </a:rPr>
              <a:t>they can read the words effortlessly - 'at a glance'.  ‘At a glance’ means reading a word in a millisecond – without needing to blend the sounds into the word.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2139278-9DA2-FF29-921B-71D91E3510E1}"/>
              </a:ext>
            </a:extLst>
          </p:cNvPr>
          <p:cNvSpPr>
            <a:spLocks noGrp="1"/>
          </p:cNvSpPr>
          <p:nvPr>
            <p:ph type="sldNum" sz="quarter" idx="5"/>
          </p:nvPr>
        </p:nvSpPr>
        <p:spPr/>
        <p:txBody>
          <a:bodyPr/>
          <a:lstStyle/>
          <a:p>
            <a:pPr>
              <a:defRPr/>
            </a:pPr>
            <a:fld id="{81A61AF0-59CC-4D82-B182-5DFC7F9ACF1F}" type="slidenum">
              <a:rPr lang="en-GB" smtClean="0"/>
              <a:pPr>
                <a:defRPr/>
              </a:pPr>
              <a:t>23</a:t>
            </a:fld>
            <a:endParaRPr lang="en-GB"/>
          </a:p>
        </p:txBody>
      </p:sp>
    </p:spTree>
    <p:extLst>
      <p:ext uri="{BB962C8B-B14F-4D97-AF65-F5344CB8AC3E}">
        <p14:creationId xmlns:p14="http://schemas.microsoft.com/office/powerpoint/2010/main" val="1032002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Children read the Storybook three times. Each read builds on the last. </a:t>
            </a:r>
          </a:p>
          <a:p>
            <a:r>
              <a:rPr lang="en-GB" sz="1200" kern="1200" dirty="0">
                <a:solidFill>
                  <a:schemeClr val="tx1"/>
                </a:solidFill>
                <a:effectLst/>
                <a:latin typeface="+mn-lt"/>
                <a:ea typeface="+mn-ea"/>
                <a:cs typeface="+mn-cs"/>
              </a:rPr>
              <a:t>On each reading, the number of words they read 'at a glance' increases – and along with it their ability to focus on the story.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1. On the first read, we help children read every word accurately.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2. On the second read, we help children read more words ‘at a glance’.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3. On the third read, we help children read the whole story accurately, fluently </a:t>
            </a:r>
            <a:r>
              <a:rPr lang="en-GB" sz="1200" i="1" kern="1200" dirty="0">
                <a:solidFill>
                  <a:schemeClr val="tx1"/>
                </a:solidFill>
                <a:effectLst/>
                <a:latin typeface="+mn-lt"/>
                <a:ea typeface="+mn-ea"/>
                <a:cs typeface="+mn-cs"/>
              </a:rPr>
              <a:t>and</a:t>
            </a:r>
            <a:r>
              <a:rPr lang="en-GB" sz="1200" kern="1200" dirty="0">
                <a:solidFill>
                  <a:schemeClr val="tx1"/>
                </a:solidFill>
                <a:effectLst/>
                <a:latin typeface="+mn-lt"/>
                <a:ea typeface="+mn-ea"/>
                <a:cs typeface="+mn-cs"/>
              </a:rPr>
              <a:t> with a storyteller’s voice.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Children then take this same book to enjoy at home.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Right from the start, children </a:t>
            </a:r>
            <a:r>
              <a:rPr lang="en-GB" sz="1200" b="1" kern="1200" dirty="0">
                <a:solidFill>
                  <a:schemeClr val="tx1"/>
                </a:solidFill>
                <a:effectLst/>
                <a:latin typeface="+mn-lt"/>
                <a:ea typeface="+mn-ea"/>
                <a:cs typeface="+mn-cs"/>
              </a:rPr>
              <a:t>enjoy</a:t>
            </a:r>
            <a:r>
              <a:rPr lang="en-GB" sz="1200" kern="1200" dirty="0">
                <a:solidFill>
                  <a:schemeClr val="tx1"/>
                </a:solidFill>
                <a:effectLst/>
                <a:latin typeface="+mn-lt"/>
                <a:ea typeface="+mn-ea"/>
                <a:cs typeface="+mn-cs"/>
              </a:rPr>
              <a:t> re-reading simple texts.</a:t>
            </a:r>
            <a:endParaRPr lang="en-US" dirty="0"/>
          </a:p>
        </p:txBody>
      </p:sp>
      <p:sp>
        <p:nvSpPr>
          <p:cNvPr id="4" name="Slide Number Placeholder 3"/>
          <p:cNvSpPr>
            <a:spLocks noGrp="1"/>
          </p:cNvSpPr>
          <p:nvPr>
            <p:ph type="sldNum" sz="quarter" idx="5"/>
          </p:nvPr>
        </p:nvSpPr>
        <p:spPr/>
        <p:txBody>
          <a:bodyPr/>
          <a:lstStyle/>
          <a:p>
            <a:pPr>
              <a:defRPr/>
            </a:pPr>
            <a:fld id="{81A61AF0-59CC-4D82-B182-5DFC7F9ACF1F}" type="slidenum">
              <a:rPr lang="en-GB" smtClean="0"/>
              <a:pPr>
                <a:defRPr/>
              </a:pPr>
              <a:t>24</a:t>
            </a:fld>
            <a:endParaRPr lang="en-GB"/>
          </a:p>
        </p:txBody>
      </p:sp>
    </p:spTree>
    <p:extLst>
      <p:ext uri="{BB962C8B-B14F-4D97-AF65-F5344CB8AC3E}">
        <p14:creationId xmlns:p14="http://schemas.microsoft.com/office/powerpoint/2010/main" val="3022347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8C826-5531-6880-4B31-D843E3FA9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0B583-0E14-44A5-0EC9-62DCDAF81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47E25-010A-FF60-A301-DB2350102A17}"/>
              </a:ext>
            </a:extLst>
          </p:cNvPr>
          <p:cNvSpPr>
            <a:spLocks noGrp="1"/>
          </p:cNvSpPr>
          <p:nvPr>
            <p:ph type="body" idx="1"/>
          </p:nvPr>
        </p:nvSpPr>
        <p:spPr/>
        <p:txBody>
          <a:bodyPr/>
          <a:lstStyle/>
          <a:p>
            <a:r>
              <a:rPr lang="en-US" dirty="0"/>
              <a:t>Children will be able to read all of the words in the Storybook.</a:t>
            </a:r>
          </a:p>
          <a:p>
            <a:endParaRPr lang="en-US" dirty="0"/>
          </a:p>
          <a:p>
            <a:r>
              <a:rPr lang="en-US" dirty="0"/>
              <a:t>If they hesitate, remind them to read the word using ‘Special Friends, Fred Talk,’.</a:t>
            </a:r>
          </a:p>
          <a:p>
            <a:endParaRPr lang="en-US" dirty="0"/>
          </a:p>
          <a:p>
            <a:r>
              <a:rPr lang="en-US" dirty="0"/>
              <a:t>For example, this means they spot the ‘</a:t>
            </a:r>
            <a:r>
              <a:rPr lang="en-US" dirty="0" err="1"/>
              <a:t>sh</a:t>
            </a:r>
            <a:r>
              <a:rPr lang="en-US" dirty="0"/>
              <a:t>’, then Fred Talk and blend to read the word e.g. </a:t>
            </a:r>
            <a:r>
              <a:rPr lang="en-US" dirty="0" err="1"/>
              <a:t>sh</a:t>
            </a:r>
            <a:r>
              <a:rPr lang="en-US" dirty="0"/>
              <a:t>, </a:t>
            </a:r>
            <a:r>
              <a:rPr lang="en-US" dirty="0" err="1"/>
              <a:t>sh</a:t>
            </a:r>
            <a:r>
              <a:rPr lang="en-US" dirty="0"/>
              <a:t>-</a:t>
            </a:r>
            <a:r>
              <a:rPr lang="en-US" dirty="0" err="1"/>
              <a:t>i</a:t>
            </a:r>
            <a:r>
              <a:rPr lang="en-US" dirty="0"/>
              <a:t>-p, ship.</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EB87B9F-5AE1-0EE7-EF84-26D3D57BAEBF}"/>
              </a:ext>
            </a:extLst>
          </p:cNvPr>
          <p:cNvSpPr>
            <a:spLocks noGrp="1"/>
          </p:cNvSpPr>
          <p:nvPr>
            <p:ph type="sldNum" sz="quarter" idx="5"/>
          </p:nvPr>
        </p:nvSpPr>
        <p:spPr/>
        <p:txBody>
          <a:bodyPr/>
          <a:lstStyle/>
          <a:p>
            <a:pPr>
              <a:defRPr/>
            </a:pPr>
            <a:fld id="{81A61AF0-59CC-4D82-B182-5DFC7F9ACF1F}" type="slidenum">
              <a:rPr lang="en-GB" smtClean="0"/>
              <a:pPr>
                <a:defRPr/>
              </a:pPr>
              <a:t>25</a:t>
            </a:fld>
            <a:endParaRPr lang="en-GB"/>
          </a:p>
        </p:txBody>
      </p:sp>
    </p:spTree>
    <p:extLst>
      <p:ext uri="{BB962C8B-B14F-4D97-AF65-F5344CB8AC3E}">
        <p14:creationId xmlns:p14="http://schemas.microsoft.com/office/powerpoint/2010/main" val="2711531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D89C4-68B9-13E6-7452-15D189082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F7814-C8E1-F94B-A64D-61DFCDD58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BF376D-4443-28BD-966C-0327FE0F716F}"/>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Some words are ‘tricky’ because they contain letters that don’t match the sounds the child has been taught.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example, ‘said’ has ‘ai’ making an ‘e’ sound.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teach these common exception words as Red words.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the early Storybooks, these words are printed in red text.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Remind your child not to use Fred Talk to read Red words but instead to stop and think if they know the word. Tell them the word if needed.</a:t>
            </a:r>
            <a:endParaRPr lang="en-US" dirty="0"/>
          </a:p>
        </p:txBody>
      </p:sp>
      <p:sp>
        <p:nvSpPr>
          <p:cNvPr id="4" name="Slide Number Placeholder 3">
            <a:extLst>
              <a:ext uri="{FF2B5EF4-FFF2-40B4-BE49-F238E27FC236}">
                <a16:creationId xmlns:a16="http://schemas.microsoft.com/office/drawing/2014/main" id="{E0DA8F70-E636-A3FC-4833-DB34B9971F7A}"/>
              </a:ext>
            </a:extLst>
          </p:cNvPr>
          <p:cNvSpPr>
            <a:spLocks noGrp="1"/>
          </p:cNvSpPr>
          <p:nvPr>
            <p:ph type="sldNum" sz="quarter" idx="5"/>
          </p:nvPr>
        </p:nvSpPr>
        <p:spPr/>
        <p:txBody>
          <a:bodyPr/>
          <a:lstStyle/>
          <a:p>
            <a:pPr>
              <a:defRPr/>
            </a:pPr>
            <a:fld id="{81A61AF0-59CC-4D82-B182-5DFC7F9ACF1F}" type="slidenum">
              <a:rPr lang="en-GB" smtClean="0"/>
              <a:pPr>
                <a:defRPr/>
              </a:pPr>
              <a:t>26</a:t>
            </a:fld>
            <a:endParaRPr lang="en-GB"/>
          </a:p>
        </p:txBody>
      </p:sp>
    </p:spTree>
    <p:extLst>
      <p:ext uri="{BB962C8B-B14F-4D97-AF65-F5344CB8AC3E}">
        <p14:creationId xmlns:p14="http://schemas.microsoft.com/office/powerpoint/2010/main" val="4294800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B8CA4-0B60-9173-322B-3C3FD47B3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064B0-42F7-5D83-DF0F-B46199B3A3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CAE47-8F0B-8406-122A-7FA440799338}"/>
              </a:ext>
            </a:extLst>
          </p:cNvPr>
          <p:cNvSpPr>
            <a:spLocks noGrp="1"/>
          </p:cNvSpPr>
          <p:nvPr>
            <p:ph type="body" idx="1"/>
          </p:nvPr>
        </p:nvSpPr>
        <p:spPr/>
        <p:txBody>
          <a:bodyPr/>
          <a:lstStyle/>
          <a:p>
            <a:r>
              <a:rPr lang="en-US" dirty="0"/>
              <a:t>Some words in the book include previously taught sounds which the children will be familiar with. These are taught as speedy green words. </a:t>
            </a:r>
          </a:p>
          <a:p>
            <a:r>
              <a:rPr lang="en-US" dirty="0"/>
              <a:t>We want the children to read this at a glance – in 1 millisecond. This helps to build their fluency.</a:t>
            </a:r>
          </a:p>
          <a:p>
            <a:endParaRPr lang="en-US" dirty="0"/>
          </a:p>
          <a:p>
            <a:r>
              <a:rPr lang="en-US" dirty="0"/>
              <a:t>Children in groups green – yellow now have a speedy green word pack at home to help them develop this fluency. It includes some ideas of how to play games to help your children learn the word. </a:t>
            </a:r>
          </a:p>
          <a:p>
            <a:endParaRPr lang="en-US" dirty="0"/>
          </a:p>
          <a:p>
            <a:r>
              <a:rPr lang="en-US" dirty="0"/>
              <a:t>In each half termly assessment the children are assessed on their ability to sound out and read green words, and their ability to </a:t>
            </a:r>
            <a:r>
              <a:rPr lang="en-US" dirty="0" err="1"/>
              <a:t>recognise</a:t>
            </a:r>
            <a:r>
              <a:rPr lang="en-US" dirty="0"/>
              <a:t> and read speedy green words.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54367D56-72BD-F627-A642-B91F2F2013E8}"/>
              </a:ext>
            </a:extLst>
          </p:cNvPr>
          <p:cNvSpPr>
            <a:spLocks noGrp="1"/>
          </p:cNvSpPr>
          <p:nvPr>
            <p:ph type="sldNum" sz="quarter" idx="5"/>
          </p:nvPr>
        </p:nvSpPr>
        <p:spPr/>
        <p:txBody>
          <a:bodyPr/>
          <a:lstStyle/>
          <a:p>
            <a:pPr>
              <a:defRPr/>
            </a:pPr>
            <a:fld id="{81A61AF0-59CC-4D82-B182-5DFC7F9ACF1F}" type="slidenum">
              <a:rPr lang="en-GB" smtClean="0"/>
              <a:pPr>
                <a:defRPr/>
              </a:pPr>
              <a:t>27</a:t>
            </a:fld>
            <a:endParaRPr lang="en-GB"/>
          </a:p>
        </p:txBody>
      </p:sp>
    </p:spTree>
    <p:extLst>
      <p:ext uri="{BB962C8B-B14F-4D97-AF65-F5344CB8AC3E}">
        <p14:creationId xmlns:p14="http://schemas.microsoft.com/office/powerpoint/2010/main" val="38586308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D2F2-20AB-826E-8939-BD99E5A42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9BAE6-608C-A491-61CA-4B9004074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84255-9A40-7846-B4AE-BAAE9C42F72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 your child’s book bag, they will bring home: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Storybook they have just read in class to </a:t>
            </a:r>
            <a:r>
              <a:rPr lang="en-US" sz="1200" kern="1200" dirty="0" err="1">
                <a:solidFill>
                  <a:schemeClr val="tx1"/>
                </a:solidFill>
                <a:effectLst/>
                <a:latin typeface="+mn-lt"/>
                <a:ea typeface="+mn-ea"/>
                <a:cs typeface="+mn-cs"/>
              </a:rPr>
              <a:t>practise</a:t>
            </a:r>
            <a:r>
              <a:rPr lang="en-US" sz="1200" kern="1200" dirty="0">
                <a:solidFill>
                  <a:schemeClr val="tx1"/>
                </a:solidFill>
                <a:effectLst/>
                <a:latin typeface="+mn-lt"/>
                <a:ea typeface="+mn-ea"/>
                <a:cs typeface="+mn-cs"/>
              </a:rPr>
              <a:t> reading what they can already read (</a:t>
            </a:r>
            <a:r>
              <a:rPr lang="en-GB" sz="1200" kern="1200" dirty="0">
                <a:solidFill>
                  <a:schemeClr val="tx1"/>
                </a:solidFill>
                <a:effectLst/>
                <a:latin typeface="+mn-lt"/>
                <a:ea typeface="+mn-ea"/>
                <a:cs typeface="+mn-cs"/>
              </a:rPr>
              <a:t>they love this book and enjoy reading it in their storyteller voice).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t>
            </a:r>
            <a:r>
              <a:rPr lang="en-GB" sz="1200" b="1" i="1"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 if applicable a</a:t>
            </a:r>
            <a:r>
              <a:rPr lang="en-GB" sz="1200" kern="1200" dirty="0">
                <a:solidFill>
                  <a:schemeClr val="tx1"/>
                </a:solidFill>
                <a:effectLst/>
                <a:latin typeface="+mn-lt"/>
                <a:ea typeface="+mn-ea"/>
                <a:cs typeface="+mn-cs"/>
              </a:rPr>
              <a:t> past Storybook – a previously read RWI Storybooks for extra practice. </a:t>
            </a:r>
            <a:r>
              <a:rPr lang="en-US" sz="1200" kern="1200" dirty="0">
                <a:solidFill>
                  <a:schemeClr val="tx1"/>
                </a:solidFill>
                <a:effectLst/>
                <a:latin typeface="+mn-lt"/>
                <a:ea typeface="+mn-ea"/>
                <a:cs typeface="+mn-cs"/>
              </a:rPr>
              <a:t>The children enjoy re-reading stories they know well. Their fluency improves on every reading.</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if applicable </a:t>
            </a:r>
            <a:r>
              <a:rPr lang="en-GB" sz="1200" i="0" kern="1200" dirty="0">
                <a:solidFill>
                  <a:schemeClr val="tx1"/>
                </a:solidFill>
                <a:effectLst/>
                <a:latin typeface="+mn-lt"/>
                <a:ea typeface="+mn-ea"/>
                <a:cs typeface="+mn-cs"/>
              </a:rPr>
              <a:t>a Book Bag Book that </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links to the story they have read in class or a non-fiction or ‘More’ Storybook. </a:t>
            </a:r>
            <a:endParaRPr lang="en-GB" sz="1200" kern="1200" dirty="0">
              <a:solidFill>
                <a:schemeClr val="tx1"/>
              </a:solidFill>
              <a:effectLst/>
              <a:latin typeface="+mn-lt"/>
              <a:ea typeface="+mn-ea"/>
              <a:cs typeface="+mn-cs"/>
            </a:endParaRPr>
          </a:p>
          <a:p>
            <a:pPr marL="171450" lvl="0" indent="-171450">
              <a:buFontTx/>
              <a:buChar char="-"/>
            </a:pPr>
            <a:r>
              <a:rPr lang="en-GB" sz="1200" kern="1200" dirty="0">
                <a:solidFill>
                  <a:schemeClr val="tx1"/>
                </a:solidFill>
                <a:effectLst/>
                <a:latin typeface="+mn-lt"/>
                <a:ea typeface="+mn-ea"/>
                <a:cs typeface="+mn-cs"/>
              </a:rPr>
              <a:t>A picture book to share with you which has already been read to them so they care about it.  You can read the story to them or they can retell the story by looking at the pictures. They are not expected to read the story themselves.</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make </a:t>
            </a:r>
            <a:r>
              <a:rPr lang="en-US" sz="1200" kern="1200" dirty="0">
                <a:solidFill>
                  <a:schemeClr val="tx1"/>
                </a:solidFill>
                <a:effectLst/>
                <a:latin typeface="+mn-lt"/>
                <a:ea typeface="+mn-ea"/>
                <a:cs typeface="+mn-cs"/>
              </a:rPr>
              <a:t>sure that every book that goes into your child’s book bag is a well-loved book – one they know already and want to read again and again.</a:t>
            </a:r>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a:t>The more they read, the faster progress they will make.</a:t>
            </a: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Please avoid saying, “This book is too easy for you!” but instead say “I love how well you can read this book!”</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B70425A-AA2E-9230-A772-42BAEB2B69C7}"/>
              </a:ext>
            </a:extLst>
          </p:cNvPr>
          <p:cNvSpPr>
            <a:spLocks noGrp="1"/>
          </p:cNvSpPr>
          <p:nvPr>
            <p:ph type="sldNum" sz="quarter" idx="5"/>
          </p:nvPr>
        </p:nvSpPr>
        <p:spPr/>
        <p:txBody>
          <a:bodyPr/>
          <a:lstStyle/>
          <a:p>
            <a:pPr>
              <a:defRPr/>
            </a:pPr>
            <a:fld id="{81A61AF0-59CC-4D82-B182-5DFC7F9ACF1F}" type="slidenum">
              <a:rPr lang="en-GB" smtClean="0"/>
              <a:pPr>
                <a:defRPr/>
              </a:pPr>
              <a:t>28</a:t>
            </a:fld>
            <a:endParaRPr lang="en-GB"/>
          </a:p>
        </p:txBody>
      </p:sp>
    </p:spTree>
    <p:extLst>
      <p:ext uri="{BB962C8B-B14F-4D97-AF65-F5344CB8AC3E}">
        <p14:creationId xmlns:p14="http://schemas.microsoft.com/office/powerpoint/2010/main" val="2318459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Being read to</a:t>
            </a:r>
            <a:r>
              <a:rPr lang="en-GB" sz="1200" kern="1200" dirty="0">
                <a:solidFill>
                  <a:schemeClr val="tx1"/>
                </a:solidFill>
                <a:effectLst/>
                <a:latin typeface="+mn-lt"/>
                <a:ea typeface="+mn-ea"/>
                <a:cs typeface="+mn-cs"/>
              </a:rPr>
              <a:t> is the most powerful predictor of a child’s future reading comprehension.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Every child has a right to a story every day.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Reading stories to children isn’t an optional extra to fit in if there’s time; it is transformational.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Let’s read aloud books to children with love, confidence and enjoyment - every day.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Let’s do everything we can to ensure all children get the reading habit early.</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29</a:t>
            </a:fld>
            <a:endParaRPr lang="en-US"/>
          </a:p>
        </p:txBody>
      </p:sp>
    </p:spTree>
    <p:extLst>
      <p:ext uri="{BB962C8B-B14F-4D97-AF65-F5344CB8AC3E}">
        <p14:creationId xmlns:p14="http://schemas.microsoft.com/office/powerpoint/2010/main" val="1989850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2019, researchers in the United States looked at the impact of parents reading with their children.</a:t>
            </a:r>
          </a:p>
          <a:p>
            <a:r>
              <a:rPr lang="en-GB" sz="1200" kern="1200" dirty="0">
                <a:solidFill>
                  <a:schemeClr val="tx1"/>
                </a:solidFill>
                <a:effectLst/>
                <a:latin typeface="+mn-lt"/>
                <a:ea typeface="+mn-ea"/>
                <a:cs typeface="+mn-cs"/>
              </a:rPr>
              <a:t>Here’s how many words children would have heard by the time they were 5 years old. </a:t>
            </a:r>
          </a:p>
          <a:p>
            <a:endParaRPr lang="en-US" dirty="0"/>
          </a:p>
        </p:txBody>
      </p:sp>
      <p:sp>
        <p:nvSpPr>
          <p:cNvPr id="4" name="Slide Number Placeholder 3"/>
          <p:cNvSpPr>
            <a:spLocks noGrp="1"/>
          </p:cNvSpPr>
          <p:nvPr>
            <p:ph type="sldNum" sz="quarter" idx="5"/>
          </p:nvPr>
        </p:nvSpPr>
        <p:spPr/>
        <p:txBody>
          <a:bodyPr/>
          <a:lstStyle/>
          <a:p>
            <a:fld id="{AC167F53-BA33-7E40-958D-01A6607E9B7A}" type="slidenum">
              <a:rPr lang="en-US" smtClean="0"/>
              <a:t>30</a:t>
            </a:fld>
            <a:endParaRPr lang="en-US"/>
          </a:p>
        </p:txBody>
      </p:sp>
    </p:spTree>
    <p:extLst>
      <p:ext uri="{BB962C8B-B14F-4D97-AF65-F5344CB8AC3E}">
        <p14:creationId xmlns:p14="http://schemas.microsoft.com/office/powerpoint/2010/main" val="18008763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0EE12-A07F-ED85-F5F3-7378B2DCE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AFE56-2B15-66E8-9C25-172F54446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32257E-94E8-CD45-0673-C4CBDDCF7E89}"/>
              </a:ext>
            </a:extLst>
          </p:cNvPr>
          <p:cNvSpPr>
            <a:spLocks noGrp="1"/>
          </p:cNvSpPr>
          <p:nvPr>
            <p:ph type="body" idx="1"/>
          </p:nvPr>
        </p:nvSpPr>
        <p:spPr/>
        <p:txBody>
          <a:bodyPr/>
          <a:lstStyle/>
          <a:p>
            <a:r>
              <a:rPr lang="en-US" dirty="0">
                <a:cs typeface="Calibri"/>
              </a:rPr>
              <a:t>Let's watch a short taster of the range of animated films in our virtual classroom.</a:t>
            </a:r>
          </a:p>
          <a:p>
            <a:endParaRPr lang="en-US" dirty="0">
              <a:cs typeface="Calibri"/>
            </a:endParaRPr>
          </a:p>
        </p:txBody>
      </p:sp>
      <p:sp>
        <p:nvSpPr>
          <p:cNvPr id="4" name="Slide Number Placeholder 3">
            <a:extLst>
              <a:ext uri="{FF2B5EF4-FFF2-40B4-BE49-F238E27FC236}">
                <a16:creationId xmlns:a16="http://schemas.microsoft.com/office/drawing/2014/main" id="{E86708E8-D34A-3968-D8B9-862713D9CC88}"/>
              </a:ext>
            </a:extLst>
          </p:cNvPr>
          <p:cNvSpPr>
            <a:spLocks noGrp="1"/>
          </p:cNvSpPr>
          <p:nvPr>
            <p:ph type="sldNum" sz="quarter" idx="5"/>
          </p:nvPr>
        </p:nvSpPr>
        <p:spPr/>
        <p:txBody>
          <a:bodyPr/>
          <a:lstStyle/>
          <a:p>
            <a:pPr>
              <a:defRPr/>
            </a:pPr>
            <a:fld id="{81A61AF0-59CC-4D82-B182-5DFC7F9ACF1F}" type="slidenum">
              <a:rPr lang="en-GB" smtClean="0"/>
              <a:pPr>
                <a:defRPr/>
              </a:pPr>
              <a:t>31</a:t>
            </a:fld>
            <a:endParaRPr lang="en-GB"/>
          </a:p>
        </p:txBody>
      </p:sp>
    </p:spTree>
    <p:extLst>
      <p:ext uri="{BB962C8B-B14F-4D97-AF65-F5344CB8AC3E}">
        <p14:creationId xmlns:p14="http://schemas.microsoft.com/office/powerpoint/2010/main" val="1170612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2F24E-27DE-F407-EFC7-4BE220ACE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3D6D84-A063-7EB5-3271-CA5578FAB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2ABD1-3262-3929-54C1-5D06E5F21F1E}"/>
              </a:ext>
            </a:extLst>
          </p:cNvPr>
          <p:cNvSpPr>
            <a:spLocks noGrp="1"/>
          </p:cNvSpPr>
          <p:nvPr>
            <p:ph type="body" idx="1"/>
          </p:nvPr>
        </p:nvSpPr>
        <p:spPr/>
        <p:txBody>
          <a:bodyPr/>
          <a:lstStyle/>
          <a:p>
            <a:r>
              <a:rPr lang="en-US" dirty="0"/>
              <a:t>We will run regular bitesize meetings to look at each of these in more detail.</a:t>
            </a:r>
          </a:p>
          <a:p>
            <a:pPr marL="0" marR="0" indent="0" algn="l" defTabSz="457200" rtl="0" eaLnBrk="1" fontAlgn="auto" latinLnBrk="0" hangingPunct="1">
              <a:lnSpc>
                <a:spcPct val="100000"/>
              </a:lnSpc>
              <a:spcBef>
                <a:spcPts val="0"/>
              </a:spcBef>
              <a:spcAft>
                <a:spcPts val="0"/>
              </a:spcAft>
              <a:buClrTx/>
              <a:buSzTx/>
              <a:buFontTx/>
              <a:buNone/>
              <a:tabLs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1DED65E5-A64B-8B07-51BF-6B8776A666C7}"/>
              </a:ext>
            </a:extLst>
          </p:cNvPr>
          <p:cNvSpPr>
            <a:spLocks noGrp="1"/>
          </p:cNvSpPr>
          <p:nvPr>
            <p:ph type="sldNum" sz="quarter" idx="5"/>
          </p:nvPr>
        </p:nvSpPr>
        <p:spPr/>
        <p:txBody>
          <a:bodyPr/>
          <a:lstStyle/>
          <a:p>
            <a:fld id="{AC167F53-BA33-7E40-958D-01A6607E9B7A}" type="slidenum">
              <a:rPr lang="en-US" smtClean="0"/>
              <a:t>32</a:t>
            </a:fld>
            <a:endParaRPr lang="en-US"/>
          </a:p>
        </p:txBody>
      </p:sp>
    </p:spTree>
    <p:extLst>
      <p:ext uri="{BB962C8B-B14F-4D97-AF65-F5344CB8AC3E}">
        <p14:creationId xmlns:p14="http://schemas.microsoft.com/office/powerpoint/2010/main" val="25560125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E738D-C33C-E247-B533-AAC64E99A7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1B2B5-9351-0BD2-CA02-5B9757FEB3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D9698-00AD-E391-F5BB-840F2324F466}"/>
              </a:ext>
            </a:extLst>
          </p:cNvPr>
          <p:cNvSpPr>
            <a:spLocks noGrp="1"/>
          </p:cNvSpPr>
          <p:nvPr>
            <p:ph type="body" idx="1"/>
          </p:nvPr>
        </p:nvSpPr>
        <p:spPr/>
        <p:txBody>
          <a:bodyPr/>
          <a:lstStyle/>
          <a:p>
            <a:pPr marL="514350" indent="-514350">
              <a:buFont typeface="+mj-lt"/>
              <a:buAutoNum type="arabicPeriod"/>
            </a:pPr>
            <a:r>
              <a:rPr lang="en-US" dirty="0" err="1"/>
              <a:t>Practise</a:t>
            </a:r>
            <a:r>
              <a:rPr lang="en-US" dirty="0"/>
              <a:t> the sounds and phrases.</a:t>
            </a:r>
          </a:p>
          <a:p>
            <a:pPr marL="514350" indent="-514350">
              <a:buFont typeface="+mj-lt"/>
              <a:buAutoNum type="arabicPeriod"/>
            </a:pPr>
            <a:r>
              <a:rPr lang="en-GB" dirty="0"/>
              <a:t>Practise reading sounds speedily.</a:t>
            </a:r>
          </a:p>
          <a:p>
            <a:pPr marL="514350" indent="-514350">
              <a:buFont typeface="+mj-lt"/>
              <a:buAutoNum type="arabicPeriod"/>
            </a:pPr>
            <a:r>
              <a:rPr lang="en-GB" dirty="0"/>
              <a:t>Help your child use </a:t>
            </a:r>
            <a:r>
              <a:rPr lang="en-US" dirty="0"/>
              <a:t>‘Special Friends’, ‘Fred Talk’ to read words</a:t>
            </a:r>
          </a:p>
          <a:p>
            <a:pPr marL="514350" indent="-514350">
              <a:buFont typeface="+mj-lt"/>
              <a:buAutoNum type="arabicPeriod"/>
            </a:pPr>
            <a:r>
              <a:rPr lang="en-GB" dirty="0"/>
              <a:t>Watch the Virtual Classroom films together.</a:t>
            </a:r>
          </a:p>
        </p:txBody>
      </p:sp>
      <p:sp>
        <p:nvSpPr>
          <p:cNvPr id="4" name="Slide Number Placeholder 3">
            <a:extLst>
              <a:ext uri="{FF2B5EF4-FFF2-40B4-BE49-F238E27FC236}">
                <a16:creationId xmlns:a16="http://schemas.microsoft.com/office/drawing/2014/main" id="{683A0254-0D59-3C41-1850-97BBBE8FB542}"/>
              </a:ext>
            </a:extLst>
          </p:cNvPr>
          <p:cNvSpPr>
            <a:spLocks noGrp="1"/>
          </p:cNvSpPr>
          <p:nvPr>
            <p:ph type="sldNum" sz="quarter" idx="5"/>
          </p:nvPr>
        </p:nvSpPr>
        <p:spPr/>
        <p:txBody>
          <a:bodyPr/>
          <a:lstStyle/>
          <a:p>
            <a:pPr>
              <a:defRPr/>
            </a:pPr>
            <a:fld id="{81A61AF0-59CC-4D82-B182-5DFC7F9ACF1F}" type="slidenum">
              <a:rPr lang="en-GB" smtClean="0"/>
              <a:pPr>
                <a:defRPr/>
              </a:pPr>
              <a:t>33</a:t>
            </a:fld>
            <a:endParaRPr lang="en-GB"/>
          </a:p>
        </p:txBody>
      </p:sp>
    </p:spTree>
    <p:extLst>
      <p:ext uri="{BB962C8B-B14F-4D97-AF65-F5344CB8AC3E}">
        <p14:creationId xmlns:p14="http://schemas.microsoft.com/office/powerpoint/2010/main" val="1100872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26B66-3CC9-114C-5925-BCFAE46F8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1318C3-0270-2F78-0B62-1595354D1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C5D38-541D-7E07-562F-DD0692E2E54B}"/>
              </a:ext>
            </a:extLst>
          </p:cNvPr>
          <p:cNvSpPr>
            <a:spLocks noGrp="1"/>
          </p:cNvSpPr>
          <p:nvPr>
            <p:ph type="body" idx="1"/>
          </p:nvPr>
        </p:nvSpPr>
        <p:spPr/>
        <p:txBody>
          <a:bodyPr/>
          <a:lstStyle/>
          <a:p>
            <a:r>
              <a:rPr lang="en-US" dirty="0"/>
              <a:t>Watch video tutorials on the Ruth Miskin website to help you to understand more about Phonics, Read Write Inc. and how to </a:t>
            </a:r>
            <a:r>
              <a:rPr lang="en-US" dirty="0" err="1"/>
              <a:t>practise</a:t>
            </a:r>
            <a:r>
              <a:rPr lang="en-US" dirty="0"/>
              <a:t> reading and writing with your child at home.</a:t>
            </a:r>
          </a:p>
          <a:p>
            <a:r>
              <a:rPr lang="en-US" dirty="0"/>
              <a:t>There is also a handy ‘Using the Virtual Classroom’ film.</a:t>
            </a:r>
          </a:p>
          <a:p>
            <a:endParaRPr lang="en-US" dirty="0"/>
          </a:p>
        </p:txBody>
      </p:sp>
      <p:sp>
        <p:nvSpPr>
          <p:cNvPr id="4" name="Slide Number Placeholder 3">
            <a:extLst>
              <a:ext uri="{FF2B5EF4-FFF2-40B4-BE49-F238E27FC236}">
                <a16:creationId xmlns:a16="http://schemas.microsoft.com/office/drawing/2014/main" id="{A72AFB39-521B-B301-F64C-6B228EC2809F}"/>
              </a:ext>
            </a:extLst>
          </p:cNvPr>
          <p:cNvSpPr>
            <a:spLocks noGrp="1"/>
          </p:cNvSpPr>
          <p:nvPr>
            <p:ph type="sldNum" sz="quarter" idx="5"/>
          </p:nvPr>
        </p:nvSpPr>
        <p:spPr/>
        <p:txBody>
          <a:bodyPr/>
          <a:lstStyle/>
          <a:p>
            <a:fld id="{AC167F53-BA33-7E40-958D-01A6607E9B7A}" type="slidenum">
              <a:rPr lang="en-US" smtClean="0"/>
              <a:t>34</a:t>
            </a:fld>
            <a:endParaRPr lang="en-US"/>
          </a:p>
        </p:txBody>
      </p:sp>
    </p:spTree>
    <p:extLst>
      <p:ext uri="{BB962C8B-B14F-4D97-AF65-F5344CB8AC3E}">
        <p14:creationId xmlns:p14="http://schemas.microsoft.com/office/powerpoint/2010/main" val="61595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EECAA-5201-1F83-9F50-4A92AE7BB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07EFB-0798-D6C9-EFDB-BF3FB99C1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57C64-8A52-2CE5-65D2-52EA39A297DF}"/>
              </a:ext>
            </a:extLst>
          </p:cNvPr>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i="1" baseline="0" dirty="0">
              <a:latin typeface="Times New Roman" charset="0"/>
            </a:endParaRPr>
          </a:p>
        </p:txBody>
      </p:sp>
      <p:sp>
        <p:nvSpPr>
          <p:cNvPr id="4" name="Slide Number Placeholder 3">
            <a:extLst>
              <a:ext uri="{FF2B5EF4-FFF2-40B4-BE49-F238E27FC236}">
                <a16:creationId xmlns:a16="http://schemas.microsoft.com/office/drawing/2014/main" id="{244AE871-E8D8-5484-A47C-72447EA0BF3D}"/>
              </a:ext>
            </a:extLst>
          </p:cNvPr>
          <p:cNvSpPr>
            <a:spLocks noGrp="1"/>
          </p:cNvSpPr>
          <p:nvPr>
            <p:ph type="sldNum" sz="quarter" idx="5"/>
          </p:nvPr>
        </p:nvSpPr>
        <p:spPr/>
        <p:txBody>
          <a:bodyPr/>
          <a:lstStyle/>
          <a:p>
            <a:fld id="{AC167F53-BA33-7E40-958D-01A6607E9B7A}" type="slidenum">
              <a:rPr lang="en-US" smtClean="0"/>
              <a:t>35</a:t>
            </a:fld>
            <a:endParaRPr lang="en-US"/>
          </a:p>
        </p:txBody>
      </p:sp>
    </p:spTree>
    <p:extLst>
      <p:ext uri="{BB962C8B-B14F-4D97-AF65-F5344CB8AC3E}">
        <p14:creationId xmlns:p14="http://schemas.microsoft.com/office/powerpoint/2010/main" val="13297467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989FC8-F6F7-AFF7-2568-D52649D817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926493"/>
            <a:ext cx="4961811" cy="5941667"/>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C44A-1145-1ED8-001E-41A2DBBFC492}"/>
              </a:ext>
            </a:extLst>
          </p:cNvPr>
          <p:cNvSpPr>
            <a:spLocks noGrp="1"/>
          </p:cNvSpPr>
          <p:nvPr>
            <p:ph type="title"/>
          </p:nvPr>
        </p:nvSpPr>
        <p:spPr>
          <a:xfrm>
            <a:off x="612036" y="748683"/>
            <a:ext cx="6036845" cy="1198981"/>
          </a:xfrm>
          <a:prstGeom prst="rect">
            <a:avLst/>
          </a:prstGeom>
        </p:spPr>
        <p:txBody>
          <a:bodyPr/>
          <a:lstStyle>
            <a:lvl1pPr>
              <a:defRPr sz="3500">
                <a:solidFill>
                  <a:srgbClr val="424242"/>
                </a:solidFill>
                <a:latin typeface="Calibri" panose="020F0502020204030204" pitchFamily="34" charset="0"/>
                <a:cs typeface="Calibri" panose="020F0502020204030204" pitchFamily="34" charset="0"/>
              </a:defRPr>
            </a:lvl1pPr>
          </a:lstStyle>
          <a:p>
            <a:r>
              <a:rPr lang="en-GB"/>
              <a:t>Click to edit Master title style</a:t>
            </a:r>
            <a:endParaRPr lang="en-US"/>
          </a:p>
        </p:txBody>
      </p:sp>
      <p:pic>
        <p:nvPicPr>
          <p:cNvPr id="4" name="Picture 3" descr="A blue and yellow sign&#10;&#10;Description automatically generated">
            <a:extLst>
              <a:ext uri="{FF2B5EF4-FFF2-40B4-BE49-F238E27FC236}">
                <a16:creationId xmlns:a16="http://schemas.microsoft.com/office/drawing/2014/main" id="{38387C92-35CE-5C7F-5931-1D8C829488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66750" y="6139094"/>
            <a:ext cx="2177250" cy="586183"/>
          </a:xfrm>
          <a:prstGeom prst="rect">
            <a:avLst/>
          </a:prstGeom>
        </p:spPr>
      </p:pic>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978721"/>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526163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1">
    <p:spTree>
      <p:nvGrpSpPr>
        <p:cNvPr id="1" name=""/>
        <p:cNvGrpSpPr/>
        <p:nvPr/>
      </p:nvGrpSpPr>
      <p:grpSpPr>
        <a:xfrm>
          <a:off x="0" y="0"/>
          <a:ext cx="0" cy="0"/>
          <a:chOff x="0" y="0"/>
          <a:chExt cx="0" cy="0"/>
        </a:xfrm>
      </p:grpSpPr>
      <p:pic>
        <p:nvPicPr>
          <p:cNvPr id="3" name="Picture 2" descr="A group of colorful quotation marks&#10;&#10;Description automatically generated">
            <a:extLst>
              <a:ext uri="{FF2B5EF4-FFF2-40B4-BE49-F238E27FC236}">
                <a16:creationId xmlns:a16="http://schemas.microsoft.com/office/drawing/2014/main" id="{9F85A0C9-C2FB-31D4-66B3-B2AF7BF291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8992" r="45617" b="46046"/>
          <a:stretch/>
        </p:blipFill>
        <p:spPr>
          <a:xfrm>
            <a:off x="6175753" y="241302"/>
            <a:ext cx="2638637" cy="1711842"/>
          </a:xfrm>
          <a:prstGeom prst="rect">
            <a:avLst/>
          </a:prstGeom>
        </p:spPr>
      </p:pic>
      <p:sp>
        <p:nvSpPr>
          <p:cNvPr id="5" name="Text Placeholder 4">
            <a:extLst>
              <a:ext uri="{FF2B5EF4-FFF2-40B4-BE49-F238E27FC236}">
                <a16:creationId xmlns:a16="http://schemas.microsoft.com/office/drawing/2014/main" id="{9322085E-F0CA-30C6-5E89-07AC7FC8738F}"/>
              </a:ext>
            </a:extLst>
          </p:cNvPr>
          <p:cNvSpPr>
            <a:spLocks noGrp="1"/>
          </p:cNvSpPr>
          <p:nvPr>
            <p:ph type="body" sz="quarter" idx="10"/>
          </p:nvPr>
        </p:nvSpPr>
        <p:spPr>
          <a:xfrm>
            <a:off x="871870" y="2169042"/>
            <a:ext cx="6529055" cy="3338624"/>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
        <p:nvSpPr>
          <p:cNvPr id="7" name="Text Placeholder 6">
            <a:extLst>
              <a:ext uri="{FF2B5EF4-FFF2-40B4-BE49-F238E27FC236}">
                <a16:creationId xmlns:a16="http://schemas.microsoft.com/office/drawing/2014/main" id="{BD54EEE9-936B-AAB0-4630-ABC3177C86C8}"/>
              </a:ext>
            </a:extLst>
          </p:cNvPr>
          <p:cNvSpPr>
            <a:spLocks noGrp="1"/>
          </p:cNvSpPr>
          <p:nvPr>
            <p:ph type="body" sz="quarter" idx="11"/>
          </p:nvPr>
        </p:nvSpPr>
        <p:spPr>
          <a:xfrm>
            <a:off x="871538" y="5507038"/>
            <a:ext cx="4146550" cy="830262"/>
          </a:xfrm>
          <a:prstGeom prst="rect">
            <a:avLst/>
          </a:prstGeom>
        </p:spPr>
        <p:txBody>
          <a:bodyPr/>
          <a:lstStyle>
            <a:lvl1pPr>
              <a:defRPr sz="1600" i="1">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011655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Quote slide 1">
    <p:bg>
      <p:bgPr>
        <a:solidFill>
          <a:srgbClr val="DBEEEF"/>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C39C58E-29D8-46F4-D5E8-CD31F268E566}"/>
              </a:ext>
            </a:extLst>
          </p:cNvPr>
          <p:cNvSpPr>
            <a:spLocks noGrp="1"/>
          </p:cNvSpPr>
          <p:nvPr>
            <p:ph type="body" sz="quarter" idx="10"/>
          </p:nvPr>
        </p:nvSpPr>
        <p:spPr>
          <a:xfrm>
            <a:off x="1307472" y="1759688"/>
            <a:ext cx="6529055" cy="3338624"/>
          </a:xfrm>
          <a:prstGeom prst="rect">
            <a:avLst/>
          </a:prstGeom>
        </p:spPr>
        <p:txBody>
          <a:bodyPr/>
          <a:lstStyle>
            <a:lvl1pPr algn="ctr">
              <a:defRPr sz="6000" b="1">
                <a:solidFill>
                  <a:srgbClr val="0C3B5A"/>
                </a:solidFill>
                <a:latin typeface="Calibri" panose="020F0502020204030204" pitchFamily="34" charset="0"/>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151260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2989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4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ext slide">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B4F2D68-4F60-FA08-93C8-AA9F46AFAE39}"/>
              </a:ext>
            </a:extLst>
          </p:cNvPr>
          <p:cNvSpPr>
            <a:spLocks noGrp="1"/>
          </p:cNvSpPr>
          <p:nvPr>
            <p:ph type="body" sz="quarter" idx="10"/>
          </p:nvPr>
        </p:nvSpPr>
        <p:spPr>
          <a:xfrm>
            <a:off x="612036" y="1568835"/>
            <a:ext cx="7919927" cy="3720330"/>
          </a:xfrm>
          <a:prstGeom prst="rect">
            <a:avLst/>
          </a:prstGeom>
        </p:spPr>
        <p:txBody>
          <a:bodyPr/>
          <a:lstStyle>
            <a:lvl1pPr>
              <a:defRPr sz="3000">
                <a:solidFill>
                  <a:srgbClr val="424242"/>
                </a:solidFill>
                <a:latin typeface="Calibri" panose="020F0502020204030204" pitchFamily="34" charset="0"/>
                <a:cs typeface="Calibri" panose="020F0502020204030204" pitchFamily="34" charset="0"/>
              </a:defRPr>
            </a:lvl1pPr>
          </a:lstStyle>
          <a:p>
            <a:pPr lvl="0"/>
            <a:r>
              <a:rPr lang="en-GB"/>
              <a:t>Click to edit Master text styles</a:t>
            </a:r>
          </a:p>
        </p:txBody>
      </p:sp>
      <p:pic>
        <p:nvPicPr>
          <p:cNvPr id="7" name="Picture 6" descr="A blue rectangle with yellow and green text&#10;&#10;Description automatically generated">
            <a:extLst>
              <a:ext uri="{FF2B5EF4-FFF2-40B4-BE49-F238E27FC236}">
                <a16:creationId xmlns:a16="http://schemas.microsoft.com/office/drawing/2014/main" id="{E74C2C0F-EB2E-3D96-8800-58794DC49F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10" name="Picture 9">
            <a:extLst>
              <a:ext uri="{FF2B5EF4-FFF2-40B4-BE49-F238E27FC236}">
                <a16:creationId xmlns:a16="http://schemas.microsoft.com/office/drawing/2014/main" id="{6E5F9FAE-6B64-97A1-38B0-BCAEB1F6FE8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77618" y="135437"/>
            <a:ext cx="2040462" cy="754915"/>
          </a:xfrm>
          <a:prstGeom prst="rect">
            <a:avLst/>
          </a:prstGeom>
        </p:spPr>
      </p:pic>
    </p:spTree>
    <p:extLst>
      <p:ext uri="{BB962C8B-B14F-4D97-AF65-F5344CB8AC3E}">
        <p14:creationId xmlns:p14="http://schemas.microsoft.com/office/powerpoint/2010/main" val="1728346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2182" r="22182"/>
          <a:stretch/>
        </p:blipFill>
        <p:spPr>
          <a:xfrm>
            <a:off x="0" y="899417"/>
            <a:ext cx="4988560" cy="5968743"/>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898852145"/>
      </p:ext>
    </p:extLst>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958CD4-10A5-FD10-1599-F4A0BCA5E55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9153" r="14215"/>
          <a:stretch/>
        </p:blipFill>
        <p:spPr>
          <a:xfrm>
            <a:off x="-1111" y="918701"/>
            <a:ext cx="5071729" cy="5951827"/>
          </a:xfrm>
          <a:prstGeom prst="rect">
            <a:avLst/>
          </a:prstGeom>
        </p:spPr>
      </p:pic>
      <p:sp>
        <p:nvSpPr>
          <p:cNvPr id="6" name="Parallelogram 5">
            <a:extLst>
              <a:ext uri="{FF2B5EF4-FFF2-40B4-BE49-F238E27FC236}">
                <a16:creationId xmlns:a16="http://schemas.microsoft.com/office/drawing/2014/main" id="{E239198A-A780-B7E6-9F76-709E43752013}"/>
              </a:ext>
            </a:extLst>
          </p:cNvPr>
          <p:cNvSpPr/>
          <p:nvPr userDrawn="1"/>
        </p:nvSpPr>
        <p:spPr>
          <a:xfrm>
            <a:off x="4226544" y="918701"/>
            <a:ext cx="3032767" cy="5951827"/>
          </a:xfrm>
          <a:prstGeom prst="parallelogram">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D82F"/>
              </a:solidFill>
            </a:endParaRPr>
          </a:p>
        </p:txBody>
      </p:sp>
      <p:sp>
        <p:nvSpPr>
          <p:cNvPr id="8" name="Rectangle 7">
            <a:extLst>
              <a:ext uri="{FF2B5EF4-FFF2-40B4-BE49-F238E27FC236}">
                <a16:creationId xmlns:a16="http://schemas.microsoft.com/office/drawing/2014/main" id="{CB1C0A69-03C6-A42C-2BD0-DDB5E4F1BA23}"/>
              </a:ext>
            </a:extLst>
          </p:cNvPr>
          <p:cNvSpPr/>
          <p:nvPr userDrawn="1"/>
        </p:nvSpPr>
        <p:spPr>
          <a:xfrm>
            <a:off x="6289040" y="928861"/>
            <a:ext cx="2854960" cy="5939299"/>
          </a:xfrm>
          <a:prstGeom prst="rect">
            <a:avLst/>
          </a:prstGeom>
          <a:solidFill>
            <a:srgbClr val="FFD8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6BDE8C-434A-D64C-DADD-17A53A072005}"/>
              </a:ext>
            </a:extLst>
          </p:cNvPr>
          <p:cNvSpPr/>
          <p:nvPr userDrawn="1"/>
        </p:nvSpPr>
        <p:spPr>
          <a:xfrm>
            <a:off x="0" y="0"/>
            <a:ext cx="9144000" cy="9264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rectangle with yellow and green text&#10;&#10;Description automatically generated">
            <a:extLst>
              <a:ext uri="{FF2B5EF4-FFF2-40B4-BE49-F238E27FC236}">
                <a16:creationId xmlns:a16="http://schemas.microsoft.com/office/drawing/2014/main" id="{36C95502-6C3D-78E6-F4FB-C17A52FBAA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5921" y="10160"/>
            <a:ext cx="2397759" cy="852760"/>
          </a:xfrm>
          <a:prstGeom prst="rect">
            <a:avLst/>
          </a:prstGeom>
        </p:spPr>
      </p:pic>
      <p:pic>
        <p:nvPicPr>
          <p:cNvPr id="3" name="Picture 2" descr="A black and yellow logo&#10;&#10;Description automatically generated">
            <a:extLst>
              <a:ext uri="{FF2B5EF4-FFF2-40B4-BE49-F238E27FC236}">
                <a16:creationId xmlns:a16="http://schemas.microsoft.com/office/drawing/2014/main" id="{533DAECD-B690-D638-6272-21DBF9CB53E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7354" y="104819"/>
            <a:ext cx="1864401" cy="689779"/>
          </a:xfrm>
          <a:prstGeom prst="rect">
            <a:avLst/>
          </a:prstGeom>
        </p:spPr>
      </p:pic>
    </p:spTree>
    <p:extLst>
      <p:ext uri="{BB962C8B-B14F-4D97-AF65-F5344CB8AC3E}">
        <p14:creationId xmlns:p14="http://schemas.microsoft.com/office/powerpoint/2010/main" val="3235473507"/>
      </p:ext>
    </p:extLst>
  </p:cSld>
  <p:clrMapOvr>
    <a:masterClrMapping/>
  </p:clrMapOvr>
  <p:hf sldNum="0"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EFFE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866531"/>
      </p:ext>
    </p:extLst>
  </p:cSld>
  <p:clrMap bg1="lt1" tx1="dk1" bg2="lt2" tx2="dk2" accent1="accent1" accent2="accent2" accent3="accent3" accent4="accent4" accent5="accent5" accent6="accent6" hlink="hlink" folHlink="folHlink"/>
  <p:sldLayoutIdLst>
    <p:sldLayoutId id="2147483737" r:id="rId1"/>
    <p:sldLayoutId id="2147483747" r:id="rId2"/>
    <p:sldLayoutId id="2147483744" r:id="rId3"/>
    <p:sldLayoutId id="2147483758" r:id="rId4"/>
    <p:sldLayoutId id="2147483756" r:id="rId5"/>
    <p:sldLayoutId id="2147483759" r:id="rId6"/>
    <p:sldLayoutId id="2147483760" r:id="rId7"/>
    <p:sldLayoutId id="2147483761" r:id="rId8"/>
  </p:sldLayoutIdLst>
  <p:hf sldNum="0" hdr="0"/>
  <p:txStyles>
    <p:title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p:titleStyle>
    <p:body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emf"/><Relationship Id="rId7" Type="http://schemas.openxmlformats.org/officeDocument/2006/relationships/image" Target="../media/image14.emf"/><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notesSlide" Target="../notesSlides/notesSlide3.xml"/><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image" Target="../media/image18.png"/><Relationship Id="rId5" Type="http://schemas.openxmlformats.org/officeDocument/2006/relationships/image" Target="../media/image12.emf"/><Relationship Id="rId15" Type="http://schemas.openxmlformats.org/officeDocument/2006/relationships/image" Target="../media/image22.png"/><Relationship Id="rId10" Type="http://schemas.openxmlformats.org/officeDocument/2006/relationships/image" Target="../media/image17.emf"/><Relationship Id="rId19" Type="http://schemas.openxmlformats.org/officeDocument/2006/relationships/image" Target="../media/image26.png"/><Relationship Id="rId4" Type="http://schemas.openxmlformats.org/officeDocument/2006/relationships/image" Target="../media/image11.emf"/><Relationship Id="rId9" Type="http://schemas.openxmlformats.org/officeDocument/2006/relationships/image" Target="../media/image16.emf"/><Relationship Id="rId1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6.gif"/><Relationship Id="rId4" Type="http://schemas.openxmlformats.org/officeDocument/2006/relationships/image" Target="../media/image45.gif"/></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emf"/><Relationship Id="rId7"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63.tiff"/></Relationships>
</file>

<file path=ppt/slides/_rels/slide2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64.png"/><Relationship Id="rId7" Type="http://schemas.openxmlformats.org/officeDocument/2006/relationships/image" Target="../media/image13.emf"/><Relationship Id="rId12"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44.png"/><Relationship Id="rId7" Type="http://schemas.openxmlformats.org/officeDocument/2006/relationships/image" Target="../media/image7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tiff"/><Relationship Id="rId9"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727BB2E-EB13-B53C-8E91-C21FA7EF484B}"/>
              </a:ext>
            </a:extLst>
          </p:cNvPr>
          <p:cNvSpPr txBox="1">
            <a:spLocks/>
          </p:cNvSpPr>
          <p:nvPr/>
        </p:nvSpPr>
        <p:spPr>
          <a:xfrm>
            <a:off x="4835822" y="2973206"/>
            <a:ext cx="4181003" cy="3199960"/>
          </a:xfrm>
          <a:prstGeom prst="rect">
            <a:avLst/>
          </a:prstGeom>
        </p:spPr>
        <p:txBody>
          <a:bodyPr lIns="0" tIns="0" rIns="0" bIns="0" anchor="t"/>
          <a:lstStyle>
            <a:lvl1pPr algn="l" rtl="0" eaLnBrk="1" fontAlgn="base" hangingPunct="1">
              <a:lnSpc>
                <a:spcPct val="90000"/>
              </a:lnSpc>
              <a:spcBef>
                <a:spcPct val="20000"/>
              </a:spcBef>
              <a:spcAft>
                <a:spcPct val="0"/>
              </a:spcAft>
              <a:buFont typeface="Arial" charset="0"/>
              <a:defRPr sz="3200" kern="1200">
                <a:solidFill>
                  <a:schemeClr val="tx2"/>
                </a:solidFill>
                <a:latin typeface="+mn-lt"/>
                <a:ea typeface="+mn-ea"/>
                <a:cs typeface="+mn-cs"/>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00000"/>
              </a:lnSpc>
              <a:spcBef>
                <a:spcPts val="0"/>
              </a:spcBef>
            </a:pPr>
            <a:r>
              <a:rPr lang="en-GB" sz="4800" b="1" dirty="0">
                <a:solidFill>
                  <a:srgbClr val="0C3B5A"/>
                </a:solidFill>
                <a:cs typeface="Calibri"/>
              </a:rPr>
              <a:t>Parent Meeting</a:t>
            </a:r>
          </a:p>
          <a:p>
            <a:pPr algn="ctr">
              <a:lnSpc>
                <a:spcPct val="100000"/>
              </a:lnSpc>
              <a:spcBef>
                <a:spcPts val="0"/>
              </a:spcBef>
            </a:pPr>
            <a:r>
              <a:rPr lang="en-GB" sz="4800" b="1" dirty="0">
                <a:solidFill>
                  <a:srgbClr val="0C3B5A"/>
                </a:solidFill>
                <a:latin typeface="Calibri"/>
                <a:ea typeface="Calibri"/>
                <a:cs typeface="Calibri"/>
              </a:rPr>
              <a:t>Introduction to Read Write Inc.</a:t>
            </a:r>
            <a:endParaRPr lang="en-GB" sz="4800" b="1" dirty="0">
              <a:solidFill>
                <a:schemeClr val="tx1"/>
              </a:solidFill>
              <a:latin typeface="Calibri"/>
              <a:ea typeface="Calibri"/>
              <a:cs typeface="Calibri"/>
            </a:endParaRPr>
          </a:p>
        </p:txBody>
      </p:sp>
    </p:spTree>
    <p:extLst>
      <p:ext uri="{BB962C8B-B14F-4D97-AF65-F5344CB8AC3E}">
        <p14:creationId xmlns:p14="http://schemas.microsoft.com/office/powerpoint/2010/main" val="354391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4BB65-7D46-7EE0-2FCC-3FC0EFAECC5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E176406-A762-0F8E-87F5-DA3774783E69}"/>
              </a:ext>
            </a:extLst>
          </p:cNvPr>
          <p:cNvSpPr>
            <a:spLocks noGrp="1"/>
          </p:cNvSpPr>
          <p:nvPr>
            <p:ph type="body" sz="quarter" idx="10"/>
          </p:nvPr>
        </p:nvSpPr>
        <p:spPr/>
        <p:txBody>
          <a:bodyPr/>
          <a:lstStyle/>
          <a:p>
            <a:pPr marL="0" indent="0">
              <a:lnSpc>
                <a:spcPct val="100000"/>
              </a:lnSpc>
              <a:buNone/>
            </a:pPr>
            <a:r>
              <a:rPr lang="en-US" dirty="0"/>
              <a:t>Teach a child to read and keep that child reading and we will change everything.</a:t>
            </a:r>
          </a:p>
          <a:p>
            <a:pPr>
              <a:lnSpc>
                <a:spcPct val="100000"/>
              </a:lnSpc>
            </a:pPr>
            <a:endParaRPr lang="en-US" dirty="0"/>
          </a:p>
          <a:p>
            <a:pPr marL="0" indent="0">
              <a:lnSpc>
                <a:spcPct val="100000"/>
              </a:lnSpc>
              <a:buNone/>
            </a:pPr>
            <a:r>
              <a:rPr lang="en-US" b="1" dirty="0"/>
              <a:t>And I mean everything.</a:t>
            </a:r>
          </a:p>
        </p:txBody>
      </p:sp>
      <p:sp>
        <p:nvSpPr>
          <p:cNvPr id="3" name="Text Placeholder 2">
            <a:extLst>
              <a:ext uri="{FF2B5EF4-FFF2-40B4-BE49-F238E27FC236}">
                <a16:creationId xmlns:a16="http://schemas.microsoft.com/office/drawing/2014/main" id="{1B362A10-F6F2-729E-668E-901EAACC63B5}"/>
              </a:ext>
            </a:extLst>
          </p:cNvPr>
          <p:cNvSpPr>
            <a:spLocks noGrp="1"/>
          </p:cNvSpPr>
          <p:nvPr>
            <p:ph type="body" sz="quarter" idx="11"/>
          </p:nvPr>
        </p:nvSpPr>
        <p:spPr/>
        <p:txBody>
          <a:bodyPr/>
          <a:lstStyle/>
          <a:p>
            <a:pPr marL="0" indent="0">
              <a:buNone/>
            </a:pPr>
            <a:r>
              <a:rPr lang="en-US" dirty="0"/>
              <a:t>Jeanette Winterson</a:t>
            </a:r>
            <a:endParaRPr lang="en-US" b="1" dirty="0"/>
          </a:p>
        </p:txBody>
      </p:sp>
    </p:spTree>
    <p:extLst>
      <p:ext uri="{BB962C8B-B14F-4D97-AF65-F5344CB8AC3E}">
        <p14:creationId xmlns:p14="http://schemas.microsoft.com/office/powerpoint/2010/main" val="2074598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EB574-AB6D-C0E1-CE48-175BDB41F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939A7-67BC-95BB-C325-668C764263A7}"/>
              </a:ext>
            </a:extLst>
          </p:cNvPr>
          <p:cNvSpPr>
            <a:spLocks noGrp="1"/>
          </p:cNvSpPr>
          <p:nvPr>
            <p:ph type="title"/>
          </p:nvPr>
        </p:nvSpPr>
        <p:spPr>
          <a:xfrm>
            <a:off x="612036" y="748683"/>
            <a:ext cx="7317816" cy="1198981"/>
          </a:xfrm>
        </p:spPr>
        <p:txBody>
          <a:bodyPr/>
          <a:lstStyle/>
          <a:p>
            <a:r>
              <a:rPr lang="en-US" dirty="0"/>
              <a:t>Read Write Inc. Phonics daily lessons</a:t>
            </a:r>
          </a:p>
        </p:txBody>
      </p:sp>
      <p:sp>
        <p:nvSpPr>
          <p:cNvPr id="3" name="Text Placeholder 2">
            <a:extLst>
              <a:ext uri="{FF2B5EF4-FFF2-40B4-BE49-F238E27FC236}">
                <a16:creationId xmlns:a16="http://schemas.microsoft.com/office/drawing/2014/main" id="{9EAD0403-8EB0-D28F-D1DA-05C6284C21F8}"/>
              </a:ext>
            </a:extLst>
          </p:cNvPr>
          <p:cNvSpPr>
            <a:spLocks noGrp="1"/>
          </p:cNvSpPr>
          <p:nvPr>
            <p:ph type="body" sz="quarter" idx="10"/>
          </p:nvPr>
        </p:nvSpPr>
        <p:spPr/>
        <p:txBody>
          <a:bodyPr/>
          <a:lstStyle/>
          <a:p>
            <a:endParaRPr lang="en-US" dirty="0"/>
          </a:p>
        </p:txBody>
      </p:sp>
      <p:grpSp>
        <p:nvGrpSpPr>
          <p:cNvPr id="4" name="Group 3">
            <a:extLst>
              <a:ext uri="{FF2B5EF4-FFF2-40B4-BE49-F238E27FC236}">
                <a16:creationId xmlns:a16="http://schemas.microsoft.com/office/drawing/2014/main" id="{4DD99C7D-AD8A-9600-3A59-D41A022281D9}"/>
              </a:ext>
            </a:extLst>
          </p:cNvPr>
          <p:cNvGrpSpPr/>
          <p:nvPr/>
        </p:nvGrpSpPr>
        <p:grpSpPr>
          <a:xfrm>
            <a:off x="5669072" y="2251580"/>
            <a:ext cx="3125860" cy="863516"/>
            <a:chOff x="1331639" y="4077050"/>
            <a:chExt cx="3382487" cy="810023"/>
          </a:xfrm>
        </p:grpSpPr>
        <p:grpSp>
          <p:nvGrpSpPr>
            <p:cNvPr id="5" name="Group 4">
              <a:extLst>
                <a:ext uri="{FF2B5EF4-FFF2-40B4-BE49-F238E27FC236}">
                  <a16:creationId xmlns:a16="http://schemas.microsoft.com/office/drawing/2014/main" id="{49AFD7E6-03BB-AED4-8C46-3C5EDD9091CA}"/>
                </a:ext>
              </a:extLst>
            </p:cNvPr>
            <p:cNvGrpSpPr/>
            <p:nvPr/>
          </p:nvGrpSpPr>
          <p:grpSpPr>
            <a:xfrm>
              <a:off x="1331639" y="4077050"/>
              <a:ext cx="2446386" cy="810004"/>
              <a:chOff x="1297076" y="3889727"/>
              <a:chExt cx="1959156" cy="648683"/>
            </a:xfrm>
          </p:grpSpPr>
          <p:pic>
            <p:nvPicPr>
              <p:cNvPr id="13" name="Picture 12" descr="837119 RED Pin It On CVR.pdf">
                <a:extLst>
                  <a:ext uri="{FF2B5EF4-FFF2-40B4-BE49-F238E27FC236}">
                    <a16:creationId xmlns:a16="http://schemas.microsoft.com/office/drawing/2014/main" id="{9FD0CD9D-76B0-DA59-12E2-8941F39712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14" name="Picture 13" descr="837132 GREEN My Dog Ned CVR.pdf">
                <a:extLst>
                  <a:ext uri="{FF2B5EF4-FFF2-40B4-BE49-F238E27FC236}">
                    <a16:creationId xmlns:a16="http://schemas.microsoft.com/office/drawing/2014/main" id="{1B946C65-E8D8-041D-8744-3BF0489E84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15" name="Picture 14" descr="837158 PURPLE Billy the Kid CVR.pdf">
                <a:extLst>
                  <a:ext uri="{FF2B5EF4-FFF2-40B4-BE49-F238E27FC236}">
                    <a16:creationId xmlns:a16="http://schemas.microsoft.com/office/drawing/2014/main" id="{C26911F1-1D3F-BCD5-BA4E-5D1A8B428B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16" name="Picture 15" descr="837169 PINK Scruffy Ted CVR.pdf">
                <a:extLst>
                  <a:ext uri="{FF2B5EF4-FFF2-40B4-BE49-F238E27FC236}">
                    <a16:creationId xmlns:a16="http://schemas.microsoft.com/office/drawing/2014/main" id="{6DA32B79-E9E2-487B-C0CD-0C2745A5146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17" name="Picture 16" descr="837188 ORANGE Playday CVR.pdf">
                <a:extLst>
                  <a:ext uri="{FF2B5EF4-FFF2-40B4-BE49-F238E27FC236}">
                    <a16:creationId xmlns:a16="http://schemas.microsoft.com/office/drawing/2014/main" id="{40790AB3-BFED-C587-EBAC-ACC1577AAC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6" name="Picture 5" descr="Screen Shot 2016-04-13 at 14.02.55.jpg">
              <a:extLst>
                <a:ext uri="{FF2B5EF4-FFF2-40B4-BE49-F238E27FC236}">
                  <a16:creationId xmlns:a16="http://schemas.microsoft.com/office/drawing/2014/main" id="{9F1DBA7B-5579-0F95-2622-1A22F4FE9E6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11" name="Picture 10" descr="837214 BLUE Barker CVR.pdf">
              <a:extLst>
                <a:ext uri="{FF2B5EF4-FFF2-40B4-BE49-F238E27FC236}">
                  <a16:creationId xmlns:a16="http://schemas.microsoft.com/office/drawing/2014/main" id="{12F0A82C-2D46-60F0-C028-C6EF5FF95A7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12" name="Picture 11" descr="837237 GREY Dangerous dinosaur CVR.pdf">
              <a:extLst>
                <a:ext uri="{FF2B5EF4-FFF2-40B4-BE49-F238E27FC236}">
                  <a16:creationId xmlns:a16="http://schemas.microsoft.com/office/drawing/2014/main" id="{2BE58665-732A-4D23-428E-B3D52D931E9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grpSp>
        <p:nvGrpSpPr>
          <p:cNvPr id="26" name="Group 25">
            <a:extLst>
              <a:ext uri="{FF2B5EF4-FFF2-40B4-BE49-F238E27FC236}">
                <a16:creationId xmlns:a16="http://schemas.microsoft.com/office/drawing/2014/main" id="{EE46382C-C9FF-9CC1-BA98-FBBCB85E2B4B}"/>
              </a:ext>
            </a:extLst>
          </p:cNvPr>
          <p:cNvGrpSpPr/>
          <p:nvPr/>
        </p:nvGrpSpPr>
        <p:grpSpPr>
          <a:xfrm>
            <a:off x="2919766" y="2625964"/>
            <a:ext cx="2305523" cy="1049006"/>
            <a:chOff x="591091" y="5022957"/>
            <a:chExt cx="2305523" cy="1049006"/>
          </a:xfrm>
        </p:grpSpPr>
        <p:pic>
          <p:nvPicPr>
            <p:cNvPr id="27" name="Picture 26" descr="Logo&#10;&#10;Description automatically generated">
              <a:extLst>
                <a:ext uri="{FF2B5EF4-FFF2-40B4-BE49-F238E27FC236}">
                  <a16:creationId xmlns:a16="http://schemas.microsoft.com/office/drawing/2014/main" id="{379B0B8B-4F70-635D-964C-151EB659439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18796" y="5022957"/>
              <a:ext cx="1177818" cy="565596"/>
            </a:xfrm>
            <a:prstGeom prst="rect">
              <a:avLst/>
            </a:prstGeom>
            <a:ln>
              <a:solidFill>
                <a:schemeClr val="tx1"/>
              </a:solidFill>
            </a:ln>
          </p:spPr>
        </p:pic>
        <p:pic>
          <p:nvPicPr>
            <p:cNvPr id="28" name="Picture 27" descr="Logo&#10;&#10;Description automatically generated with medium confidence">
              <a:extLst>
                <a:ext uri="{FF2B5EF4-FFF2-40B4-BE49-F238E27FC236}">
                  <a16:creationId xmlns:a16="http://schemas.microsoft.com/office/drawing/2014/main" id="{86296531-14CF-607B-7927-2177481730F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82028" y="5506367"/>
              <a:ext cx="1181874" cy="565596"/>
            </a:xfrm>
            <a:prstGeom prst="rect">
              <a:avLst/>
            </a:prstGeom>
            <a:ln>
              <a:solidFill>
                <a:schemeClr val="tx1"/>
              </a:solidFill>
            </a:ln>
          </p:spPr>
        </p:pic>
        <p:pic>
          <p:nvPicPr>
            <p:cNvPr id="29" name="Picture 28" descr="Logo, company name&#10;&#10;Description automatically generated">
              <a:extLst>
                <a:ext uri="{FF2B5EF4-FFF2-40B4-BE49-F238E27FC236}">
                  <a16:creationId xmlns:a16="http://schemas.microsoft.com/office/drawing/2014/main" id="{71F43B5F-1F20-A65D-56E1-C7617A015CE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0392548">
              <a:off x="591091" y="5094670"/>
              <a:ext cx="1181874" cy="563569"/>
            </a:xfrm>
            <a:prstGeom prst="rect">
              <a:avLst/>
            </a:prstGeom>
            <a:ln>
              <a:solidFill>
                <a:schemeClr val="tx1"/>
              </a:solidFill>
            </a:ln>
          </p:spPr>
        </p:pic>
      </p:grpSp>
      <p:pic>
        <p:nvPicPr>
          <p:cNvPr id="30" name="Picture 29" descr="Icon&#10;&#10;Description automatically generated">
            <a:extLst>
              <a:ext uri="{FF2B5EF4-FFF2-40B4-BE49-F238E27FC236}">
                <a16:creationId xmlns:a16="http://schemas.microsoft.com/office/drawing/2014/main" id="{B4180021-49AA-E609-F092-C7379678D93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0627203">
            <a:off x="561280" y="2101149"/>
            <a:ext cx="640281" cy="935795"/>
          </a:xfrm>
          <a:prstGeom prst="rect">
            <a:avLst/>
          </a:prstGeom>
          <a:ln>
            <a:solidFill>
              <a:schemeClr val="tx1"/>
            </a:solidFill>
          </a:ln>
        </p:spPr>
      </p:pic>
      <p:pic>
        <p:nvPicPr>
          <p:cNvPr id="31" name="Picture 30" descr="Logo, company name&#10;&#10;Description automatically generated">
            <a:extLst>
              <a:ext uri="{FF2B5EF4-FFF2-40B4-BE49-F238E27FC236}">
                <a16:creationId xmlns:a16="http://schemas.microsoft.com/office/drawing/2014/main" id="{88CD6501-4349-2CC4-8A75-FD054118064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7874" y="1995313"/>
            <a:ext cx="625225" cy="935795"/>
          </a:xfrm>
          <a:prstGeom prst="rect">
            <a:avLst/>
          </a:prstGeom>
          <a:ln>
            <a:solidFill>
              <a:schemeClr val="tx1"/>
            </a:solidFill>
          </a:ln>
        </p:spPr>
      </p:pic>
      <p:pic>
        <p:nvPicPr>
          <p:cNvPr id="32" name="Picture 31" descr="Logo, company name&#10;&#10;Description automatically generated">
            <a:extLst>
              <a:ext uri="{FF2B5EF4-FFF2-40B4-BE49-F238E27FC236}">
                <a16:creationId xmlns:a16="http://schemas.microsoft.com/office/drawing/2014/main" id="{B9E26A8C-DBEB-F46B-E96E-88E9F2F46EF0}"/>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8206"/>
          <a:stretch/>
        </p:blipFill>
        <p:spPr>
          <a:xfrm rot="1047589">
            <a:off x="1671843" y="2061761"/>
            <a:ext cx="641875" cy="931605"/>
          </a:xfrm>
          <a:prstGeom prst="rect">
            <a:avLst/>
          </a:prstGeom>
          <a:ln>
            <a:solidFill>
              <a:schemeClr val="tx1"/>
            </a:solidFill>
          </a:ln>
        </p:spPr>
      </p:pic>
      <p:pic>
        <p:nvPicPr>
          <p:cNvPr id="33" name="Picture 32" descr="A picture containing text&#10;&#10;Description automatically generated">
            <a:extLst>
              <a:ext uri="{FF2B5EF4-FFF2-40B4-BE49-F238E27FC236}">
                <a16:creationId xmlns:a16="http://schemas.microsoft.com/office/drawing/2014/main" id="{EB1EF6B4-D893-3F66-02C8-EEB2E9F0FC9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087470" y="3330921"/>
            <a:ext cx="620697" cy="1015066"/>
          </a:xfrm>
          <a:prstGeom prst="rect">
            <a:avLst/>
          </a:prstGeom>
          <a:ln>
            <a:solidFill>
              <a:schemeClr val="tx1"/>
            </a:solidFill>
          </a:ln>
        </p:spPr>
      </p:pic>
      <p:pic>
        <p:nvPicPr>
          <p:cNvPr id="34" name="Picture 33" descr="A picture containing text&#10;&#10;Description automatically generated">
            <a:extLst>
              <a:ext uri="{FF2B5EF4-FFF2-40B4-BE49-F238E27FC236}">
                <a16:creationId xmlns:a16="http://schemas.microsoft.com/office/drawing/2014/main" id="{DBCC995D-25B0-10D3-D22F-2E8306269F3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757546" y="3325217"/>
            <a:ext cx="645951" cy="1015066"/>
          </a:xfrm>
          <a:prstGeom prst="rect">
            <a:avLst/>
          </a:prstGeom>
          <a:noFill/>
          <a:ln>
            <a:solidFill>
              <a:schemeClr val="tx1"/>
            </a:solidFill>
          </a:ln>
        </p:spPr>
      </p:pic>
      <p:pic>
        <p:nvPicPr>
          <p:cNvPr id="35" name="Picture 34" descr="Text, whiteboard&#10;&#10;Description automatically generated">
            <a:extLst>
              <a:ext uri="{FF2B5EF4-FFF2-40B4-BE49-F238E27FC236}">
                <a16:creationId xmlns:a16="http://schemas.microsoft.com/office/drawing/2014/main" id="{2EC3FD03-55E5-4DF8-6E99-D720892C9DA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91255" y="3323569"/>
            <a:ext cx="645951" cy="1022418"/>
          </a:xfrm>
          <a:prstGeom prst="rect">
            <a:avLst/>
          </a:prstGeom>
          <a:ln>
            <a:solidFill>
              <a:schemeClr val="tx1"/>
            </a:solidFill>
          </a:ln>
        </p:spPr>
      </p:pic>
    </p:spTree>
    <p:extLst>
      <p:ext uri="{BB962C8B-B14F-4D97-AF65-F5344CB8AC3E}">
        <p14:creationId xmlns:p14="http://schemas.microsoft.com/office/powerpoint/2010/main" val="389836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784C-84CE-C173-77D3-7087CF3CBF3E}"/>
              </a:ext>
            </a:extLst>
          </p:cNvPr>
          <p:cNvSpPr>
            <a:spLocks noGrp="1"/>
          </p:cNvSpPr>
          <p:nvPr>
            <p:ph type="title"/>
          </p:nvPr>
        </p:nvSpPr>
        <p:spPr/>
        <p:txBody>
          <a:bodyPr/>
          <a:lstStyle/>
          <a:p>
            <a:r>
              <a:rPr lang="en-US" dirty="0"/>
              <a:t>Who is Read Write Inc. for?</a:t>
            </a:r>
          </a:p>
        </p:txBody>
      </p:sp>
      <p:sp>
        <p:nvSpPr>
          <p:cNvPr id="3" name="Text Placeholder 2">
            <a:extLst>
              <a:ext uri="{FF2B5EF4-FFF2-40B4-BE49-F238E27FC236}">
                <a16:creationId xmlns:a16="http://schemas.microsoft.com/office/drawing/2014/main" id="{D9A4A7DB-4C93-729D-79E0-989999A9D796}"/>
              </a:ext>
            </a:extLst>
          </p:cNvPr>
          <p:cNvSpPr>
            <a:spLocks noGrp="1"/>
          </p:cNvSpPr>
          <p:nvPr>
            <p:ph type="body" sz="quarter" idx="10"/>
          </p:nvPr>
        </p:nvSpPr>
        <p:spPr/>
        <p:txBody>
          <a:bodyPr/>
          <a:lstStyle/>
          <a:p>
            <a:endParaRPr lang="en-US" dirty="0"/>
          </a:p>
        </p:txBody>
      </p:sp>
      <p:pic>
        <p:nvPicPr>
          <p:cNvPr id="7" name="Picture 6">
            <a:extLst>
              <a:ext uri="{FF2B5EF4-FFF2-40B4-BE49-F238E27FC236}">
                <a16:creationId xmlns:a16="http://schemas.microsoft.com/office/drawing/2014/main" id="{27411D53-409A-0978-895F-059D0B1CCEB6}"/>
              </a:ext>
            </a:extLst>
          </p:cNvPr>
          <p:cNvPicPr>
            <a:picLocks noChangeAspect="1"/>
          </p:cNvPicPr>
          <p:nvPr/>
        </p:nvPicPr>
        <p:blipFill>
          <a:blip r:embed="rId3"/>
          <a:stretch>
            <a:fillRect/>
          </a:stretch>
        </p:blipFill>
        <p:spPr>
          <a:xfrm>
            <a:off x="3927912" y="2834961"/>
            <a:ext cx="2833264" cy="2007850"/>
          </a:xfrm>
          <a:prstGeom prst="rect">
            <a:avLst/>
          </a:prstGeom>
        </p:spPr>
      </p:pic>
      <p:pic>
        <p:nvPicPr>
          <p:cNvPr id="8" name="Picture 7" descr="Diagram&#10;&#10;Description automatically generated">
            <a:extLst>
              <a:ext uri="{FF2B5EF4-FFF2-40B4-BE49-F238E27FC236}">
                <a16:creationId xmlns:a16="http://schemas.microsoft.com/office/drawing/2014/main" id="{5FB647D5-319B-B056-386F-62FA13BC123B}"/>
              </a:ext>
            </a:extLst>
          </p:cNvPr>
          <p:cNvPicPr>
            <a:picLocks noChangeAspect="1"/>
          </p:cNvPicPr>
          <p:nvPr/>
        </p:nvPicPr>
        <p:blipFill>
          <a:blip r:embed="rId4"/>
          <a:stretch>
            <a:fillRect/>
          </a:stretch>
        </p:blipFill>
        <p:spPr>
          <a:xfrm>
            <a:off x="797194" y="2618443"/>
            <a:ext cx="2833264" cy="1997478"/>
          </a:xfrm>
          <a:prstGeom prst="rect">
            <a:avLst/>
          </a:prstGeom>
        </p:spPr>
      </p:pic>
    </p:spTree>
    <p:extLst>
      <p:ext uri="{BB962C8B-B14F-4D97-AF65-F5344CB8AC3E}">
        <p14:creationId xmlns:p14="http://schemas.microsoft.com/office/powerpoint/2010/main" val="19938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C0346-5BF5-2666-CC59-C2A177DE1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8B1D7B-C636-6332-4A2F-D14E3719988B}"/>
              </a:ext>
            </a:extLst>
          </p:cNvPr>
          <p:cNvSpPr>
            <a:spLocks noGrp="1"/>
          </p:cNvSpPr>
          <p:nvPr>
            <p:ph type="title"/>
          </p:nvPr>
        </p:nvSpPr>
        <p:spPr/>
        <p:txBody>
          <a:bodyPr/>
          <a:lstStyle/>
          <a:p>
            <a:r>
              <a:rPr lang="en-US" dirty="0"/>
              <a:t>Progress groups</a:t>
            </a:r>
          </a:p>
        </p:txBody>
      </p:sp>
      <p:sp>
        <p:nvSpPr>
          <p:cNvPr id="3" name="Text Placeholder 2">
            <a:extLst>
              <a:ext uri="{FF2B5EF4-FFF2-40B4-BE49-F238E27FC236}">
                <a16:creationId xmlns:a16="http://schemas.microsoft.com/office/drawing/2014/main" id="{7A11C3B6-E2D7-0271-F702-BA9219CA6361}"/>
              </a:ext>
            </a:extLst>
          </p:cNvPr>
          <p:cNvSpPr>
            <a:spLocks noGrp="1"/>
          </p:cNvSpPr>
          <p:nvPr>
            <p:ph type="body" sz="quarter" idx="10"/>
          </p:nvPr>
        </p:nvSpPr>
        <p:spPr/>
        <p:txBody>
          <a:bodyPr/>
          <a:lstStyle/>
          <a:p>
            <a:pPr>
              <a:lnSpc>
                <a:spcPct val="100000"/>
              </a:lnSpc>
            </a:pPr>
            <a:r>
              <a:rPr lang="en-US" dirty="0"/>
              <a:t>Group children by phonic stages.</a:t>
            </a:r>
          </a:p>
          <a:p>
            <a:pPr>
              <a:lnSpc>
                <a:spcPct val="100000"/>
              </a:lnSpc>
            </a:pPr>
            <a:endParaRPr lang="en-US" sz="2000" dirty="0"/>
          </a:p>
          <a:p>
            <a:pPr>
              <a:lnSpc>
                <a:spcPct val="100000"/>
              </a:lnSpc>
            </a:pPr>
            <a:r>
              <a:rPr lang="en-US" dirty="0"/>
              <a:t>Teach to the group’s challenge level.</a:t>
            </a:r>
            <a:endParaRPr lang="en-US" dirty="0">
              <a:cs typeface="Arial"/>
            </a:endParaRPr>
          </a:p>
          <a:p>
            <a:pPr>
              <a:lnSpc>
                <a:spcPct val="100000"/>
              </a:lnSpc>
            </a:pPr>
            <a:endParaRPr lang="en-US" sz="2000" dirty="0"/>
          </a:p>
          <a:p>
            <a:pPr>
              <a:lnSpc>
                <a:spcPct val="100000"/>
              </a:lnSpc>
            </a:pPr>
            <a:r>
              <a:rPr lang="en-US" dirty="0"/>
              <a:t>Re-assess all children every half term.</a:t>
            </a:r>
          </a:p>
          <a:p>
            <a:pPr>
              <a:lnSpc>
                <a:spcPct val="100000"/>
              </a:lnSpc>
            </a:pPr>
            <a:endParaRPr lang="en-GB" sz="2000" dirty="0"/>
          </a:p>
          <a:p>
            <a:pPr>
              <a:lnSpc>
                <a:spcPct val="100000"/>
              </a:lnSpc>
            </a:pPr>
            <a:r>
              <a:rPr lang="en-GB" dirty="0"/>
              <a:t>Group children by their progress in word reading and fluency.</a:t>
            </a:r>
            <a:endParaRPr lang="en-US" dirty="0"/>
          </a:p>
          <a:p>
            <a:pPr marL="457200" indent="-457200">
              <a:lnSpc>
                <a:spcPct val="100000"/>
              </a:lnSpc>
              <a:buFont typeface="Arial" panose="020B0604020202020204" pitchFamily="34" charset="0"/>
              <a:buChar char="•"/>
            </a:pPr>
            <a:endParaRPr lang="en-US" dirty="0">
              <a:cs typeface="Arial"/>
            </a:endParaRPr>
          </a:p>
          <a:p>
            <a:pPr>
              <a:lnSpc>
                <a:spcPct val="100000"/>
              </a:lnSpc>
            </a:pPr>
            <a:endParaRPr lang="en-US" dirty="0">
              <a:cs typeface="Arial"/>
            </a:endParaRPr>
          </a:p>
        </p:txBody>
      </p:sp>
      <p:pic>
        <p:nvPicPr>
          <p:cNvPr id="4" name="Picture 3" descr="A blue line on a black background&#10;&#10;Description automatically generated">
            <a:extLst>
              <a:ext uri="{FF2B5EF4-FFF2-40B4-BE49-F238E27FC236}">
                <a16:creationId xmlns:a16="http://schemas.microsoft.com/office/drawing/2014/main" id="{064B9606-AAAE-40F5-591E-3BA7E843F8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333" y="1079321"/>
            <a:ext cx="3268133" cy="584163"/>
          </a:xfrm>
          <a:prstGeom prst="rect">
            <a:avLst/>
          </a:prstGeom>
        </p:spPr>
      </p:pic>
    </p:spTree>
    <p:extLst>
      <p:ext uri="{BB962C8B-B14F-4D97-AF65-F5344CB8AC3E}">
        <p14:creationId xmlns:p14="http://schemas.microsoft.com/office/powerpoint/2010/main" val="345087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A035-988B-B603-6BDA-F7299398B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C484B-BF6E-649F-B1BF-CE8B735B32ED}"/>
              </a:ext>
            </a:extLst>
          </p:cNvPr>
          <p:cNvSpPr>
            <a:spLocks noGrp="1"/>
          </p:cNvSpPr>
          <p:nvPr>
            <p:ph type="title"/>
          </p:nvPr>
        </p:nvSpPr>
        <p:spPr/>
        <p:txBody>
          <a:bodyPr/>
          <a:lstStyle/>
          <a:p>
            <a:r>
              <a:rPr lang="en-US" dirty="0"/>
              <a:t>What is phonics?</a:t>
            </a:r>
          </a:p>
        </p:txBody>
      </p:sp>
      <p:sp>
        <p:nvSpPr>
          <p:cNvPr id="3" name="Text Placeholder 2">
            <a:extLst>
              <a:ext uri="{FF2B5EF4-FFF2-40B4-BE49-F238E27FC236}">
                <a16:creationId xmlns:a16="http://schemas.microsoft.com/office/drawing/2014/main" id="{4E7316BA-38E0-1A2A-1505-238B30B9D91F}"/>
              </a:ext>
            </a:extLst>
          </p:cNvPr>
          <p:cNvSpPr>
            <a:spLocks noGrp="1"/>
          </p:cNvSpPr>
          <p:nvPr>
            <p:ph type="body" sz="quarter" idx="10"/>
          </p:nvPr>
        </p:nvSpPr>
        <p:spPr>
          <a:xfrm>
            <a:off x="612036" y="1887829"/>
            <a:ext cx="7919927" cy="3720330"/>
          </a:xfrm>
        </p:spPr>
        <p:txBody>
          <a:bodyPr/>
          <a:lstStyle/>
          <a:p>
            <a:pPr lvl="0">
              <a:spcBef>
                <a:spcPts val="640"/>
              </a:spcBef>
              <a:spcAft>
                <a:spcPts val="0"/>
              </a:spcAft>
              <a:buSzPct val="25000"/>
            </a:pPr>
            <a:r>
              <a:rPr lang="en-US" dirty="0">
                <a:latin typeface="+mn-lt"/>
                <a:ea typeface="Arial"/>
                <a:cs typeface="Arial"/>
                <a:sym typeface="Arial"/>
              </a:rPr>
              <a:t>Sounds (graphemes)</a:t>
            </a:r>
          </a:p>
          <a:p>
            <a:pPr lvl="0">
              <a:spcBef>
                <a:spcPts val="640"/>
              </a:spcBef>
              <a:spcAft>
                <a:spcPts val="0"/>
              </a:spcAft>
              <a:buSzPct val="25000"/>
            </a:pPr>
            <a:endParaRPr lang="en-US" dirty="0">
              <a:solidFill>
                <a:schemeClr val="dk2"/>
              </a:solidFill>
              <a:latin typeface="+mn-lt"/>
              <a:ea typeface="Arial"/>
              <a:cs typeface="Arial"/>
              <a:sym typeface="Arial"/>
            </a:endParaRPr>
          </a:p>
          <a:p>
            <a:pPr lvl="0">
              <a:spcBef>
                <a:spcPts val="640"/>
              </a:spcBef>
              <a:spcAft>
                <a:spcPts val="0"/>
              </a:spcAft>
              <a:buSzPct val="25000"/>
            </a:pPr>
            <a:endParaRPr lang="en-US" dirty="0">
              <a:solidFill>
                <a:schemeClr val="dk2"/>
              </a:solidFill>
              <a:latin typeface="+mn-lt"/>
              <a:ea typeface="Arial"/>
              <a:cs typeface="Arial"/>
              <a:sym typeface="Arial"/>
            </a:endParaRPr>
          </a:p>
          <a:p>
            <a:pPr lvl="0">
              <a:spcBef>
                <a:spcPts val="640"/>
              </a:spcBef>
              <a:spcAft>
                <a:spcPts val="0"/>
              </a:spcAft>
              <a:buSzPct val="25000"/>
            </a:pPr>
            <a:endParaRPr lang="en-US" dirty="0">
              <a:solidFill>
                <a:schemeClr val="dk2"/>
              </a:solidFill>
              <a:latin typeface="+mn-lt"/>
              <a:ea typeface="Arial"/>
              <a:cs typeface="Arial"/>
              <a:sym typeface="Arial"/>
            </a:endParaRPr>
          </a:p>
          <a:p>
            <a:pPr>
              <a:lnSpc>
                <a:spcPct val="100000"/>
              </a:lnSpc>
            </a:pPr>
            <a:endParaRPr lang="en-US" dirty="0">
              <a:latin typeface="+mn-lt"/>
            </a:endParaRPr>
          </a:p>
        </p:txBody>
      </p:sp>
      <p:pic>
        <p:nvPicPr>
          <p:cNvPr id="4" name="Picture 3" descr="A blue line on a black background&#10;&#10;Description automatically generated">
            <a:extLst>
              <a:ext uri="{FF2B5EF4-FFF2-40B4-BE49-F238E27FC236}">
                <a16:creationId xmlns:a16="http://schemas.microsoft.com/office/drawing/2014/main" id="{3924447E-9FB6-A596-5086-D586817201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920" y="1088131"/>
            <a:ext cx="3435315" cy="525986"/>
          </a:xfrm>
          <a:prstGeom prst="rect">
            <a:avLst/>
          </a:prstGeom>
        </p:spPr>
      </p:pic>
      <p:sp>
        <p:nvSpPr>
          <p:cNvPr id="5" name="TextBox 4">
            <a:extLst>
              <a:ext uri="{FF2B5EF4-FFF2-40B4-BE49-F238E27FC236}">
                <a16:creationId xmlns:a16="http://schemas.microsoft.com/office/drawing/2014/main" id="{3195AE78-7DE0-A519-F3AF-33E211C64787}"/>
              </a:ext>
            </a:extLst>
          </p:cNvPr>
          <p:cNvSpPr txBox="1"/>
          <p:nvPr/>
        </p:nvSpPr>
        <p:spPr>
          <a:xfrm>
            <a:off x="555684" y="4743366"/>
            <a:ext cx="7976279" cy="1477328"/>
          </a:xfrm>
          <a:prstGeom prst="rect">
            <a:avLst/>
          </a:prstGeom>
          <a:noFill/>
        </p:spPr>
        <p:txBody>
          <a:bodyPr wrap="square" rtlCol="0">
            <a:spAutoFit/>
          </a:bodyPr>
          <a:lstStyle/>
          <a:p>
            <a:pPr lvl="0"/>
            <a:endParaRPr lang="en-GB" sz="3000" i="1" dirty="0">
              <a:solidFill>
                <a:srgbClr val="424242"/>
              </a:solidFill>
              <a:latin typeface="+mn-lt"/>
            </a:endParaRPr>
          </a:p>
          <a:p>
            <a:pPr lvl="0"/>
            <a:r>
              <a:rPr lang="en-GB" sz="3000" dirty="0">
                <a:solidFill>
                  <a:srgbClr val="424242"/>
                </a:solidFill>
                <a:latin typeface="+mn-lt"/>
              </a:rPr>
              <a:t>demonstrate, containing, roamed, trivial, injured, whimper</a:t>
            </a:r>
          </a:p>
        </p:txBody>
      </p:sp>
      <p:pic>
        <p:nvPicPr>
          <p:cNvPr id="6" name="Picture 5" descr="Logo, company name&#10;&#10;Description automatically generated">
            <a:extLst>
              <a:ext uri="{FF2B5EF4-FFF2-40B4-BE49-F238E27FC236}">
                <a16:creationId xmlns:a16="http://schemas.microsoft.com/office/drawing/2014/main" id="{343586DF-6268-4E58-9523-2DD1D22CBF68}"/>
              </a:ext>
            </a:extLst>
          </p:cNvPr>
          <p:cNvPicPr>
            <a:picLocks noChangeAspect="1"/>
          </p:cNvPicPr>
          <p:nvPr/>
        </p:nvPicPr>
        <p:blipFill>
          <a:blip r:embed="rId4"/>
          <a:stretch>
            <a:fillRect/>
          </a:stretch>
        </p:blipFill>
        <p:spPr>
          <a:xfrm>
            <a:off x="707572" y="3966280"/>
            <a:ext cx="2141134" cy="1015097"/>
          </a:xfrm>
          <a:prstGeom prst="rect">
            <a:avLst/>
          </a:prstGeom>
        </p:spPr>
      </p:pic>
      <p:pic>
        <p:nvPicPr>
          <p:cNvPr id="8" name="Picture 7" descr="Icon&#10;&#10;Description automatically generated">
            <a:extLst>
              <a:ext uri="{FF2B5EF4-FFF2-40B4-BE49-F238E27FC236}">
                <a16:creationId xmlns:a16="http://schemas.microsoft.com/office/drawing/2014/main" id="{036C3774-A5AD-DF38-C74D-82AFBDC3D9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572" y="2629214"/>
            <a:ext cx="765481" cy="1118780"/>
          </a:xfrm>
          <a:prstGeom prst="rect">
            <a:avLst/>
          </a:prstGeom>
          <a:ln>
            <a:solidFill>
              <a:schemeClr val="tx1"/>
            </a:solidFill>
          </a:ln>
        </p:spPr>
      </p:pic>
      <p:pic>
        <p:nvPicPr>
          <p:cNvPr id="9" name="Picture 8" descr="Icon&#10;&#10;Description automatically generated">
            <a:extLst>
              <a:ext uri="{FF2B5EF4-FFF2-40B4-BE49-F238E27FC236}">
                <a16:creationId xmlns:a16="http://schemas.microsoft.com/office/drawing/2014/main" id="{6EFB36D2-E1AA-A9F6-B9EC-50C9F0CC13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09938" y="2629214"/>
            <a:ext cx="720702" cy="1118780"/>
          </a:xfrm>
          <a:prstGeom prst="rect">
            <a:avLst/>
          </a:prstGeom>
          <a:ln>
            <a:solidFill>
              <a:schemeClr val="tx1"/>
            </a:solidFill>
          </a:ln>
        </p:spPr>
      </p:pic>
      <p:pic>
        <p:nvPicPr>
          <p:cNvPr id="10" name="Picture 9" descr="Icon&#10;&#10;Description automatically generated with medium confidence">
            <a:extLst>
              <a:ext uri="{FF2B5EF4-FFF2-40B4-BE49-F238E27FC236}">
                <a16:creationId xmlns:a16="http://schemas.microsoft.com/office/drawing/2014/main" id="{45A34C6E-773D-E1FE-54D7-ABB9A77D3F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53008" y="2629215"/>
            <a:ext cx="743299" cy="1118780"/>
          </a:xfrm>
          <a:prstGeom prst="rect">
            <a:avLst/>
          </a:prstGeom>
          <a:ln>
            <a:solidFill>
              <a:schemeClr val="tx1"/>
            </a:solidFill>
          </a:ln>
        </p:spPr>
      </p:pic>
      <p:pic>
        <p:nvPicPr>
          <p:cNvPr id="11" name="Picture 10" descr="A close-up of a logo&#10;&#10;AI-generated content may be incorrect.">
            <a:extLst>
              <a:ext uri="{FF2B5EF4-FFF2-40B4-BE49-F238E27FC236}">
                <a16:creationId xmlns:a16="http://schemas.microsoft.com/office/drawing/2014/main" id="{6D2E6389-750A-0F20-0FD3-80A40131E3A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11235" y="3969818"/>
            <a:ext cx="2141134" cy="1011559"/>
          </a:xfrm>
          <a:prstGeom prst="rect">
            <a:avLst/>
          </a:prstGeom>
        </p:spPr>
      </p:pic>
      <p:pic>
        <p:nvPicPr>
          <p:cNvPr id="12" name="Picture 11" descr="A picture containing icon&#10;&#10;Description automatically generated">
            <a:extLst>
              <a:ext uri="{FF2B5EF4-FFF2-40B4-BE49-F238E27FC236}">
                <a16:creationId xmlns:a16="http://schemas.microsoft.com/office/drawing/2014/main" id="{D2D3AD28-F172-4069-CBE1-53B109CCF32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11235" y="2629214"/>
            <a:ext cx="680043" cy="1118780"/>
          </a:xfrm>
          <a:prstGeom prst="rect">
            <a:avLst/>
          </a:prstGeom>
          <a:ln>
            <a:solidFill>
              <a:schemeClr val="tx1"/>
            </a:solidFill>
          </a:ln>
        </p:spPr>
      </p:pic>
      <p:pic>
        <p:nvPicPr>
          <p:cNvPr id="14" name="Picture 13" descr="A black letter with a dot&#10;&#10;AI-generated content may be incorrect.">
            <a:extLst>
              <a:ext uri="{FF2B5EF4-FFF2-40B4-BE49-F238E27FC236}">
                <a16:creationId xmlns:a16="http://schemas.microsoft.com/office/drawing/2014/main" id="{F08BC7D1-9563-AA1C-5856-3E2FC27B43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87119" y="2629214"/>
            <a:ext cx="735589" cy="1118780"/>
          </a:xfrm>
          <a:prstGeom prst="rect">
            <a:avLst/>
          </a:prstGeom>
          <a:ln>
            <a:solidFill>
              <a:schemeClr val="tx1"/>
            </a:solidFill>
          </a:ln>
        </p:spPr>
      </p:pic>
      <p:pic>
        <p:nvPicPr>
          <p:cNvPr id="18" name="Picture 17" descr="A black letter on a white background&#10;&#10;AI-generated content may be incorrect.">
            <a:extLst>
              <a:ext uri="{FF2B5EF4-FFF2-40B4-BE49-F238E27FC236}">
                <a16:creationId xmlns:a16="http://schemas.microsoft.com/office/drawing/2014/main" id="{C2ADA9F8-00FD-2E1E-2793-29EE105E5FB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36029" y="2625676"/>
            <a:ext cx="702068" cy="1118780"/>
          </a:xfrm>
          <a:prstGeom prst="rect">
            <a:avLst/>
          </a:prstGeom>
          <a:ln>
            <a:solidFill>
              <a:schemeClr val="tx1"/>
            </a:solidFill>
          </a:ln>
        </p:spPr>
      </p:pic>
    </p:spTree>
    <p:extLst>
      <p:ext uri="{BB962C8B-B14F-4D97-AF65-F5344CB8AC3E}">
        <p14:creationId xmlns:p14="http://schemas.microsoft.com/office/powerpoint/2010/main" val="143664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A227-A77B-2396-DFEF-902382E09C69}"/>
              </a:ext>
            </a:extLst>
          </p:cNvPr>
          <p:cNvSpPr>
            <a:spLocks noGrp="1"/>
          </p:cNvSpPr>
          <p:nvPr>
            <p:ph type="title"/>
          </p:nvPr>
        </p:nvSpPr>
        <p:spPr/>
        <p:txBody>
          <a:bodyPr/>
          <a:lstStyle/>
          <a:p>
            <a:r>
              <a:rPr lang="en-US"/>
              <a:t>Some codes are easier than others</a:t>
            </a:r>
          </a:p>
        </p:txBody>
      </p:sp>
      <p:sp>
        <p:nvSpPr>
          <p:cNvPr id="3" name="Text Placeholder 2">
            <a:extLst>
              <a:ext uri="{FF2B5EF4-FFF2-40B4-BE49-F238E27FC236}">
                <a16:creationId xmlns:a16="http://schemas.microsoft.com/office/drawing/2014/main" id="{53B85CEF-F8FE-A6E2-6A76-F1AE0FBCCF6C}"/>
              </a:ext>
            </a:extLst>
          </p:cNvPr>
          <p:cNvSpPr>
            <a:spLocks noGrp="1"/>
          </p:cNvSpPr>
          <p:nvPr>
            <p:ph type="body" sz="quarter" idx="10"/>
          </p:nvPr>
        </p:nvSpPr>
        <p:spPr>
          <a:xfrm>
            <a:off x="612037" y="1978721"/>
            <a:ext cx="3959964" cy="3720330"/>
          </a:xfrm>
        </p:spPr>
        <p:txBody>
          <a:bodyPr/>
          <a:lstStyle/>
          <a:p>
            <a:pPr eaLnBrk="1" hangingPunct="1"/>
            <a:r>
              <a:rPr lang="en-US" b="1"/>
              <a:t>English </a:t>
            </a:r>
          </a:p>
          <a:p>
            <a:pPr eaLnBrk="1" hangingPunct="1"/>
            <a:endParaRPr lang="en-US"/>
          </a:p>
          <a:p>
            <a:pPr eaLnBrk="1" hangingPunct="1"/>
            <a:r>
              <a:rPr lang="en-US"/>
              <a:t>44 speech sounds</a:t>
            </a:r>
          </a:p>
          <a:p>
            <a:pPr eaLnBrk="1" hangingPunct="1"/>
            <a:r>
              <a:rPr lang="en-US"/>
              <a:t>26 letters </a:t>
            </a:r>
          </a:p>
          <a:p>
            <a:pPr eaLnBrk="1" hangingPunct="1"/>
            <a:r>
              <a:rPr lang="en-US"/>
              <a:t>150+ graphemes</a:t>
            </a:r>
          </a:p>
          <a:p>
            <a:endParaRPr lang="en-US"/>
          </a:p>
        </p:txBody>
      </p:sp>
      <p:sp>
        <p:nvSpPr>
          <p:cNvPr id="4" name="Text Placeholder 2">
            <a:extLst>
              <a:ext uri="{FF2B5EF4-FFF2-40B4-BE49-F238E27FC236}">
                <a16:creationId xmlns:a16="http://schemas.microsoft.com/office/drawing/2014/main" id="{6744D14E-99EC-E8A0-857B-38AF1D2DB770}"/>
              </a:ext>
            </a:extLst>
          </p:cNvPr>
          <p:cNvSpPr txBox="1">
            <a:spLocks/>
          </p:cNvSpPr>
          <p:nvPr/>
        </p:nvSpPr>
        <p:spPr>
          <a:xfrm>
            <a:off x="4571999" y="1978721"/>
            <a:ext cx="3959964" cy="3720330"/>
          </a:xfrm>
          <a:prstGeom prst="rect">
            <a:avLst/>
          </a:prstGeom>
        </p:spPr>
        <p:txBody>
          <a:bodyPr/>
          <a:lstStyle>
            <a:lvl1pPr algn="l" rtl="0" eaLnBrk="1" fontAlgn="base" hangingPunct="1">
              <a:lnSpc>
                <a:spcPct val="90000"/>
              </a:lnSpc>
              <a:spcBef>
                <a:spcPct val="20000"/>
              </a:spcBef>
              <a:spcAft>
                <a:spcPct val="0"/>
              </a:spcAft>
              <a:buFont typeface="Arial" charset="0"/>
              <a:defRPr sz="3000" kern="1200">
                <a:solidFill>
                  <a:srgbClr val="424242"/>
                </a:solidFill>
                <a:latin typeface="Calibri" panose="020F0502020204030204" pitchFamily="34" charset="0"/>
                <a:ea typeface="+mn-ea"/>
                <a:cs typeface="Calibri" panose="020F0502020204030204" pitchFamily="34" charset="0"/>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a:t>Spanish</a:t>
            </a:r>
          </a:p>
          <a:p>
            <a:endParaRPr lang="en-US"/>
          </a:p>
          <a:p>
            <a:pPr eaLnBrk="1" hangingPunct="1"/>
            <a:r>
              <a:rPr lang="en-US"/>
              <a:t>24 speech sounds</a:t>
            </a:r>
          </a:p>
          <a:p>
            <a:pPr eaLnBrk="1" hangingPunct="1"/>
            <a:r>
              <a:rPr lang="en-US"/>
              <a:t>26 letters </a:t>
            </a:r>
          </a:p>
          <a:p>
            <a:pPr eaLnBrk="1" hangingPunct="1"/>
            <a:r>
              <a:rPr lang="en-US"/>
              <a:t>29 graphemes</a:t>
            </a:r>
          </a:p>
          <a:p>
            <a:endParaRPr lang="en-US"/>
          </a:p>
        </p:txBody>
      </p:sp>
      <p:pic>
        <p:nvPicPr>
          <p:cNvPr id="5" name="Picture 4" descr="A blue line on a black background&#10;&#10;Description automatically generated">
            <a:extLst>
              <a:ext uri="{FF2B5EF4-FFF2-40B4-BE49-F238E27FC236}">
                <a16:creationId xmlns:a16="http://schemas.microsoft.com/office/drawing/2014/main" id="{B1D9EC4D-1A4A-06A5-E969-798F1E1B3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661" y="1495295"/>
            <a:ext cx="1466146" cy="537029"/>
          </a:xfrm>
          <a:prstGeom prst="rect">
            <a:avLst/>
          </a:prstGeom>
        </p:spPr>
      </p:pic>
      <p:pic>
        <p:nvPicPr>
          <p:cNvPr id="6" name="Picture 5" descr="A blue arrow pointing down&#10;&#10;Description automatically generated">
            <a:extLst>
              <a:ext uri="{FF2B5EF4-FFF2-40B4-BE49-F238E27FC236}">
                <a16:creationId xmlns:a16="http://schemas.microsoft.com/office/drawing/2014/main" id="{856C036C-D53C-5F5E-DC72-506D5D7E6E37}"/>
              </a:ext>
            </a:extLst>
          </p:cNvPr>
          <p:cNvPicPr>
            <a:picLocks noChangeAspect="1"/>
          </p:cNvPicPr>
          <p:nvPr/>
        </p:nvPicPr>
        <p:blipFill>
          <a:blip r:embed="rId4" cstate="print">
            <a:extLst>
              <a:ext uri="{28A0092B-C50C-407E-A947-70E740481C1C}">
                <a14:useLocalDpi xmlns:a14="http://schemas.microsoft.com/office/drawing/2010/main" val="0"/>
              </a:ext>
            </a:extLst>
          </a:blip>
          <a:srcRect l="23124" t="19481" r="27518" b="13843"/>
          <a:stretch/>
        </p:blipFill>
        <p:spPr>
          <a:xfrm rot="20823851">
            <a:off x="2014983" y="2052904"/>
            <a:ext cx="743340" cy="710771"/>
          </a:xfrm>
          <a:prstGeom prst="rect">
            <a:avLst/>
          </a:prstGeom>
        </p:spPr>
      </p:pic>
      <p:pic>
        <p:nvPicPr>
          <p:cNvPr id="10" name="Picture 9" descr="A blue arrow pointing down&#10;&#10;Description automatically generated">
            <a:extLst>
              <a:ext uri="{FF2B5EF4-FFF2-40B4-BE49-F238E27FC236}">
                <a16:creationId xmlns:a16="http://schemas.microsoft.com/office/drawing/2014/main" id="{AD0B1072-004E-680A-9A87-4C4F50BDBF68}"/>
              </a:ext>
            </a:extLst>
          </p:cNvPr>
          <p:cNvPicPr>
            <a:picLocks noChangeAspect="1"/>
          </p:cNvPicPr>
          <p:nvPr/>
        </p:nvPicPr>
        <p:blipFill>
          <a:blip r:embed="rId4" cstate="print">
            <a:extLst>
              <a:ext uri="{28A0092B-C50C-407E-A947-70E740481C1C}">
                <a14:useLocalDpi xmlns:a14="http://schemas.microsoft.com/office/drawing/2010/main" val="0"/>
              </a:ext>
            </a:extLst>
          </a:blip>
          <a:srcRect l="23124" t="19481" r="27518" b="13843"/>
          <a:stretch/>
        </p:blipFill>
        <p:spPr>
          <a:xfrm rot="20823851">
            <a:off x="6026074" y="2052904"/>
            <a:ext cx="743340" cy="710771"/>
          </a:xfrm>
          <a:prstGeom prst="rect">
            <a:avLst/>
          </a:prstGeom>
        </p:spPr>
      </p:pic>
    </p:spTree>
    <p:extLst>
      <p:ext uri="{BB962C8B-B14F-4D97-AF65-F5344CB8AC3E}">
        <p14:creationId xmlns:p14="http://schemas.microsoft.com/office/powerpoint/2010/main" val="87591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1CA79-4244-589C-EA02-A370AB3F86C0}"/>
              </a:ext>
            </a:extLst>
          </p:cNvPr>
          <p:cNvSpPr>
            <a:spLocks noGrp="1"/>
          </p:cNvSpPr>
          <p:nvPr>
            <p:ph type="title"/>
          </p:nvPr>
        </p:nvSpPr>
        <p:spPr/>
        <p:txBody>
          <a:bodyPr/>
          <a:lstStyle/>
          <a:p>
            <a:r>
              <a:rPr lang="en-US"/>
              <a:t>English is complex</a:t>
            </a:r>
          </a:p>
        </p:txBody>
      </p:sp>
      <p:sp>
        <p:nvSpPr>
          <p:cNvPr id="3" name="Text Placeholder 2">
            <a:extLst>
              <a:ext uri="{FF2B5EF4-FFF2-40B4-BE49-F238E27FC236}">
                <a16:creationId xmlns:a16="http://schemas.microsoft.com/office/drawing/2014/main" id="{A37C0595-26E3-4695-0B58-CEEDD9EAD9CB}"/>
              </a:ext>
            </a:extLst>
          </p:cNvPr>
          <p:cNvSpPr>
            <a:spLocks noGrp="1"/>
          </p:cNvSpPr>
          <p:nvPr>
            <p:ph type="body" sz="quarter" idx="10"/>
          </p:nvPr>
        </p:nvSpPr>
        <p:spPr>
          <a:xfrm>
            <a:off x="612036" y="1568835"/>
            <a:ext cx="3959964" cy="3720330"/>
          </a:xfrm>
        </p:spPr>
        <p:txBody>
          <a:bodyPr/>
          <a:lstStyle/>
          <a:p>
            <a:pPr>
              <a:lnSpc>
                <a:spcPct val="100000"/>
              </a:lnSpc>
            </a:pPr>
            <a:r>
              <a:rPr lang="en-US" sz="2350"/>
              <a:t>I take it you already know</a:t>
            </a:r>
            <a:r>
              <a:rPr lang="en-GB" sz="2350"/>
              <a:t> o</a:t>
            </a:r>
            <a:r>
              <a:rPr lang="en-US" sz="2350"/>
              <a:t>f tough and bough and cough and dough.</a:t>
            </a:r>
            <a:endParaRPr lang="en-GB" sz="2350"/>
          </a:p>
          <a:p>
            <a:pPr>
              <a:lnSpc>
                <a:spcPct val="100000"/>
              </a:lnSpc>
            </a:pPr>
            <a:r>
              <a:rPr lang="en-US" sz="2350"/>
              <a:t>Others may stumble, but not you, on hiccough, thorough, laugh and through.</a:t>
            </a:r>
            <a:endParaRPr lang="en-GB" sz="2350"/>
          </a:p>
          <a:p>
            <a:pPr>
              <a:lnSpc>
                <a:spcPct val="100000"/>
              </a:lnSpc>
            </a:pPr>
            <a:r>
              <a:rPr lang="en-US" sz="2350"/>
              <a:t>Beware of heard, a dreadful word, that looks like beard and sounds like bird.</a:t>
            </a:r>
            <a:r>
              <a:rPr lang="en-GB" sz="2350"/>
              <a:t> </a:t>
            </a:r>
          </a:p>
          <a:p>
            <a:pPr>
              <a:lnSpc>
                <a:spcPct val="100000"/>
              </a:lnSpc>
            </a:pPr>
            <a:r>
              <a:rPr lang="en-US" sz="2350"/>
              <a:t>And dead: it’s said like bed and not like bead.</a:t>
            </a:r>
            <a:r>
              <a:rPr lang="en-GB" sz="2350"/>
              <a:t> </a:t>
            </a:r>
            <a:r>
              <a:rPr lang="en-US" sz="2350"/>
              <a:t>For goodness sake don’t call it deed.</a:t>
            </a:r>
            <a:endParaRPr lang="en-GB" sz="2350"/>
          </a:p>
          <a:p>
            <a:endParaRPr lang="en-US"/>
          </a:p>
        </p:txBody>
      </p:sp>
      <p:pic>
        <p:nvPicPr>
          <p:cNvPr id="4" name="Picture 3" descr="A blue line on a black background&#10;&#10;Description automatically generated">
            <a:extLst>
              <a:ext uri="{FF2B5EF4-FFF2-40B4-BE49-F238E27FC236}">
                <a16:creationId xmlns:a16="http://schemas.microsoft.com/office/drawing/2014/main" id="{956E56CF-20A8-42BB-3A9D-6549A3682C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977" y="1046205"/>
            <a:ext cx="3837300" cy="537029"/>
          </a:xfrm>
          <a:prstGeom prst="rect">
            <a:avLst/>
          </a:prstGeom>
        </p:spPr>
      </p:pic>
      <p:sp>
        <p:nvSpPr>
          <p:cNvPr id="5" name="Text Placeholder 2">
            <a:extLst>
              <a:ext uri="{FF2B5EF4-FFF2-40B4-BE49-F238E27FC236}">
                <a16:creationId xmlns:a16="http://schemas.microsoft.com/office/drawing/2014/main" id="{FD3A4F9C-CD96-FC06-7ED5-4699F07E6105}"/>
              </a:ext>
            </a:extLst>
          </p:cNvPr>
          <p:cNvSpPr txBox="1">
            <a:spLocks/>
          </p:cNvSpPr>
          <p:nvPr/>
        </p:nvSpPr>
        <p:spPr>
          <a:xfrm>
            <a:off x="4572000" y="1583234"/>
            <a:ext cx="3959964" cy="3720330"/>
          </a:xfrm>
          <a:prstGeom prst="rect">
            <a:avLst/>
          </a:prstGeom>
        </p:spPr>
        <p:txBody>
          <a:bodyPr/>
          <a:lstStyle>
            <a:lvl1pPr algn="l" rtl="0" eaLnBrk="1" fontAlgn="base" hangingPunct="1">
              <a:lnSpc>
                <a:spcPct val="90000"/>
              </a:lnSpc>
              <a:spcBef>
                <a:spcPct val="20000"/>
              </a:spcBef>
              <a:spcAft>
                <a:spcPct val="0"/>
              </a:spcAft>
              <a:buFont typeface="Arial" charset="0"/>
              <a:defRPr sz="3000" kern="1200">
                <a:solidFill>
                  <a:srgbClr val="424242"/>
                </a:solidFill>
                <a:latin typeface="Calibri" panose="020F0502020204030204" pitchFamily="34" charset="0"/>
                <a:ea typeface="+mn-ea"/>
                <a:cs typeface="Calibri" panose="020F0502020204030204" pitchFamily="34" charset="0"/>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pPr>
            <a:r>
              <a:rPr lang="en-US" sz="2350"/>
              <a:t>A moth is not a moth in mother, nor both in bother, broth in brother;</a:t>
            </a:r>
            <a:endParaRPr lang="en-GB" sz="2350"/>
          </a:p>
          <a:p>
            <a:pPr>
              <a:lnSpc>
                <a:spcPct val="100000"/>
              </a:lnSpc>
            </a:pPr>
            <a:r>
              <a:rPr lang="en-US" sz="2350"/>
              <a:t>And here is not a match for there.</a:t>
            </a:r>
            <a:r>
              <a:rPr lang="en-GB" sz="2350"/>
              <a:t> </a:t>
            </a:r>
            <a:r>
              <a:rPr lang="en-US" sz="2350"/>
              <a:t>Nor dear and fear for bear and pear.</a:t>
            </a:r>
            <a:endParaRPr lang="en-GB" sz="2350"/>
          </a:p>
          <a:p>
            <a:pPr>
              <a:lnSpc>
                <a:spcPct val="100000"/>
              </a:lnSpc>
            </a:pPr>
            <a:r>
              <a:rPr lang="en-US" sz="2350"/>
              <a:t>And do and go and thwart and cart.</a:t>
            </a:r>
            <a:r>
              <a:rPr lang="en-GB" sz="2350"/>
              <a:t> </a:t>
            </a:r>
            <a:r>
              <a:rPr lang="en-US" sz="2350"/>
              <a:t>Come, come, I’ve hardly made a start!</a:t>
            </a:r>
            <a:endParaRPr lang="en-GB" sz="2350"/>
          </a:p>
          <a:p>
            <a:pPr>
              <a:lnSpc>
                <a:spcPct val="100000"/>
              </a:lnSpc>
            </a:pPr>
            <a:r>
              <a:rPr lang="en-US" sz="2350"/>
              <a:t>A dreadful language full of tricks!</a:t>
            </a:r>
            <a:r>
              <a:rPr lang="en-GB" sz="2350"/>
              <a:t> </a:t>
            </a:r>
            <a:r>
              <a:rPr lang="en-US" sz="2350"/>
              <a:t>I should have mastered it when I was six.</a:t>
            </a:r>
            <a:endParaRPr lang="en-GB" sz="2350"/>
          </a:p>
          <a:p>
            <a:endParaRPr lang="en-US"/>
          </a:p>
        </p:txBody>
      </p:sp>
    </p:spTree>
    <p:extLst>
      <p:ext uri="{BB962C8B-B14F-4D97-AF65-F5344CB8AC3E}">
        <p14:creationId xmlns:p14="http://schemas.microsoft.com/office/powerpoint/2010/main" val="331069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55FCD-6709-B2A5-BF93-43E656C70A50}"/>
              </a:ext>
            </a:extLst>
          </p:cNvPr>
          <p:cNvSpPr>
            <a:spLocks noGrp="1"/>
          </p:cNvSpPr>
          <p:nvPr>
            <p:ph type="title"/>
          </p:nvPr>
        </p:nvSpPr>
        <p:spPr/>
        <p:txBody>
          <a:bodyPr/>
          <a:lstStyle/>
          <a:p>
            <a:pPr>
              <a:lnSpc>
                <a:spcPct val="100000"/>
              </a:lnSpc>
            </a:pPr>
            <a:r>
              <a:rPr lang="en-US" dirty="0"/>
              <a:t>Speed Sounds Set 1</a:t>
            </a:r>
          </a:p>
        </p:txBody>
      </p:sp>
      <p:sp>
        <p:nvSpPr>
          <p:cNvPr id="3" name="Text Placeholder 2">
            <a:extLst>
              <a:ext uri="{FF2B5EF4-FFF2-40B4-BE49-F238E27FC236}">
                <a16:creationId xmlns:a16="http://schemas.microsoft.com/office/drawing/2014/main" id="{6E98B4C5-CF19-724B-F86A-A34B2899C9A7}"/>
              </a:ext>
            </a:extLst>
          </p:cNvPr>
          <p:cNvSpPr>
            <a:spLocks noGrp="1"/>
          </p:cNvSpPr>
          <p:nvPr>
            <p:ph type="body" sz="quarter" idx="10"/>
          </p:nvPr>
        </p:nvSpPr>
        <p:spPr/>
        <p:txBody>
          <a:bodyPr/>
          <a:lstStyle/>
          <a:p>
            <a:endParaRPr lang="en-US"/>
          </a:p>
        </p:txBody>
      </p:sp>
      <p:grpSp>
        <p:nvGrpSpPr>
          <p:cNvPr id="4" name="Group 3">
            <a:extLst>
              <a:ext uri="{FF2B5EF4-FFF2-40B4-BE49-F238E27FC236}">
                <a16:creationId xmlns:a16="http://schemas.microsoft.com/office/drawing/2014/main" id="{B9A4AD8F-9CC5-FF52-534B-4555AAD8239E}"/>
              </a:ext>
            </a:extLst>
          </p:cNvPr>
          <p:cNvGrpSpPr/>
          <p:nvPr/>
        </p:nvGrpSpPr>
        <p:grpSpPr>
          <a:xfrm>
            <a:off x="1812644" y="1947664"/>
            <a:ext cx="5680976" cy="4161653"/>
            <a:chOff x="1439651" y="1551968"/>
            <a:chExt cx="6264696" cy="4968553"/>
          </a:xfrm>
        </p:grpSpPr>
        <p:pic>
          <p:nvPicPr>
            <p:cNvPr id="5" name="Picture 4">
              <a:extLst>
                <a:ext uri="{FF2B5EF4-FFF2-40B4-BE49-F238E27FC236}">
                  <a16:creationId xmlns:a16="http://schemas.microsoft.com/office/drawing/2014/main" id="{4CC96D5E-2921-0E3B-F134-33D7CE404C8A}"/>
                </a:ext>
              </a:extLst>
            </p:cNvPr>
            <p:cNvPicPr>
              <a:picLocks noChangeAspect="1"/>
            </p:cNvPicPr>
            <p:nvPr/>
          </p:nvPicPr>
          <p:blipFill rotWithShape="1">
            <a:blip r:embed="rId3"/>
            <a:srcRect l="3076" t="9431" r="5260" b="6745"/>
            <a:stretch/>
          </p:blipFill>
          <p:spPr>
            <a:xfrm>
              <a:off x="1439651" y="1551968"/>
              <a:ext cx="6264696" cy="4968553"/>
            </a:xfrm>
            <a:prstGeom prst="rect">
              <a:avLst/>
            </a:prstGeom>
          </p:spPr>
        </p:pic>
        <p:sp>
          <p:nvSpPr>
            <p:cNvPr id="6" name="Rectangle 5">
              <a:extLst>
                <a:ext uri="{FF2B5EF4-FFF2-40B4-BE49-F238E27FC236}">
                  <a16:creationId xmlns:a16="http://schemas.microsoft.com/office/drawing/2014/main" id="{028C7826-02FB-2821-61ED-8D9B85F31692}"/>
                </a:ext>
              </a:extLst>
            </p:cNvPr>
            <p:cNvSpPr/>
            <p:nvPr/>
          </p:nvSpPr>
          <p:spPr>
            <a:xfrm>
              <a:off x="1524000" y="1884164"/>
              <a:ext cx="6108700" cy="795536"/>
            </a:xfrm>
            <a:prstGeom prst="rect">
              <a:avLst/>
            </a:prstGeom>
            <a:solidFill>
              <a:srgbClr val="02989E">
                <a:alpha val="3710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99804A-532E-86DC-320E-D1EC4F2F2FF5}"/>
                </a:ext>
              </a:extLst>
            </p:cNvPr>
            <p:cNvSpPr/>
            <p:nvPr/>
          </p:nvSpPr>
          <p:spPr>
            <a:xfrm>
              <a:off x="1524000" y="3370065"/>
              <a:ext cx="6108700" cy="795536"/>
            </a:xfrm>
            <a:prstGeom prst="rect">
              <a:avLst/>
            </a:prstGeom>
            <a:solidFill>
              <a:srgbClr val="02989E">
                <a:alpha val="3710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6423B1-0679-7F69-79EA-6C0B7C7C1724}"/>
                </a:ext>
              </a:extLst>
            </p:cNvPr>
            <p:cNvSpPr/>
            <p:nvPr/>
          </p:nvSpPr>
          <p:spPr>
            <a:xfrm>
              <a:off x="1547706" y="4855966"/>
              <a:ext cx="2643293" cy="420461"/>
            </a:xfrm>
            <a:prstGeom prst="rect">
              <a:avLst/>
            </a:prstGeom>
            <a:solidFill>
              <a:srgbClr val="02989E">
                <a:alpha val="3717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6938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EAB1A-AB57-D044-49CB-FEE33AFBBD6D}"/>
              </a:ext>
            </a:extLst>
          </p:cNvPr>
          <p:cNvSpPr>
            <a:spLocks noGrp="1"/>
          </p:cNvSpPr>
          <p:nvPr>
            <p:ph type="title"/>
          </p:nvPr>
        </p:nvSpPr>
        <p:spPr/>
        <p:txBody>
          <a:bodyPr/>
          <a:lstStyle/>
          <a:p>
            <a:r>
              <a:rPr lang="en-US"/>
              <a:t>Set 1 Speed Sounds</a:t>
            </a:r>
          </a:p>
        </p:txBody>
      </p:sp>
      <p:sp>
        <p:nvSpPr>
          <p:cNvPr id="3" name="Text Placeholder 2">
            <a:extLst>
              <a:ext uri="{FF2B5EF4-FFF2-40B4-BE49-F238E27FC236}">
                <a16:creationId xmlns:a16="http://schemas.microsoft.com/office/drawing/2014/main" id="{562D723C-81CC-064B-69FC-4A475BB3A80C}"/>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08B20858-D9CA-3E8B-B950-80E5D977EF00}"/>
              </a:ext>
            </a:extLst>
          </p:cNvPr>
          <p:cNvPicPr>
            <a:picLocks noChangeAspect="1"/>
          </p:cNvPicPr>
          <p:nvPr/>
        </p:nvPicPr>
        <p:blipFill>
          <a:blip r:embed="rId3">
            <a:extLst>
              <a:ext uri="{28A0092B-C50C-407E-A947-70E740481C1C}">
                <a14:useLocalDpi xmlns:a14="http://schemas.microsoft.com/office/drawing/2010/main" val="0"/>
              </a:ext>
            </a:extLst>
          </a:blip>
          <a:srcRect b="69516"/>
          <a:stretch>
            <a:fillRect/>
          </a:stretch>
        </p:blipFill>
        <p:spPr>
          <a:xfrm>
            <a:off x="-57528" y="2755471"/>
            <a:ext cx="9213500" cy="2052505"/>
          </a:xfrm>
          <a:prstGeom prst="rect">
            <a:avLst/>
          </a:prstGeom>
        </p:spPr>
      </p:pic>
    </p:spTree>
    <p:extLst>
      <p:ext uri="{BB962C8B-B14F-4D97-AF65-F5344CB8AC3E}">
        <p14:creationId xmlns:p14="http://schemas.microsoft.com/office/powerpoint/2010/main" val="1104202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06C3F-91D1-B22F-C539-E7BF588066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AAC06-4D1C-A531-A072-922E3303B53D}"/>
              </a:ext>
            </a:extLst>
          </p:cNvPr>
          <p:cNvSpPr>
            <a:spLocks noGrp="1"/>
          </p:cNvSpPr>
          <p:nvPr>
            <p:ph type="title"/>
          </p:nvPr>
        </p:nvSpPr>
        <p:spPr/>
        <p:txBody>
          <a:bodyPr/>
          <a:lstStyle/>
          <a:p>
            <a:pPr>
              <a:lnSpc>
                <a:spcPct val="100000"/>
              </a:lnSpc>
            </a:pPr>
            <a:r>
              <a:rPr lang="en-US" dirty="0"/>
              <a:t>Speedy sounds + Fred = decoding</a:t>
            </a:r>
          </a:p>
        </p:txBody>
      </p:sp>
      <p:sp>
        <p:nvSpPr>
          <p:cNvPr id="3" name="Text Placeholder 2">
            <a:extLst>
              <a:ext uri="{FF2B5EF4-FFF2-40B4-BE49-F238E27FC236}">
                <a16:creationId xmlns:a16="http://schemas.microsoft.com/office/drawing/2014/main" id="{B2B88F24-466A-A5CF-ABA4-83DE25CCC2C5}"/>
              </a:ext>
            </a:extLst>
          </p:cNvPr>
          <p:cNvSpPr>
            <a:spLocks noGrp="1"/>
          </p:cNvSpPr>
          <p:nvPr>
            <p:ph type="body" sz="quarter" idx="10"/>
          </p:nvPr>
        </p:nvSpPr>
        <p:spPr>
          <a:xfrm>
            <a:off x="612037" y="1947664"/>
            <a:ext cx="7919927" cy="3720330"/>
          </a:xfrm>
        </p:spPr>
        <p:txBody>
          <a:bodyPr/>
          <a:lstStyle/>
          <a:p>
            <a:pPr>
              <a:lnSpc>
                <a:spcPct val="100000"/>
              </a:lnSpc>
            </a:pPr>
            <a:endParaRPr lang="en-US" dirty="0">
              <a:latin typeface="+mn-lt"/>
            </a:endParaRPr>
          </a:p>
        </p:txBody>
      </p:sp>
      <p:pic>
        <p:nvPicPr>
          <p:cNvPr id="8" name="Picture 7" descr="A blue cross on a white background&#10;&#10;Description automatically generated">
            <a:extLst>
              <a:ext uri="{FF2B5EF4-FFF2-40B4-BE49-F238E27FC236}">
                <a16:creationId xmlns:a16="http://schemas.microsoft.com/office/drawing/2014/main" id="{342A44EB-6643-EDB6-E875-6C815C1826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458" y="3256317"/>
            <a:ext cx="838200" cy="927100"/>
          </a:xfrm>
          <a:prstGeom prst="rect">
            <a:avLst/>
          </a:prstGeom>
        </p:spPr>
      </p:pic>
      <p:pic>
        <p:nvPicPr>
          <p:cNvPr id="9" name="Picture 8">
            <a:extLst>
              <a:ext uri="{FF2B5EF4-FFF2-40B4-BE49-F238E27FC236}">
                <a16:creationId xmlns:a16="http://schemas.microsoft.com/office/drawing/2014/main" id="{59A7A787-2BE6-C063-26F3-5D2649D29674}"/>
              </a:ext>
            </a:extLst>
          </p:cNvPr>
          <p:cNvPicPr>
            <a:picLocks noChangeAspect="1"/>
          </p:cNvPicPr>
          <p:nvPr/>
        </p:nvPicPr>
        <p:blipFill rotWithShape="1">
          <a:blip r:embed="rId4">
            <a:extLst>
              <a:ext uri="{28A0092B-C50C-407E-A947-70E740481C1C}">
                <a14:useLocalDpi xmlns:a14="http://schemas.microsoft.com/office/drawing/2010/main" val="0"/>
              </a:ext>
            </a:extLst>
          </a:blip>
          <a:srcRect l="37724" t="20404" r="37852" b="20489"/>
          <a:stretch/>
        </p:blipFill>
        <p:spPr>
          <a:xfrm>
            <a:off x="612036" y="2147672"/>
            <a:ext cx="2484783" cy="3382427"/>
          </a:xfrm>
          <a:prstGeom prst="rect">
            <a:avLst/>
          </a:prstGeom>
        </p:spPr>
      </p:pic>
      <p:pic>
        <p:nvPicPr>
          <p:cNvPr id="10" name="Picture 9">
            <a:extLst>
              <a:ext uri="{FF2B5EF4-FFF2-40B4-BE49-F238E27FC236}">
                <a16:creationId xmlns:a16="http://schemas.microsoft.com/office/drawing/2014/main" id="{6CAE35CD-1738-C49F-231D-74FAC1D7E90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278453" y="2553010"/>
            <a:ext cx="4572000" cy="2571750"/>
          </a:xfrm>
          <a:prstGeom prst="rect">
            <a:avLst/>
          </a:prstGeom>
        </p:spPr>
      </p:pic>
    </p:spTree>
    <p:extLst>
      <p:ext uri="{BB962C8B-B14F-4D97-AF65-F5344CB8AC3E}">
        <p14:creationId xmlns:p14="http://schemas.microsoft.com/office/powerpoint/2010/main" val="219419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851C9-0D7D-216E-3C9E-AC31A57AC2C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951A594-1353-31F8-55E5-F04BC15F1E13}"/>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27FCB-7B81-2323-F8E7-F4DC5124B533}"/>
              </a:ext>
            </a:extLst>
          </p:cNvPr>
          <p:cNvSpPr>
            <a:spLocks noGrp="1"/>
          </p:cNvSpPr>
          <p:nvPr>
            <p:ph type="title"/>
          </p:nvPr>
        </p:nvSpPr>
        <p:spPr/>
        <p:txBody>
          <a:bodyPr/>
          <a:lstStyle/>
          <a:p>
            <a:pPr>
              <a:lnSpc>
                <a:spcPct val="100000"/>
              </a:lnSpc>
            </a:pPr>
            <a:r>
              <a:rPr lang="en-US" dirty="0"/>
              <a:t>Fred Talk Routine</a:t>
            </a:r>
          </a:p>
        </p:txBody>
      </p:sp>
      <p:sp>
        <p:nvSpPr>
          <p:cNvPr id="3" name="Text Placeholder 2">
            <a:extLst>
              <a:ext uri="{FF2B5EF4-FFF2-40B4-BE49-F238E27FC236}">
                <a16:creationId xmlns:a16="http://schemas.microsoft.com/office/drawing/2014/main" id="{2BBEED71-62DB-EACB-AC7E-63139E84A98F}"/>
              </a:ext>
            </a:extLst>
          </p:cNvPr>
          <p:cNvSpPr>
            <a:spLocks noGrp="1"/>
          </p:cNvSpPr>
          <p:nvPr>
            <p:ph type="body" sz="quarter" idx="10"/>
          </p:nvPr>
        </p:nvSpPr>
        <p:spPr>
          <a:xfrm>
            <a:off x="612036" y="1709997"/>
            <a:ext cx="7919927" cy="3720330"/>
          </a:xfrm>
        </p:spPr>
        <p:txBody>
          <a:bodyPr/>
          <a:lstStyle/>
          <a:p>
            <a:pPr marL="514350" lvl="0" indent="-514350">
              <a:lnSpc>
                <a:spcPct val="100000"/>
              </a:lnSpc>
              <a:buAutoNum type="arabicPeriod"/>
            </a:pPr>
            <a:r>
              <a:rPr lang="en-GB" dirty="0"/>
              <a:t>Say the word </a:t>
            </a:r>
            <a:r>
              <a:rPr lang="en-US" dirty="0"/>
              <a:t>in sounds e.g. c-a-t.</a:t>
            </a:r>
          </a:p>
          <a:p>
            <a:pPr marL="514350" lvl="0" indent="-514350">
              <a:lnSpc>
                <a:spcPct val="100000"/>
              </a:lnSpc>
              <a:buAutoNum type="arabicPeriod"/>
            </a:pPr>
            <a:r>
              <a:rPr lang="en-US" dirty="0"/>
              <a:t>Ask the child to repeat. </a:t>
            </a:r>
          </a:p>
          <a:p>
            <a:pPr lvl="0">
              <a:lnSpc>
                <a:spcPct val="100000"/>
              </a:lnSpc>
            </a:pPr>
            <a:endParaRPr lang="en-US" dirty="0"/>
          </a:p>
          <a:p>
            <a:pPr lvl="0">
              <a:lnSpc>
                <a:spcPct val="100000"/>
              </a:lnSpc>
            </a:pPr>
            <a:r>
              <a:rPr lang="en-US" dirty="0"/>
              <a:t>Can they ‘jump-in’ with the whole word?</a:t>
            </a:r>
          </a:p>
          <a:p>
            <a:pPr lvl="0">
              <a:lnSpc>
                <a:spcPct val="100000"/>
              </a:lnSpc>
            </a:pPr>
            <a:endParaRPr lang="en-US" dirty="0"/>
          </a:p>
          <a:p>
            <a:pPr marL="514350" lvl="0" indent="-514350">
              <a:lnSpc>
                <a:spcPct val="100000"/>
              </a:lnSpc>
              <a:buFont typeface="+mj-lt"/>
              <a:buAutoNum type="arabicPeriod" startAt="3"/>
            </a:pPr>
            <a:r>
              <a:rPr lang="en-US" dirty="0"/>
              <a:t>Say the word in sounds followed by the whole word e.g. c-a-t, cat.</a:t>
            </a:r>
          </a:p>
          <a:p>
            <a:pPr marL="514350" lvl="0" indent="-514350">
              <a:lnSpc>
                <a:spcPct val="100000"/>
              </a:lnSpc>
              <a:buFont typeface="+mj-lt"/>
              <a:buAutoNum type="arabicPeriod" startAt="3"/>
            </a:pPr>
            <a:r>
              <a:rPr lang="en-US" dirty="0"/>
              <a:t>Ask the child to repeat.</a:t>
            </a:r>
            <a:endParaRPr lang="en-GB" dirty="0"/>
          </a:p>
          <a:p>
            <a:pPr>
              <a:lnSpc>
                <a:spcPct val="100000"/>
              </a:lnSpc>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DCB44FAB-B9A1-9941-6502-C4511C285B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327" y="1112869"/>
            <a:ext cx="3550722" cy="584163"/>
          </a:xfrm>
          <a:prstGeom prst="rect">
            <a:avLst/>
          </a:prstGeom>
        </p:spPr>
      </p:pic>
      <p:pic>
        <p:nvPicPr>
          <p:cNvPr id="5" name="Content Placeholder 1" descr="41Ho83H3mFL.jpg">
            <a:extLst>
              <a:ext uri="{FF2B5EF4-FFF2-40B4-BE49-F238E27FC236}">
                <a16:creationId xmlns:a16="http://schemas.microsoft.com/office/drawing/2014/main" id="{7E0BEF06-9735-7519-98E9-D4CBBBC60CBC}"/>
              </a:ext>
            </a:extLst>
          </p:cNvPr>
          <p:cNvPicPr>
            <a:picLocks noChangeAspect="1"/>
          </p:cNvPicPr>
          <p:nvPr/>
        </p:nvPicPr>
        <p:blipFill>
          <a:blip r:embed="rId4" cstate="screen">
            <a:extLst>
              <a:ext uri="{28A0092B-C50C-407E-A947-70E740481C1C}">
                <a14:useLocalDpi xmlns:a14="http://schemas.microsoft.com/office/drawing/2010/main"/>
              </a:ext>
            </a:extLst>
          </a:blip>
          <a:srcRect t="-8882" b="-8882"/>
          <a:stretch>
            <a:fillRect/>
          </a:stretch>
        </p:blipFill>
        <p:spPr bwMode="auto">
          <a:xfrm>
            <a:off x="5579509" y="207939"/>
            <a:ext cx="3297979" cy="1809859"/>
          </a:xfrm>
          <a:prstGeom prst="rect">
            <a:avLst/>
          </a:prstGeom>
          <a:noFill/>
          <a:ln w="9525">
            <a:noFill/>
            <a:miter lim="800000"/>
            <a:headEnd/>
            <a:tailEnd/>
          </a:ln>
        </p:spPr>
      </p:pic>
    </p:spTree>
    <p:extLst>
      <p:ext uri="{BB962C8B-B14F-4D97-AF65-F5344CB8AC3E}">
        <p14:creationId xmlns:p14="http://schemas.microsoft.com/office/powerpoint/2010/main" val="161437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F6481-E1D3-04F3-7A7C-6E5CB1D7E29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E6ADA93-A5D4-88F0-A22B-755334D9BA9B}"/>
              </a:ext>
            </a:extLst>
          </p:cNvPr>
          <p:cNvSpPr/>
          <p:nvPr/>
        </p:nvSpPr>
        <p:spPr>
          <a:xfrm>
            <a:off x="6946393" y="6172200"/>
            <a:ext cx="2088750" cy="609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239936-01A3-D6E5-F809-0489BDA1BDD1}"/>
              </a:ext>
            </a:extLst>
          </p:cNvPr>
          <p:cNvSpPr>
            <a:spLocks noGrp="1"/>
          </p:cNvSpPr>
          <p:nvPr>
            <p:ph type="title"/>
          </p:nvPr>
        </p:nvSpPr>
        <p:spPr/>
        <p:txBody>
          <a:bodyPr/>
          <a:lstStyle/>
          <a:p>
            <a:pPr>
              <a:lnSpc>
                <a:spcPct val="100000"/>
              </a:lnSpc>
            </a:pPr>
            <a:r>
              <a:rPr lang="en-US" dirty="0"/>
              <a:t>Fred Talk throughout the day</a:t>
            </a:r>
          </a:p>
        </p:txBody>
      </p:sp>
      <p:sp>
        <p:nvSpPr>
          <p:cNvPr id="3" name="Text Placeholder 2">
            <a:extLst>
              <a:ext uri="{FF2B5EF4-FFF2-40B4-BE49-F238E27FC236}">
                <a16:creationId xmlns:a16="http://schemas.microsoft.com/office/drawing/2014/main" id="{3B07E16A-B73D-B200-739B-16C5DF6E20F0}"/>
              </a:ext>
            </a:extLst>
          </p:cNvPr>
          <p:cNvSpPr>
            <a:spLocks noGrp="1"/>
          </p:cNvSpPr>
          <p:nvPr>
            <p:ph type="body" sz="quarter" idx="10"/>
          </p:nvPr>
        </p:nvSpPr>
        <p:spPr>
          <a:xfrm>
            <a:off x="612036" y="1709997"/>
            <a:ext cx="7919927" cy="3720330"/>
          </a:xfrm>
        </p:spPr>
        <p:txBody>
          <a:bodyPr/>
          <a:lstStyle/>
          <a:p>
            <a:pPr>
              <a:lnSpc>
                <a:spcPct val="100000"/>
              </a:lnSpc>
            </a:pPr>
            <a:r>
              <a:rPr lang="en-US" dirty="0"/>
              <a:t>Shall we have some</a:t>
            </a:r>
          </a:p>
          <a:p>
            <a:pPr>
              <a:lnSpc>
                <a:spcPct val="100000"/>
              </a:lnSpc>
            </a:pPr>
            <a:endParaRPr lang="en-US" dirty="0"/>
          </a:p>
          <a:p>
            <a:pPr>
              <a:lnSpc>
                <a:spcPct val="100000"/>
              </a:lnSpc>
            </a:pPr>
            <a:r>
              <a:rPr lang="en-US" dirty="0"/>
              <a:t>What would you like to</a:t>
            </a:r>
          </a:p>
          <a:p>
            <a:pPr>
              <a:lnSpc>
                <a:spcPct val="100000"/>
              </a:lnSpc>
            </a:pPr>
            <a:endParaRPr lang="en-US" dirty="0"/>
          </a:p>
          <a:p>
            <a:pPr>
              <a:lnSpc>
                <a:spcPct val="100000"/>
              </a:lnSpc>
            </a:pPr>
            <a:r>
              <a:rPr lang="en-US" dirty="0"/>
              <a:t>Let’s put on your</a:t>
            </a:r>
          </a:p>
          <a:p>
            <a:pPr>
              <a:lnSpc>
                <a:spcPct val="100000"/>
              </a:lnSpc>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DAEDDBA2-E4BE-AFAA-EC2E-6B8E5B4251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708" y="1112869"/>
            <a:ext cx="5878285" cy="584163"/>
          </a:xfrm>
          <a:prstGeom prst="rect">
            <a:avLst/>
          </a:prstGeom>
        </p:spPr>
      </p:pic>
      <p:pic>
        <p:nvPicPr>
          <p:cNvPr id="5" name="Content Placeholder 1" descr="41Ho83H3mFL.jpg">
            <a:extLst>
              <a:ext uri="{FF2B5EF4-FFF2-40B4-BE49-F238E27FC236}">
                <a16:creationId xmlns:a16="http://schemas.microsoft.com/office/drawing/2014/main" id="{E0CEC05E-3BC5-39F7-22C8-33B63665E9CD}"/>
              </a:ext>
            </a:extLst>
          </p:cNvPr>
          <p:cNvPicPr>
            <a:picLocks noChangeAspect="1"/>
          </p:cNvPicPr>
          <p:nvPr/>
        </p:nvPicPr>
        <p:blipFill>
          <a:blip r:embed="rId4" cstate="screen">
            <a:extLst>
              <a:ext uri="{28A0092B-C50C-407E-A947-70E740481C1C}">
                <a14:useLocalDpi xmlns:a14="http://schemas.microsoft.com/office/drawing/2010/main"/>
              </a:ext>
            </a:extLst>
          </a:blip>
          <a:srcRect t="-8882" b="-8882"/>
          <a:stretch>
            <a:fillRect/>
          </a:stretch>
        </p:blipFill>
        <p:spPr bwMode="auto">
          <a:xfrm>
            <a:off x="5550782" y="4896334"/>
            <a:ext cx="3297979" cy="1809859"/>
          </a:xfrm>
          <a:prstGeom prst="rect">
            <a:avLst/>
          </a:prstGeom>
          <a:noFill/>
          <a:ln w="9525">
            <a:noFill/>
            <a:miter lim="800000"/>
            <a:headEnd/>
            <a:tailEnd/>
          </a:ln>
        </p:spPr>
      </p:pic>
      <p:sp>
        <p:nvSpPr>
          <p:cNvPr id="28" name="TextBox 27">
            <a:extLst>
              <a:ext uri="{FF2B5EF4-FFF2-40B4-BE49-F238E27FC236}">
                <a16:creationId xmlns:a16="http://schemas.microsoft.com/office/drawing/2014/main" id="{6158729D-B9BE-7EAF-4BC1-0959C863D238}"/>
              </a:ext>
            </a:extLst>
          </p:cNvPr>
          <p:cNvSpPr txBox="1"/>
          <p:nvPr/>
        </p:nvSpPr>
        <p:spPr>
          <a:xfrm>
            <a:off x="3721427" y="1719442"/>
            <a:ext cx="301752" cy="553998"/>
          </a:xfrm>
          <a:prstGeom prst="rect">
            <a:avLst/>
          </a:prstGeom>
          <a:noFill/>
        </p:spPr>
        <p:txBody>
          <a:bodyPr wrap="square" rtlCol="0">
            <a:spAutoFit/>
          </a:bodyPr>
          <a:lstStyle/>
          <a:p>
            <a:r>
              <a:rPr lang="en-US" sz="3000" b="1" dirty="0">
                <a:solidFill>
                  <a:srgbClr val="FFD72F"/>
                </a:solidFill>
                <a:latin typeface="+mn-lt"/>
              </a:rPr>
              <a:t>l</a:t>
            </a:r>
          </a:p>
        </p:txBody>
      </p:sp>
      <p:sp>
        <p:nvSpPr>
          <p:cNvPr id="29" name="TextBox 28">
            <a:extLst>
              <a:ext uri="{FF2B5EF4-FFF2-40B4-BE49-F238E27FC236}">
                <a16:creationId xmlns:a16="http://schemas.microsoft.com/office/drawing/2014/main" id="{A5BDA80E-1243-9BE9-D8CF-12DE8486D1F7}"/>
              </a:ext>
            </a:extLst>
          </p:cNvPr>
          <p:cNvSpPr txBox="1"/>
          <p:nvPr/>
        </p:nvSpPr>
        <p:spPr>
          <a:xfrm>
            <a:off x="3813353" y="1719442"/>
            <a:ext cx="646450" cy="553998"/>
          </a:xfrm>
          <a:prstGeom prst="rect">
            <a:avLst/>
          </a:prstGeom>
          <a:noFill/>
        </p:spPr>
        <p:txBody>
          <a:bodyPr wrap="square" rtlCol="0">
            <a:spAutoFit/>
          </a:bodyPr>
          <a:lstStyle/>
          <a:p>
            <a:r>
              <a:rPr lang="en-US" sz="3000" b="1" dirty="0">
                <a:solidFill>
                  <a:srgbClr val="FFD72F"/>
                </a:solidFill>
                <a:latin typeface="+mn-lt"/>
              </a:rPr>
              <a:t>-u</a:t>
            </a:r>
          </a:p>
        </p:txBody>
      </p:sp>
      <p:sp>
        <p:nvSpPr>
          <p:cNvPr id="30" name="TextBox 29">
            <a:extLst>
              <a:ext uri="{FF2B5EF4-FFF2-40B4-BE49-F238E27FC236}">
                <a16:creationId xmlns:a16="http://schemas.microsoft.com/office/drawing/2014/main" id="{87BB58AA-2181-4F3A-2C46-8D6FB28D9087}"/>
              </a:ext>
            </a:extLst>
          </p:cNvPr>
          <p:cNvSpPr txBox="1"/>
          <p:nvPr/>
        </p:nvSpPr>
        <p:spPr>
          <a:xfrm>
            <a:off x="4166235" y="1715778"/>
            <a:ext cx="896112" cy="553998"/>
          </a:xfrm>
          <a:prstGeom prst="rect">
            <a:avLst/>
          </a:prstGeom>
          <a:noFill/>
        </p:spPr>
        <p:txBody>
          <a:bodyPr wrap="square" rtlCol="0">
            <a:spAutoFit/>
          </a:bodyPr>
          <a:lstStyle/>
          <a:p>
            <a:r>
              <a:rPr lang="en-US" sz="3000" b="1" dirty="0">
                <a:solidFill>
                  <a:srgbClr val="FFD72F"/>
                </a:solidFill>
                <a:latin typeface="+mn-lt"/>
              </a:rPr>
              <a:t>-n</a:t>
            </a:r>
          </a:p>
        </p:txBody>
      </p:sp>
      <p:sp>
        <p:nvSpPr>
          <p:cNvPr id="31" name="TextBox 30">
            <a:extLst>
              <a:ext uri="{FF2B5EF4-FFF2-40B4-BE49-F238E27FC236}">
                <a16:creationId xmlns:a16="http://schemas.microsoft.com/office/drawing/2014/main" id="{AB485B58-BECA-015A-2687-DCC1264C46E9}"/>
              </a:ext>
            </a:extLst>
          </p:cNvPr>
          <p:cNvSpPr txBox="1"/>
          <p:nvPr/>
        </p:nvSpPr>
        <p:spPr>
          <a:xfrm>
            <a:off x="4538787" y="1709997"/>
            <a:ext cx="896112" cy="553998"/>
          </a:xfrm>
          <a:prstGeom prst="rect">
            <a:avLst/>
          </a:prstGeom>
          <a:noFill/>
        </p:spPr>
        <p:txBody>
          <a:bodyPr wrap="square" rtlCol="0">
            <a:spAutoFit/>
          </a:bodyPr>
          <a:lstStyle/>
          <a:p>
            <a:r>
              <a:rPr lang="en-US" sz="3000" b="1" dirty="0">
                <a:solidFill>
                  <a:srgbClr val="FFD72F"/>
                </a:solidFill>
                <a:latin typeface="+mn-lt"/>
              </a:rPr>
              <a:t>-</a:t>
            </a:r>
            <a:r>
              <a:rPr lang="en-US" sz="3000" b="1" dirty="0" err="1">
                <a:solidFill>
                  <a:srgbClr val="FFD72F"/>
                </a:solidFill>
                <a:latin typeface="+mn-lt"/>
              </a:rPr>
              <a:t>ch</a:t>
            </a:r>
            <a:endParaRPr lang="en-US" sz="3000" b="1" dirty="0">
              <a:solidFill>
                <a:srgbClr val="FFD72F"/>
              </a:solidFill>
              <a:latin typeface="+mn-lt"/>
            </a:endParaRPr>
          </a:p>
        </p:txBody>
      </p:sp>
      <p:sp>
        <p:nvSpPr>
          <p:cNvPr id="32" name="TextBox 31">
            <a:extLst>
              <a:ext uri="{FF2B5EF4-FFF2-40B4-BE49-F238E27FC236}">
                <a16:creationId xmlns:a16="http://schemas.microsoft.com/office/drawing/2014/main" id="{39E33248-B53F-EF11-9A38-6DD5EFEC352A}"/>
              </a:ext>
            </a:extLst>
          </p:cNvPr>
          <p:cNvSpPr txBox="1"/>
          <p:nvPr/>
        </p:nvSpPr>
        <p:spPr>
          <a:xfrm>
            <a:off x="5039651" y="1719442"/>
            <a:ext cx="521208" cy="553998"/>
          </a:xfrm>
          <a:prstGeom prst="rect">
            <a:avLst/>
          </a:prstGeom>
          <a:noFill/>
        </p:spPr>
        <p:txBody>
          <a:bodyPr wrap="square" rtlCol="0">
            <a:spAutoFit/>
          </a:bodyPr>
          <a:lstStyle/>
          <a:p>
            <a:r>
              <a:rPr lang="en-US" sz="3000" dirty="0">
                <a:solidFill>
                  <a:schemeClr val="tx2"/>
                </a:solidFill>
                <a:latin typeface="+mn-lt"/>
              </a:rPr>
              <a:t>?</a:t>
            </a:r>
          </a:p>
        </p:txBody>
      </p:sp>
      <p:sp>
        <p:nvSpPr>
          <p:cNvPr id="37" name="TextBox 36">
            <a:extLst>
              <a:ext uri="{FF2B5EF4-FFF2-40B4-BE49-F238E27FC236}">
                <a16:creationId xmlns:a16="http://schemas.microsoft.com/office/drawing/2014/main" id="{3A5CD28F-BAD9-8DED-A659-77A9618AA380}"/>
              </a:ext>
            </a:extLst>
          </p:cNvPr>
          <p:cNvSpPr txBox="1"/>
          <p:nvPr/>
        </p:nvSpPr>
        <p:spPr>
          <a:xfrm>
            <a:off x="4240876" y="2780422"/>
            <a:ext cx="646450" cy="553998"/>
          </a:xfrm>
          <a:prstGeom prst="rect">
            <a:avLst/>
          </a:prstGeom>
          <a:noFill/>
        </p:spPr>
        <p:txBody>
          <a:bodyPr wrap="square" rtlCol="0">
            <a:spAutoFit/>
          </a:bodyPr>
          <a:lstStyle/>
          <a:p>
            <a:r>
              <a:rPr lang="en-US" sz="3000" b="1" dirty="0">
                <a:solidFill>
                  <a:srgbClr val="FFD72F"/>
                </a:solidFill>
                <a:latin typeface="+mn-lt"/>
              </a:rPr>
              <a:t>p</a:t>
            </a:r>
          </a:p>
        </p:txBody>
      </p:sp>
      <p:sp>
        <p:nvSpPr>
          <p:cNvPr id="38" name="TextBox 37">
            <a:extLst>
              <a:ext uri="{FF2B5EF4-FFF2-40B4-BE49-F238E27FC236}">
                <a16:creationId xmlns:a16="http://schemas.microsoft.com/office/drawing/2014/main" id="{622B81C9-2011-21CC-1E12-DBC1851BAD05}"/>
              </a:ext>
            </a:extLst>
          </p:cNvPr>
          <p:cNvSpPr txBox="1"/>
          <p:nvPr/>
        </p:nvSpPr>
        <p:spPr>
          <a:xfrm>
            <a:off x="4499948" y="2774641"/>
            <a:ext cx="646450" cy="553998"/>
          </a:xfrm>
          <a:prstGeom prst="rect">
            <a:avLst/>
          </a:prstGeom>
          <a:noFill/>
        </p:spPr>
        <p:txBody>
          <a:bodyPr wrap="square" rtlCol="0">
            <a:spAutoFit/>
          </a:bodyPr>
          <a:lstStyle/>
          <a:p>
            <a:r>
              <a:rPr lang="en-US" sz="3000" b="1" dirty="0">
                <a:solidFill>
                  <a:srgbClr val="FFD72F"/>
                </a:solidFill>
                <a:latin typeface="+mn-lt"/>
              </a:rPr>
              <a:t>-l</a:t>
            </a:r>
          </a:p>
        </p:txBody>
      </p:sp>
      <p:sp>
        <p:nvSpPr>
          <p:cNvPr id="39" name="TextBox 38">
            <a:extLst>
              <a:ext uri="{FF2B5EF4-FFF2-40B4-BE49-F238E27FC236}">
                <a16:creationId xmlns:a16="http://schemas.microsoft.com/office/drawing/2014/main" id="{130F136F-3D03-EA84-C4E2-E0E710943E1A}"/>
              </a:ext>
            </a:extLst>
          </p:cNvPr>
          <p:cNvSpPr txBox="1"/>
          <p:nvPr/>
        </p:nvSpPr>
        <p:spPr>
          <a:xfrm>
            <a:off x="4724574" y="2774639"/>
            <a:ext cx="826208" cy="553998"/>
          </a:xfrm>
          <a:prstGeom prst="rect">
            <a:avLst/>
          </a:prstGeom>
          <a:noFill/>
        </p:spPr>
        <p:txBody>
          <a:bodyPr wrap="square" rtlCol="0">
            <a:spAutoFit/>
          </a:bodyPr>
          <a:lstStyle/>
          <a:p>
            <a:r>
              <a:rPr lang="en-US" sz="3000" b="1" dirty="0">
                <a:solidFill>
                  <a:srgbClr val="FFD72F"/>
                </a:solidFill>
                <a:latin typeface="+mn-lt"/>
              </a:rPr>
              <a:t>-ay</a:t>
            </a:r>
          </a:p>
        </p:txBody>
      </p:sp>
      <p:sp>
        <p:nvSpPr>
          <p:cNvPr id="40" name="TextBox 39">
            <a:extLst>
              <a:ext uri="{FF2B5EF4-FFF2-40B4-BE49-F238E27FC236}">
                <a16:creationId xmlns:a16="http://schemas.microsoft.com/office/drawing/2014/main" id="{175B1760-3091-A03D-D450-53865725FA94}"/>
              </a:ext>
            </a:extLst>
          </p:cNvPr>
          <p:cNvSpPr txBox="1"/>
          <p:nvPr/>
        </p:nvSpPr>
        <p:spPr>
          <a:xfrm>
            <a:off x="5211601" y="2786283"/>
            <a:ext cx="521208" cy="553998"/>
          </a:xfrm>
          <a:prstGeom prst="rect">
            <a:avLst/>
          </a:prstGeom>
          <a:noFill/>
        </p:spPr>
        <p:txBody>
          <a:bodyPr wrap="square" rtlCol="0">
            <a:spAutoFit/>
          </a:bodyPr>
          <a:lstStyle/>
          <a:p>
            <a:r>
              <a:rPr lang="en-US" sz="3000" dirty="0">
                <a:solidFill>
                  <a:schemeClr val="tx2"/>
                </a:solidFill>
                <a:latin typeface="+mn-lt"/>
              </a:rPr>
              <a:t>?</a:t>
            </a:r>
          </a:p>
        </p:txBody>
      </p:sp>
      <p:sp>
        <p:nvSpPr>
          <p:cNvPr id="45" name="TextBox 44">
            <a:extLst>
              <a:ext uri="{FF2B5EF4-FFF2-40B4-BE49-F238E27FC236}">
                <a16:creationId xmlns:a16="http://schemas.microsoft.com/office/drawing/2014/main" id="{42B47F6E-983F-3460-75F3-20BD718B50E1}"/>
              </a:ext>
            </a:extLst>
          </p:cNvPr>
          <p:cNvSpPr txBox="1"/>
          <p:nvPr/>
        </p:nvSpPr>
        <p:spPr>
          <a:xfrm>
            <a:off x="3287814" y="3916491"/>
            <a:ext cx="826208" cy="553998"/>
          </a:xfrm>
          <a:prstGeom prst="rect">
            <a:avLst/>
          </a:prstGeom>
          <a:noFill/>
        </p:spPr>
        <p:txBody>
          <a:bodyPr wrap="square" rtlCol="0">
            <a:spAutoFit/>
          </a:bodyPr>
          <a:lstStyle/>
          <a:p>
            <a:r>
              <a:rPr lang="en-US" sz="3000" b="1" dirty="0">
                <a:solidFill>
                  <a:srgbClr val="FFD72F"/>
                </a:solidFill>
                <a:latin typeface="+mn-lt"/>
              </a:rPr>
              <a:t>c</a:t>
            </a:r>
          </a:p>
        </p:txBody>
      </p:sp>
      <p:sp>
        <p:nvSpPr>
          <p:cNvPr id="46" name="TextBox 45">
            <a:extLst>
              <a:ext uri="{FF2B5EF4-FFF2-40B4-BE49-F238E27FC236}">
                <a16:creationId xmlns:a16="http://schemas.microsoft.com/office/drawing/2014/main" id="{E9F00827-1DAE-8134-FD77-155E476E03F6}"/>
              </a:ext>
            </a:extLst>
          </p:cNvPr>
          <p:cNvSpPr txBox="1"/>
          <p:nvPr/>
        </p:nvSpPr>
        <p:spPr>
          <a:xfrm>
            <a:off x="3523494" y="3916489"/>
            <a:ext cx="826208" cy="553998"/>
          </a:xfrm>
          <a:prstGeom prst="rect">
            <a:avLst/>
          </a:prstGeom>
          <a:noFill/>
        </p:spPr>
        <p:txBody>
          <a:bodyPr wrap="square" rtlCol="0">
            <a:spAutoFit/>
          </a:bodyPr>
          <a:lstStyle/>
          <a:p>
            <a:r>
              <a:rPr lang="en-US" sz="3000" b="1" dirty="0">
                <a:solidFill>
                  <a:srgbClr val="FFD72F"/>
                </a:solidFill>
                <a:latin typeface="+mn-lt"/>
              </a:rPr>
              <a:t>-</a:t>
            </a:r>
            <a:r>
              <a:rPr lang="en-US" sz="3000" b="1" dirty="0" err="1">
                <a:solidFill>
                  <a:srgbClr val="FFD72F"/>
                </a:solidFill>
                <a:latin typeface="+mn-lt"/>
              </a:rPr>
              <a:t>oa</a:t>
            </a:r>
            <a:endParaRPr lang="en-US" sz="3000" b="1" dirty="0">
              <a:solidFill>
                <a:srgbClr val="FFD72F"/>
              </a:solidFill>
              <a:latin typeface="+mn-lt"/>
            </a:endParaRPr>
          </a:p>
        </p:txBody>
      </p:sp>
      <p:sp>
        <p:nvSpPr>
          <p:cNvPr id="47" name="TextBox 46">
            <a:extLst>
              <a:ext uri="{FF2B5EF4-FFF2-40B4-BE49-F238E27FC236}">
                <a16:creationId xmlns:a16="http://schemas.microsoft.com/office/drawing/2014/main" id="{88DB2813-D40D-0202-AAB4-FC1366E8FDFE}"/>
              </a:ext>
            </a:extLst>
          </p:cNvPr>
          <p:cNvSpPr txBox="1"/>
          <p:nvPr/>
        </p:nvSpPr>
        <p:spPr>
          <a:xfrm>
            <a:off x="4107612" y="3916489"/>
            <a:ext cx="826208" cy="553998"/>
          </a:xfrm>
          <a:prstGeom prst="rect">
            <a:avLst/>
          </a:prstGeom>
          <a:noFill/>
        </p:spPr>
        <p:txBody>
          <a:bodyPr wrap="square" rtlCol="0">
            <a:spAutoFit/>
          </a:bodyPr>
          <a:lstStyle/>
          <a:p>
            <a:r>
              <a:rPr lang="en-US" sz="3000" b="1" dirty="0">
                <a:solidFill>
                  <a:srgbClr val="FFD72F"/>
                </a:solidFill>
                <a:latin typeface="+mn-lt"/>
              </a:rPr>
              <a:t>-t</a:t>
            </a:r>
          </a:p>
        </p:txBody>
      </p:sp>
      <p:sp>
        <p:nvSpPr>
          <p:cNvPr id="48" name="TextBox 47">
            <a:extLst>
              <a:ext uri="{FF2B5EF4-FFF2-40B4-BE49-F238E27FC236}">
                <a16:creationId xmlns:a16="http://schemas.microsoft.com/office/drawing/2014/main" id="{F2A8F90D-6C5B-2418-597E-9FD6DF75FFBB}"/>
              </a:ext>
            </a:extLst>
          </p:cNvPr>
          <p:cNvSpPr txBox="1"/>
          <p:nvPr/>
        </p:nvSpPr>
        <p:spPr>
          <a:xfrm>
            <a:off x="4375279" y="3916489"/>
            <a:ext cx="521208" cy="553998"/>
          </a:xfrm>
          <a:prstGeom prst="rect">
            <a:avLst/>
          </a:prstGeom>
          <a:noFill/>
        </p:spPr>
        <p:txBody>
          <a:bodyPr wrap="square" rtlCol="0">
            <a:spAutoFit/>
          </a:bodyPr>
          <a:lstStyle/>
          <a:p>
            <a:r>
              <a:rPr lang="en-US" sz="3000" dirty="0">
                <a:solidFill>
                  <a:schemeClr val="tx2"/>
                </a:solidFill>
                <a:latin typeface="+mn-lt"/>
              </a:rPr>
              <a:t>.</a:t>
            </a:r>
          </a:p>
        </p:txBody>
      </p:sp>
    </p:spTree>
    <p:extLst>
      <p:ext uri="{BB962C8B-B14F-4D97-AF65-F5344CB8AC3E}">
        <p14:creationId xmlns:p14="http://schemas.microsoft.com/office/powerpoint/2010/main" val="49022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7" grpId="0"/>
      <p:bldP spid="38" grpId="0"/>
      <p:bldP spid="39" grpId="0"/>
      <p:bldP spid="40" grpId="0"/>
      <p:bldP spid="45" grpId="0"/>
      <p:bldP spid="46"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CEA59-9E51-6F9C-17DE-608560DBE93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3C7CA02-E527-DC71-6DB0-27EF286D3149}"/>
              </a:ext>
            </a:extLst>
          </p:cNvPr>
          <p:cNvSpPr txBox="1">
            <a:spLocks/>
          </p:cNvSpPr>
          <p:nvPr/>
        </p:nvSpPr>
        <p:spPr>
          <a:xfrm>
            <a:off x="578906" y="571987"/>
            <a:ext cx="6036845" cy="1198981"/>
          </a:xfrm>
          <a:prstGeom prst="rect">
            <a:avLst/>
          </a:prstGeom>
        </p:spPr>
        <p:txBody>
          <a:bodyPr/>
          <a:lst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a:lstStyle>
          <a:p>
            <a:r>
              <a:rPr lang="en-US" sz="3500" dirty="0">
                <a:solidFill>
                  <a:schemeClr val="bg1"/>
                </a:solidFill>
              </a:rPr>
              <a:t>Pure Sounds (</a:t>
            </a:r>
            <a:r>
              <a:rPr lang="en-US" sz="3500" dirty="0" err="1">
                <a:solidFill>
                  <a:schemeClr val="bg1"/>
                </a:solidFill>
              </a:rPr>
              <a:t>ruthmiskin.com</a:t>
            </a:r>
            <a:r>
              <a:rPr lang="en-US" sz="3500" dirty="0">
                <a:solidFill>
                  <a:schemeClr val="bg1"/>
                </a:solidFill>
              </a:rPr>
              <a:t>)</a:t>
            </a:r>
          </a:p>
        </p:txBody>
      </p:sp>
      <p:pic>
        <p:nvPicPr>
          <p:cNvPr id="2" name="ph.set_1_sounds.mpg">
            <a:hlinkClick r:id="" action="ppaction://media"/>
            <a:extLst>
              <a:ext uri="{FF2B5EF4-FFF2-40B4-BE49-F238E27FC236}">
                <a16:creationId xmlns:a16="http://schemas.microsoft.com/office/drawing/2014/main" id="{81859FE0-05B5-6C5C-5954-A0AE5981E6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70968"/>
            <a:ext cx="9144000" cy="5143500"/>
          </a:xfrm>
          <a:prstGeom prst="rect">
            <a:avLst/>
          </a:prstGeom>
        </p:spPr>
      </p:pic>
    </p:spTree>
    <p:extLst>
      <p:ext uri="{BB962C8B-B14F-4D97-AF65-F5344CB8AC3E}">
        <p14:creationId xmlns:p14="http://schemas.microsoft.com/office/powerpoint/2010/main" val="381826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4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3FCBB-37C7-DD8A-FEEF-41898308DA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62C86-A2D1-BA99-EF36-EDFFB6199582}"/>
              </a:ext>
            </a:extLst>
          </p:cNvPr>
          <p:cNvSpPr>
            <a:spLocks noGrp="1"/>
          </p:cNvSpPr>
          <p:nvPr>
            <p:ph type="title"/>
          </p:nvPr>
        </p:nvSpPr>
        <p:spPr/>
        <p:txBody>
          <a:bodyPr/>
          <a:lstStyle/>
          <a:p>
            <a:r>
              <a:rPr lang="en-US"/>
              <a:t>Speed Sounds Set 2</a:t>
            </a:r>
          </a:p>
        </p:txBody>
      </p:sp>
      <p:sp>
        <p:nvSpPr>
          <p:cNvPr id="3" name="Text Placeholder 2">
            <a:extLst>
              <a:ext uri="{FF2B5EF4-FFF2-40B4-BE49-F238E27FC236}">
                <a16:creationId xmlns:a16="http://schemas.microsoft.com/office/drawing/2014/main" id="{D68F32A9-38FA-E653-4176-B4AFC125FDBB}"/>
              </a:ext>
            </a:extLst>
          </p:cNvPr>
          <p:cNvSpPr>
            <a:spLocks noGrp="1"/>
          </p:cNvSpPr>
          <p:nvPr>
            <p:ph type="body" sz="quarter" idx="10"/>
          </p:nvPr>
        </p:nvSpPr>
        <p:spPr/>
        <p:txBody>
          <a:bodyPr/>
          <a:lstStyle/>
          <a:p>
            <a:endParaRPr lang="en-US"/>
          </a:p>
        </p:txBody>
      </p:sp>
      <p:grpSp>
        <p:nvGrpSpPr>
          <p:cNvPr id="4" name="Group 3">
            <a:extLst>
              <a:ext uri="{FF2B5EF4-FFF2-40B4-BE49-F238E27FC236}">
                <a16:creationId xmlns:a16="http://schemas.microsoft.com/office/drawing/2014/main" id="{7A2442B6-17D6-609D-789D-EE1D5683B72B}"/>
              </a:ext>
            </a:extLst>
          </p:cNvPr>
          <p:cNvGrpSpPr/>
          <p:nvPr/>
        </p:nvGrpSpPr>
        <p:grpSpPr>
          <a:xfrm>
            <a:off x="1030256" y="1656497"/>
            <a:ext cx="7083487" cy="4855815"/>
            <a:chOff x="1056904" y="1366566"/>
            <a:chExt cx="7030192" cy="5049318"/>
          </a:xfrm>
        </p:grpSpPr>
        <p:pic>
          <p:nvPicPr>
            <p:cNvPr id="6" name="Picture 5" descr="Simple_Speed_Sounds_Chart.pdf">
              <a:extLst>
                <a:ext uri="{FF2B5EF4-FFF2-40B4-BE49-F238E27FC236}">
                  <a16:creationId xmlns:a16="http://schemas.microsoft.com/office/drawing/2014/main" id="{43DD2652-FBEE-69E7-4D9C-34F2F01BA5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8" t="6871" r="2798" b="44253"/>
            <a:stretch/>
          </p:blipFill>
          <p:spPr>
            <a:xfrm>
              <a:off x="1056904" y="1366566"/>
              <a:ext cx="7030192" cy="5049318"/>
            </a:xfrm>
            <a:prstGeom prst="rect">
              <a:avLst/>
            </a:prstGeom>
          </p:spPr>
        </p:pic>
        <p:sp>
          <p:nvSpPr>
            <p:cNvPr id="9" name="Rectangle 8">
              <a:extLst>
                <a:ext uri="{FF2B5EF4-FFF2-40B4-BE49-F238E27FC236}">
                  <a16:creationId xmlns:a16="http://schemas.microsoft.com/office/drawing/2014/main" id="{CC0DC51E-B081-74EB-C988-D235A2BAF905}"/>
                </a:ext>
              </a:extLst>
            </p:cNvPr>
            <p:cNvSpPr/>
            <p:nvPr/>
          </p:nvSpPr>
          <p:spPr>
            <a:xfrm>
              <a:off x="4168140" y="4789170"/>
              <a:ext cx="2102031" cy="416478"/>
            </a:xfrm>
            <a:prstGeom prst="rect">
              <a:avLst/>
            </a:prstGeom>
            <a:solidFill>
              <a:srgbClr val="02989E">
                <a:alpha val="37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853CF2-4BD8-1F8C-E66D-144513FA3BB4}"/>
                </a:ext>
              </a:extLst>
            </p:cNvPr>
            <p:cNvSpPr/>
            <p:nvPr/>
          </p:nvSpPr>
          <p:spPr>
            <a:xfrm>
              <a:off x="1514169" y="5905500"/>
              <a:ext cx="4162732" cy="423510"/>
            </a:xfrm>
            <a:prstGeom prst="rect">
              <a:avLst/>
            </a:prstGeom>
            <a:solidFill>
              <a:srgbClr val="02989E">
                <a:alpha val="36583"/>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16571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FD453-5D65-A59F-B67A-82933F45A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5E60F-1ED7-DC7E-0436-B9BC38421D73}"/>
              </a:ext>
            </a:extLst>
          </p:cNvPr>
          <p:cNvSpPr>
            <a:spLocks noGrp="1"/>
          </p:cNvSpPr>
          <p:nvPr>
            <p:ph type="title"/>
          </p:nvPr>
        </p:nvSpPr>
        <p:spPr/>
        <p:txBody>
          <a:bodyPr/>
          <a:lstStyle/>
          <a:p>
            <a:r>
              <a:rPr lang="en-US"/>
              <a:t>Speed Sounds Set 3</a:t>
            </a:r>
          </a:p>
        </p:txBody>
      </p:sp>
      <p:sp>
        <p:nvSpPr>
          <p:cNvPr id="3" name="Text Placeholder 2">
            <a:extLst>
              <a:ext uri="{FF2B5EF4-FFF2-40B4-BE49-F238E27FC236}">
                <a16:creationId xmlns:a16="http://schemas.microsoft.com/office/drawing/2014/main" id="{F0CF7EA9-1F46-9B9A-DE93-80997FF02B97}"/>
              </a:ext>
            </a:extLst>
          </p:cNvPr>
          <p:cNvSpPr>
            <a:spLocks noGrp="1"/>
          </p:cNvSpPr>
          <p:nvPr>
            <p:ph type="body" sz="quarter" idx="10"/>
          </p:nvPr>
        </p:nvSpPr>
        <p:spPr/>
        <p:txBody>
          <a:bodyPr/>
          <a:lstStyle/>
          <a:p>
            <a:endParaRPr lang="en-US"/>
          </a:p>
        </p:txBody>
      </p:sp>
      <p:sp>
        <p:nvSpPr>
          <p:cNvPr id="4" name="Text Placeholder 2">
            <a:extLst>
              <a:ext uri="{FF2B5EF4-FFF2-40B4-BE49-F238E27FC236}">
                <a16:creationId xmlns:a16="http://schemas.microsoft.com/office/drawing/2014/main" id="{EAD33CF9-DEEC-4E56-88B1-4E325556D054}"/>
              </a:ext>
            </a:extLst>
          </p:cNvPr>
          <p:cNvSpPr txBox="1">
            <a:spLocks/>
          </p:cNvSpPr>
          <p:nvPr/>
        </p:nvSpPr>
        <p:spPr>
          <a:xfrm>
            <a:off x="612037" y="1649780"/>
            <a:ext cx="7919927" cy="3720330"/>
          </a:xfrm>
          <a:prstGeom prst="rect">
            <a:avLst/>
          </a:prstGeom>
        </p:spPr>
        <p:txBody>
          <a:bodyPr/>
          <a:lstStyle>
            <a:lvl1pPr algn="l" rtl="0" eaLnBrk="1" fontAlgn="base" hangingPunct="1">
              <a:lnSpc>
                <a:spcPct val="90000"/>
              </a:lnSpc>
              <a:spcBef>
                <a:spcPct val="20000"/>
              </a:spcBef>
              <a:spcAft>
                <a:spcPct val="0"/>
              </a:spcAft>
              <a:buFont typeface="Arial" charset="0"/>
              <a:defRPr sz="3000" kern="1200">
                <a:solidFill>
                  <a:srgbClr val="424242"/>
                </a:solidFill>
                <a:latin typeface="Calibri" panose="020F0502020204030204" pitchFamily="34" charset="0"/>
                <a:ea typeface="+mn-ea"/>
                <a:cs typeface="Calibri" panose="020F0502020204030204" pitchFamily="34" charset="0"/>
              </a:defRPr>
            </a:lvl1pPr>
            <a:lvl2pPr algn="l" rtl="0" eaLnBrk="1" fontAlgn="base" hangingPunct="1">
              <a:lnSpc>
                <a:spcPct val="90000"/>
              </a:lnSpc>
              <a:spcBef>
                <a:spcPct val="20000"/>
              </a:spcBef>
              <a:spcAft>
                <a:spcPct val="0"/>
              </a:spcAft>
              <a:buFont typeface="Arial" charset="0"/>
              <a:defRPr sz="2800" kern="1200">
                <a:solidFill>
                  <a:schemeClr val="tx2"/>
                </a:solidFill>
                <a:latin typeface="+mn-lt"/>
                <a:ea typeface="+mn-ea"/>
                <a:cs typeface="+mn-cs"/>
              </a:defRPr>
            </a:lvl2pPr>
            <a:lvl3pPr algn="l" rtl="0" eaLnBrk="1" fontAlgn="base" hangingPunct="1">
              <a:lnSpc>
                <a:spcPct val="90000"/>
              </a:lnSpc>
              <a:spcBef>
                <a:spcPct val="20000"/>
              </a:spcBef>
              <a:spcAft>
                <a:spcPct val="0"/>
              </a:spcAft>
              <a:buFont typeface="Arial" charset="0"/>
              <a:defRPr sz="2400" kern="1200">
                <a:solidFill>
                  <a:schemeClr val="tx2"/>
                </a:solidFill>
                <a:latin typeface="+mn-lt"/>
                <a:ea typeface="+mn-ea"/>
                <a:cs typeface="+mn-cs"/>
              </a:defRPr>
            </a:lvl3pPr>
            <a:lvl4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4pPr>
            <a:lvl5pPr algn="l" rtl="0" eaLnBrk="1" fontAlgn="base" hangingPunct="1">
              <a:lnSpc>
                <a:spcPct val="90000"/>
              </a:lnSpc>
              <a:spcBef>
                <a:spcPct val="20000"/>
              </a:spcBef>
              <a:spcAft>
                <a:spcPct val="0"/>
              </a:spcAft>
              <a:buFont typeface="Arial" charset="0"/>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f</a:t>
            </a:r>
            <a:r>
              <a:rPr lang="en-US">
                <a:solidFill>
                  <a:srgbClr val="02989E"/>
                </a:solidFill>
              </a:rPr>
              <a:t>ire</a:t>
            </a:r>
          </a:p>
          <a:p>
            <a:r>
              <a:rPr lang="en-US"/>
              <a:t>h</a:t>
            </a:r>
            <a:r>
              <a:rPr lang="en-US">
                <a:solidFill>
                  <a:srgbClr val="02989E"/>
                </a:solidFill>
              </a:rPr>
              <a:t>ear</a:t>
            </a:r>
          </a:p>
          <a:p>
            <a:r>
              <a:rPr lang="en-US"/>
              <a:t>s</a:t>
            </a:r>
            <a:r>
              <a:rPr lang="en-US">
                <a:solidFill>
                  <a:srgbClr val="02989E"/>
                </a:solidFill>
              </a:rPr>
              <a:t>ure</a:t>
            </a:r>
          </a:p>
        </p:txBody>
      </p:sp>
      <p:grpSp>
        <p:nvGrpSpPr>
          <p:cNvPr id="5" name="Group 4">
            <a:extLst>
              <a:ext uri="{FF2B5EF4-FFF2-40B4-BE49-F238E27FC236}">
                <a16:creationId xmlns:a16="http://schemas.microsoft.com/office/drawing/2014/main" id="{B9F3DD6E-3689-F766-0D26-7BC5FFFB2DD6}"/>
              </a:ext>
            </a:extLst>
          </p:cNvPr>
          <p:cNvGrpSpPr/>
          <p:nvPr/>
        </p:nvGrpSpPr>
        <p:grpSpPr>
          <a:xfrm>
            <a:off x="2192437" y="1561170"/>
            <a:ext cx="4759125" cy="5140733"/>
            <a:chOff x="2843736" y="1222875"/>
            <a:chExt cx="4320626" cy="5548345"/>
          </a:xfrm>
        </p:grpSpPr>
        <p:pic>
          <p:nvPicPr>
            <p:cNvPr id="6" name="Picture 5" descr="Complex_Speed_Sounds_Chart.pdf">
              <a:extLst>
                <a:ext uri="{FF2B5EF4-FFF2-40B4-BE49-F238E27FC236}">
                  <a16:creationId xmlns:a16="http://schemas.microsoft.com/office/drawing/2014/main" id="{E78B529A-2852-23F1-9416-0B35BF700E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075" t="7912" r="8731" b="12963"/>
            <a:stretch/>
          </p:blipFill>
          <p:spPr>
            <a:xfrm>
              <a:off x="2843736" y="1222875"/>
              <a:ext cx="4320626" cy="5548345"/>
            </a:xfrm>
            <a:prstGeom prst="rect">
              <a:avLst/>
            </a:prstGeom>
          </p:spPr>
        </p:pic>
        <p:sp>
          <p:nvSpPr>
            <p:cNvPr id="7" name="Rounded Rectangle 6">
              <a:extLst>
                <a:ext uri="{FF2B5EF4-FFF2-40B4-BE49-F238E27FC236}">
                  <a16:creationId xmlns:a16="http://schemas.microsoft.com/office/drawing/2014/main" id="{1C7C8FB6-1A4F-2C37-28D8-9760BEBBCD58}"/>
                </a:ext>
              </a:extLst>
            </p:cNvPr>
            <p:cNvSpPr/>
            <p:nvPr/>
          </p:nvSpPr>
          <p:spPr>
            <a:xfrm>
              <a:off x="5937162" y="5460313"/>
              <a:ext cx="1155116" cy="288031"/>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B8FC3BF9-099D-778D-396E-53729317C7E5}"/>
                </a:ext>
              </a:extLst>
            </p:cNvPr>
            <p:cNvSpPr/>
            <p:nvPr/>
          </p:nvSpPr>
          <p:spPr>
            <a:xfrm>
              <a:off x="6156176" y="4329100"/>
              <a:ext cx="936104" cy="288032"/>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E646A050-9386-E4B4-33EF-BEE2E777F3B6}"/>
                </a:ext>
              </a:extLst>
            </p:cNvPr>
            <p:cNvSpPr/>
            <p:nvPr/>
          </p:nvSpPr>
          <p:spPr>
            <a:xfrm>
              <a:off x="2915816" y="5677820"/>
              <a:ext cx="432048" cy="506163"/>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BBA3F804-E606-1209-42A6-148441E3347F}"/>
                </a:ext>
              </a:extLst>
            </p:cNvPr>
            <p:cNvSpPr/>
            <p:nvPr/>
          </p:nvSpPr>
          <p:spPr>
            <a:xfrm>
              <a:off x="4067944" y="6188503"/>
              <a:ext cx="405495" cy="493126"/>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AB6431EF-2C6B-FC0E-AA11-2C757177AD54}"/>
                </a:ext>
              </a:extLst>
            </p:cNvPr>
            <p:cNvSpPr/>
            <p:nvPr/>
          </p:nvSpPr>
          <p:spPr>
            <a:xfrm>
              <a:off x="5713158" y="4833156"/>
              <a:ext cx="442946" cy="504056"/>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23DEE160-C6CA-9DE1-ADA0-105A37FCCBE8}"/>
                </a:ext>
              </a:extLst>
            </p:cNvPr>
            <p:cNvSpPr/>
            <p:nvPr/>
          </p:nvSpPr>
          <p:spPr>
            <a:xfrm>
              <a:off x="4473439" y="5663554"/>
              <a:ext cx="1463724" cy="288031"/>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a:p>
          </p:txBody>
        </p:sp>
        <p:sp>
          <p:nvSpPr>
            <p:cNvPr id="17" name="Rounded Rectangle 16">
              <a:extLst>
                <a:ext uri="{FF2B5EF4-FFF2-40B4-BE49-F238E27FC236}">
                  <a16:creationId xmlns:a16="http://schemas.microsoft.com/office/drawing/2014/main" id="{DE7511F6-B949-F238-902B-FE05425B8BEB}"/>
                </a:ext>
              </a:extLst>
            </p:cNvPr>
            <p:cNvSpPr/>
            <p:nvPr/>
          </p:nvSpPr>
          <p:spPr>
            <a:xfrm>
              <a:off x="4814576" y="5949841"/>
              <a:ext cx="378944" cy="279015"/>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C58C0A7C-8B99-0DBC-0149-0D8BDC0E321F}"/>
                </a:ext>
              </a:extLst>
            </p:cNvPr>
            <p:cNvSpPr/>
            <p:nvPr/>
          </p:nvSpPr>
          <p:spPr>
            <a:xfrm>
              <a:off x="5223210" y="4329100"/>
              <a:ext cx="489947" cy="576064"/>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8878AFCF-7ACD-6A60-5B86-D14FD2F5E1DF}"/>
                </a:ext>
              </a:extLst>
            </p:cNvPr>
            <p:cNvSpPr/>
            <p:nvPr/>
          </p:nvSpPr>
          <p:spPr>
            <a:xfrm>
              <a:off x="6599123" y="4617132"/>
              <a:ext cx="493158" cy="288032"/>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7048768C-8C54-80E9-0CCE-55A47366BBB1}"/>
                </a:ext>
              </a:extLst>
            </p:cNvPr>
            <p:cNvSpPr/>
            <p:nvPr/>
          </p:nvSpPr>
          <p:spPr>
            <a:xfrm>
              <a:off x="2915816" y="6183983"/>
              <a:ext cx="432048" cy="279015"/>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44FA16E2-7208-6F19-7930-C6406377A692}"/>
                </a:ext>
              </a:extLst>
            </p:cNvPr>
            <p:cNvSpPr/>
            <p:nvPr/>
          </p:nvSpPr>
          <p:spPr>
            <a:xfrm>
              <a:off x="5940151" y="1664804"/>
              <a:ext cx="387789" cy="504056"/>
            </a:xfrm>
            <a:prstGeom prst="roundRect">
              <a:avLst/>
            </a:prstGeom>
            <a:solidFill>
              <a:srgbClr val="FFD72F">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2" name="Oval 21">
            <a:extLst>
              <a:ext uri="{FF2B5EF4-FFF2-40B4-BE49-F238E27FC236}">
                <a16:creationId xmlns:a16="http://schemas.microsoft.com/office/drawing/2014/main" id="{4AD6E719-D178-9AE7-AE27-32BF21EA5D4C}"/>
              </a:ext>
            </a:extLst>
          </p:cNvPr>
          <p:cNvSpPr/>
          <p:nvPr/>
        </p:nvSpPr>
        <p:spPr>
          <a:xfrm>
            <a:off x="5597026" y="5453849"/>
            <a:ext cx="433226" cy="266871"/>
          </a:xfrm>
          <a:prstGeom prst="ellipse">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E8978C5B-C553-A1E1-9756-5B5DE74FE3B1}"/>
              </a:ext>
            </a:extLst>
          </p:cNvPr>
          <p:cNvSpPr/>
          <p:nvPr/>
        </p:nvSpPr>
        <p:spPr>
          <a:xfrm>
            <a:off x="6030252" y="5450714"/>
            <a:ext cx="433226" cy="266871"/>
          </a:xfrm>
          <a:prstGeom prst="ellipse">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BFA84C2-DDD2-529B-6A46-D8BC38714C9F}"/>
              </a:ext>
            </a:extLst>
          </p:cNvPr>
          <p:cNvSpPr/>
          <p:nvPr/>
        </p:nvSpPr>
        <p:spPr>
          <a:xfrm>
            <a:off x="6451207" y="5447579"/>
            <a:ext cx="433226" cy="266871"/>
          </a:xfrm>
          <a:prstGeom prst="ellipse">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FADA01E-3DC7-1A85-6F48-39375A5BA6C3}"/>
              </a:ext>
            </a:extLst>
          </p:cNvPr>
          <p:cNvSpPr/>
          <p:nvPr/>
        </p:nvSpPr>
        <p:spPr>
          <a:xfrm>
            <a:off x="2299196" y="2192993"/>
            <a:ext cx="427146" cy="233513"/>
          </a:xfrm>
          <a:prstGeom prst="rect">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F6D2EDC-F240-E8BB-809A-16CCC691F616}"/>
              </a:ext>
            </a:extLst>
          </p:cNvPr>
          <p:cNvSpPr/>
          <p:nvPr/>
        </p:nvSpPr>
        <p:spPr>
          <a:xfrm>
            <a:off x="3957167" y="2191079"/>
            <a:ext cx="427146" cy="233513"/>
          </a:xfrm>
          <a:prstGeom prst="rect">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98B637E-7DB6-8087-684D-A3A6AFC284AB}"/>
              </a:ext>
            </a:extLst>
          </p:cNvPr>
          <p:cNvSpPr/>
          <p:nvPr/>
        </p:nvSpPr>
        <p:spPr>
          <a:xfrm>
            <a:off x="4384313" y="2191079"/>
            <a:ext cx="427146" cy="233513"/>
          </a:xfrm>
          <a:prstGeom prst="rect">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2D14E0B-9B51-1E27-9E24-66B663CCA34F}"/>
              </a:ext>
            </a:extLst>
          </p:cNvPr>
          <p:cNvSpPr/>
          <p:nvPr/>
        </p:nvSpPr>
        <p:spPr>
          <a:xfrm>
            <a:off x="3987538" y="3497913"/>
            <a:ext cx="427146" cy="233513"/>
          </a:xfrm>
          <a:prstGeom prst="rect">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8C68D70-E5F2-59F4-DBF8-665B32916329}"/>
              </a:ext>
            </a:extLst>
          </p:cNvPr>
          <p:cNvSpPr/>
          <p:nvPr/>
        </p:nvSpPr>
        <p:spPr>
          <a:xfrm>
            <a:off x="5444462" y="3250144"/>
            <a:ext cx="348744" cy="233513"/>
          </a:xfrm>
          <a:prstGeom prst="rect">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8FA4F11-9D18-1971-BD4B-8BAD84FAEBC6}"/>
              </a:ext>
            </a:extLst>
          </p:cNvPr>
          <p:cNvSpPr/>
          <p:nvPr/>
        </p:nvSpPr>
        <p:spPr>
          <a:xfrm>
            <a:off x="6492874" y="3250069"/>
            <a:ext cx="391559" cy="233513"/>
          </a:xfrm>
          <a:prstGeom prst="rect">
            <a:avLst/>
          </a:prstGeom>
          <a:noFill/>
          <a:ln w="38100">
            <a:solidFill>
              <a:srgbClr val="0298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621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9260-9DB0-5497-D6CA-AC87FC5A6546}"/>
              </a:ext>
            </a:extLst>
          </p:cNvPr>
          <p:cNvSpPr>
            <a:spLocks noGrp="1"/>
          </p:cNvSpPr>
          <p:nvPr>
            <p:ph type="title"/>
          </p:nvPr>
        </p:nvSpPr>
        <p:spPr/>
        <p:txBody>
          <a:bodyPr/>
          <a:lstStyle/>
          <a:p>
            <a:r>
              <a:rPr lang="en-US"/>
              <a:t>Connect and repeat</a:t>
            </a:r>
          </a:p>
        </p:txBody>
      </p:sp>
      <p:sp>
        <p:nvSpPr>
          <p:cNvPr id="3" name="Text Placeholder 2">
            <a:extLst>
              <a:ext uri="{FF2B5EF4-FFF2-40B4-BE49-F238E27FC236}">
                <a16:creationId xmlns:a16="http://schemas.microsoft.com/office/drawing/2014/main" id="{958433FD-E256-93EF-F866-BCE824649028}"/>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4CCEC362-EB58-C4FD-494B-9C890AC34659}"/>
              </a:ext>
            </a:extLst>
          </p:cNvPr>
          <p:cNvPicPr>
            <a:picLocks noChangeAspect="1"/>
          </p:cNvPicPr>
          <p:nvPr/>
        </p:nvPicPr>
        <p:blipFill>
          <a:blip r:embed="rId3"/>
          <a:srcRect/>
          <a:stretch/>
        </p:blipFill>
        <p:spPr>
          <a:xfrm>
            <a:off x="2322762" y="2234649"/>
            <a:ext cx="1816342" cy="2675688"/>
          </a:xfrm>
          <a:prstGeom prst="rect">
            <a:avLst/>
          </a:prstGeom>
          <a:ln>
            <a:solidFill>
              <a:schemeClr val="tx1"/>
            </a:solidFill>
          </a:ln>
        </p:spPr>
      </p:pic>
      <p:pic>
        <p:nvPicPr>
          <p:cNvPr id="6" name="Picture 5">
            <a:extLst>
              <a:ext uri="{FF2B5EF4-FFF2-40B4-BE49-F238E27FC236}">
                <a16:creationId xmlns:a16="http://schemas.microsoft.com/office/drawing/2014/main" id="{08F27019-6F3A-7A53-6005-A65653509BE6}"/>
              </a:ext>
            </a:extLst>
          </p:cNvPr>
          <p:cNvPicPr>
            <a:picLocks noChangeAspect="1"/>
          </p:cNvPicPr>
          <p:nvPr/>
        </p:nvPicPr>
        <p:blipFill>
          <a:blip r:embed="rId4"/>
          <a:stretch>
            <a:fillRect/>
          </a:stretch>
        </p:blipFill>
        <p:spPr>
          <a:xfrm>
            <a:off x="323528" y="2234649"/>
            <a:ext cx="1879538" cy="2675688"/>
          </a:xfrm>
          <a:prstGeom prst="rect">
            <a:avLst/>
          </a:prstGeom>
          <a:ln>
            <a:solidFill>
              <a:schemeClr val="tx1"/>
            </a:solidFill>
          </a:ln>
        </p:spPr>
      </p:pic>
      <p:pic>
        <p:nvPicPr>
          <p:cNvPr id="7" name="Picture 6">
            <a:extLst>
              <a:ext uri="{FF2B5EF4-FFF2-40B4-BE49-F238E27FC236}">
                <a16:creationId xmlns:a16="http://schemas.microsoft.com/office/drawing/2014/main" id="{4D9F9892-D2BA-681F-1EF7-32A319E120BA}"/>
              </a:ext>
            </a:extLst>
          </p:cNvPr>
          <p:cNvPicPr>
            <a:picLocks noChangeAspect="1"/>
          </p:cNvPicPr>
          <p:nvPr/>
        </p:nvPicPr>
        <p:blipFill>
          <a:blip r:embed="rId5"/>
          <a:stretch>
            <a:fillRect/>
          </a:stretch>
        </p:blipFill>
        <p:spPr>
          <a:xfrm>
            <a:off x="6845209" y="2234649"/>
            <a:ext cx="1914064" cy="2675688"/>
          </a:xfrm>
          <a:prstGeom prst="rect">
            <a:avLst/>
          </a:prstGeom>
          <a:ln>
            <a:solidFill>
              <a:schemeClr val="tx1"/>
            </a:solidFill>
          </a:ln>
        </p:spPr>
      </p:pic>
      <p:pic>
        <p:nvPicPr>
          <p:cNvPr id="8" name="Picture 7">
            <a:extLst>
              <a:ext uri="{FF2B5EF4-FFF2-40B4-BE49-F238E27FC236}">
                <a16:creationId xmlns:a16="http://schemas.microsoft.com/office/drawing/2014/main" id="{DE5731B9-95C6-A381-D43B-7D12C68FEF53}"/>
              </a:ext>
            </a:extLst>
          </p:cNvPr>
          <p:cNvPicPr>
            <a:picLocks noChangeAspect="1"/>
          </p:cNvPicPr>
          <p:nvPr/>
        </p:nvPicPr>
        <p:blipFill rotWithShape="1">
          <a:blip r:embed="rId6"/>
          <a:srcRect t="3328" r="3881"/>
          <a:stretch/>
        </p:blipFill>
        <p:spPr>
          <a:xfrm>
            <a:off x="4877573" y="2234649"/>
            <a:ext cx="1879299" cy="2675688"/>
          </a:xfrm>
          <a:prstGeom prst="rect">
            <a:avLst/>
          </a:prstGeom>
          <a:ln>
            <a:solidFill>
              <a:schemeClr val="tx1"/>
            </a:solidFill>
          </a:ln>
        </p:spPr>
      </p:pic>
    </p:spTree>
    <p:extLst>
      <p:ext uri="{BB962C8B-B14F-4D97-AF65-F5344CB8AC3E}">
        <p14:creationId xmlns:p14="http://schemas.microsoft.com/office/powerpoint/2010/main" val="321988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E6916-0136-DA6F-4EC2-5E3288C89F13}"/>
              </a:ext>
            </a:extLst>
          </p:cNvPr>
          <p:cNvSpPr>
            <a:spLocks noGrp="1"/>
          </p:cNvSpPr>
          <p:nvPr>
            <p:ph type="title"/>
          </p:nvPr>
        </p:nvSpPr>
        <p:spPr/>
        <p:txBody>
          <a:bodyPr/>
          <a:lstStyle/>
          <a:p>
            <a:r>
              <a:rPr lang="en-GB">
                <a:ea typeface="Arial Unicode MS" pitchFamily="34" charset="-128"/>
                <a:cs typeface="Arial Unicode MS" pitchFamily="34" charset="-128"/>
              </a:rPr>
              <a:t>’Special Friends’, ‘Fred Talk’</a:t>
            </a:r>
            <a:endParaRPr lang="en-US"/>
          </a:p>
        </p:txBody>
      </p:sp>
      <p:sp>
        <p:nvSpPr>
          <p:cNvPr id="3" name="Text Placeholder 2">
            <a:extLst>
              <a:ext uri="{FF2B5EF4-FFF2-40B4-BE49-F238E27FC236}">
                <a16:creationId xmlns:a16="http://schemas.microsoft.com/office/drawing/2014/main" id="{0D3175BB-9A67-7537-6AA5-FF32DFB56C9B}"/>
              </a:ext>
            </a:extLst>
          </p:cNvPr>
          <p:cNvSpPr>
            <a:spLocks noGrp="1"/>
          </p:cNvSpPr>
          <p:nvPr>
            <p:ph type="body" sz="quarter" idx="10"/>
          </p:nvPr>
        </p:nvSpPr>
        <p:spPr/>
        <p:txBody>
          <a:bodyPr/>
          <a:lstStyle/>
          <a:p>
            <a:endParaRPr lang="en-US"/>
          </a:p>
        </p:txBody>
      </p:sp>
      <p:pic>
        <p:nvPicPr>
          <p:cNvPr id="10" name="Picture 9">
            <a:extLst>
              <a:ext uri="{FF2B5EF4-FFF2-40B4-BE49-F238E27FC236}">
                <a16:creationId xmlns:a16="http://schemas.microsoft.com/office/drawing/2014/main" id="{2A924FCE-E256-C508-4E12-0B88F5DC9B3C}"/>
              </a:ext>
            </a:extLst>
          </p:cNvPr>
          <p:cNvPicPr>
            <a:picLocks noChangeAspect="1"/>
          </p:cNvPicPr>
          <p:nvPr/>
        </p:nvPicPr>
        <p:blipFill>
          <a:blip r:embed="rId3"/>
          <a:stretch>
            <a:fillRect/>
          </a:stretch>
        </p:blipFill>
        <p:spPr>
          <a:xfrm>
            <a:off x="1898470" y="1482272"/>
            <a:ext cx="4996820" cy="2376865"/>
          </a:xfrm>
          <a:prstGeom prst="rect">
            <a:avLst/>
          </a:prstGeom>
          <a:ln>
            <a:solidFill>
              <a:schemeClr val="tx1"/>
            </a:solidFill>
          </a:ln>
        </p:spPr>
      </p:pic>
      <p:pic>
        <p:nvPicPr>
          <p:cNvPr id="11" name="Picture 10">
            <a:extLst>
              <a:ext uri="{FF2B5EF4-FFF2-40B4-BE49-F238E27FC236}">
                <a16:creationId xmlns:a16="http://schemas.microsoft.com/office/drawing/2014/main" id="{F9ABE9BE-8C0E-2449-474D-EF9B3C2F721F}"/>
              </a:ext>
            </a:extLst>
          </p:cNvPr>
          <p:cNvPicPr>
            <a:picLocks noChangeAspect="1"/>
          </p:cNvPicPr>
          <p:nvPr/>
        </p:nvPicPr>
        <p:blipFill>
          <a:blip r:embed="rId4"/>
          <a:stretch>
            <a:fillRect/>
          </a:stretch>
        </p:blipFill>
        <p:spPr>
          <a:xfrm>
            <a:off x="1905000" y="3984172"/>
            <a:ext cx="4996820" cy="2376865"/>
          </a:xfrm>
          <a:prstGeom prst="rect">
            <a:avLst/>
          </a:prstGeom>
          <a:ln>
            <a:solidFill>
              <a:schemeClr val="tx1"/>
            </a:solidFill>
          </a:ln>
        </p:spPr>
      </p:pic>
    </p:spTree>
    <p:extLst>
      <p:ext uri="{BB962C8B-B14F-4D97-AF65-F5344CB8AC3E}">
        <p14:creationId xmlns:p14="http://schemas.microsoft.com/office/powerpoint/2010/main" val="53750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1ADF3-C6B8-C35B-883C-2ED87B94F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A7138-6641-471B-DF9D-6077A446530C}"/>
              </a:ext>
            </a:extLst>
          </p:cNvPr>
          <p:cNvSpPr>
            <a:spLocks noGrp="1"/>
          </p:cNvSpPr>
          <p:nvPr>
            <p:ph type="title"/>
          </p:nvPr>
        </p:nvSpPr>
        <p:spPr>
          <a:xfrm>
            <a:off x="612036" y="748683"/>
            <a:ext cx="7327632" cy="1198981"/>
          </a:xfrm>
        </p:spPr>
        <p:txBody>
          <a:bodyPr/>
          <a:lstStyle/>
          <a:p>
            <a:r>
              <a:rPr lang="en-US" dirty="0"/>
              <a:t>Teach spelling using Fred Fingers</a:t>
            </a:r>
          </a:p>
        </p:txBody>
      </p:sp>
      <p:sp>
        <p:nvSpPr>
          <p:cNvPr id="3" name="Text Placeholder 2">
            <a:extLst>
              <a:ext uri="{FF2B5EF4-FFF2-40B4-BE49-F238E27FC236}">
                <a16:creationId xmlns:a16="http://schemas.microsoft.com/office/drawing/2014/main" id="{C22264AB-EFAC-FD0D-5EC0-34E6235CD09C}"/>
              </a:ext>
            </a:extLst>
          </p:cNvPr>
          <p:cNvSpPr>
            <a:spLocks noGrp="1"/>
          </p:cNvSpPr>
          <p:nvPr>
            <p:ph type="body" sz="quarter" idx="10"/>
          </p:nvPr>
        </p:nvSpPr>
        <p:spPr>
          <a:xfrm>
            <a:off x="612037" y="1947664"/>
            <a:ext cx="7919927" cy="3720330"/>
          </a:xfrm>
        </p:spPr>
        <p:txBody>
          <a:bodyPr/>
          <a:lstStyle/>
          <a:p>
            <a:endParaRPr lang="en-US" dirty="0"/>
          </a:p>
        </p:txBody>
      </p:sp>
      <p:pic>
        <p:nvPicPr>
          <p:cNvPr id="5" name="Picture 4" descr="A young children in red shirts&#10;&#10;AI-generated content may be incorrect.">
            <a:extLst>
              <a:ext uri="{FF2B5EF4-FFF2-40B4-BE49-F238E27FC236}">
                <a16:creationId xmlns:a16="http://schemas.microsoft.com/office/drawing/2014/main" id="{0F792895-13ED-D2CF-EA60-75EBBC2D970F}"/>
              </a:ext>
            </a:extLst>
          </p:cNvPr>
          <p:cNvPicPr>
            <a:picLocks noChangeAspect="1"/>
          </p:cNvPicPr>
          <p:nvPr/>
        </p:nvPicPr>
        <p:blipFill>
          <a:blip r:embed="rId3"/>
          <a:stretch>
            <a:fillRect/>
          </a:stretch>
        </p:blipFill>
        <p:spPr>
          <a:xfrm>
            <a:off x="0" y="1896394"/>
            <a:ext cx="9144000" cy="4961605"/>
          </a:xfrm>
          <a:prstGeom prst="rect">
            <a:avLst/>
          </a:prstGeom>
        </p:spPr>
      </p:pic>
    </p:spTree>
    <p:extLst>
      <p:ext uri="{BB962C8B-B14F-4D97-AF65-F5344CB8AC3E}">
        <p14:creationId xmlns:p14="http://schemas.microsoft.com/office/powerpoint/2010/main" val="173430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8C573-EFB7-59BF-C915-19FBB7BDF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87F08-97C2-D5B9-5182-ED9B10AB6E4C}"/>
              </a:ext>
            </a:extLst>
          </p:cNvPr>
          <p:cNvSpPr>
            <a:spLocks noGrp="1"/>
          </p:cNvSpPr>
          <p:nvPr>
            <p:ph type="title"/>
          </p:nvPr>
        </p:nvSpPr>
        <p:spPr/>
        <p:txBody>
          <a:bodyPr/>
          <a:lstStyle/>
          <a:p>
            <a:r>
              <a:rPr lang="en-US" dirty="0"/>
              <a:t>What books do the children read? </a:t>
            </a:r>
          </a:p>
        </p:txBody>
      </p:sp>
      <p:sp>
        <p:nvSpPr>
          <p:cNvPr id="3" name="Text Placeholder 2">
            <a:extLst>
              <a:ext uri="{FF2B5EF4-FFF2-40B4-BE49-F238E27FC236}">
                <a16:creationId xmlns:a16="http://schemas.microsoft.com/office/drawing/2014/main" id="{7BF4594E-1FDA-DB28-31E2-8E4DB6AEDE56}"/>
              </a:ext>
            </a:extLst>
          </p:cNvPr>
          <p:cNvSpPr>
            <a:spLocks noGrp="1"/>
          </p:cNvSpPr>
          <p:nvPr>
            <p:ph type="body" sz="quarter" idx="10"/>
          </p:nvPr>
        </p:nvSpPr>
        <p:spPr/>
        <p:txBody>
          <a:bodyPr/>
          <a:lstStyle/>
          <a:p>
            <a:endParaRPr lang="en-US"/>
          </a:p>
        </p:txBody>
      </p:sp>
      <p:grpSp>
        <p:nvGrpSpPr>
          <p:cNvPr id="5" name="Group 4">
            <a:extLst>
              <a:ext uri="{FF2B5EF4-FFF2-40B4-BE49-F238E27FC236}">
                <a16:creationId xmlns:a16="http://schemas.microsoft.com/office/drawing/2014/main" id="{09C0C658-730D-BC92-EF87-E07BC5C703F9}"/>
              </a:ext>
            </a:extLst>
          </p:cNvPr>
          <p:cNvGrpSpPr/>
          <p:nvPr/>
        </p:nvGrpSpPr>
        <p:grpSpPr>
          <a:xfrm>
            <a:off x="1140666" y="2942275"/>
            <a:ext cx="6862666" cy="1545374"/>
            <a:chOff x="1331639" y="4077050"/>
            <a:chExt cx="3382487" cy="810023"/>
          </a:xfrm>
        </p:grpSpPr>
        <p:grpSp>
          <p:nvGrpSpPr>
            <p:cNvPr id="25" name="Group 24">
              <a:extLst>
                <a:ext uri="{FF2B5EF4-FFF2-40B4-BE49-F238E27FC236}">
                  <a16:creationId xmlns:a16="http://schemas.microsoft.com/office/drawing/2014/main" id="{40160C7E-F50A-9DF9-0C34-DCACA0C0DCA1}"/>
                </a:ext>
              </a:extLst>
            </p:cNvPr>
            <p:cNvGrpSpPr/>
            <p:nvPr/>
          </p:nvGrpSpPr>
          <p:grpSpPr>
            <a:xfrm>
              <a:off x="1331639" y="4077050"/>
              <a:ext cx="2446386" cy="810004"/>
              <a:chOff x="1297076" y="3889727"/>
              <a:chExt cx="1959156" cy="648683"/>
            </a:xfrm>
          </p:grpSpPr>
          <p:pic>
            <p:nvPicPr>
              <p:cNvPr id="29" name="Picture 28" descr="837119 RED Pin It On CVR.pdf">
                <a:extLst>
                  <a:ext uri="{FF2B5EF4-FFF2-40B4-BE49-F238E27FC236}">
                    <a16:creationId xmlns:a16="http://schemas.microsoft.com/office/drawing/2014/main" id="{52FA400C-110E-CC9A-5F63-52D55E2709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30" name="Picture 29" descr="837132 GREEN My Dog Ned CVR.pdf">
                <a:extLst>
                  <a:ext uri="{FF2B5EF4-FFF2-40B4-BE49-F238E27FC236}">
                    <a16:creationId xmlns:a16="http://schemas.microsoft.com/office/drawing/2014/main" id="{08408C5C-21B6-163B-AD57-B22F376F898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31" name="Picture 30" descr="837158 PURPLE Billy the Kid CVR.pdf">
                <a:extLst>
                  <a:ext uri="{FF2B5EF4-FFF2-40B4-BE49-F238E27FC236}">
                    <a16:creationId xmlns:a16="http://schemas.microsoft.com/office/drawing/2014/main" id="{E2B19D97-741C-AE16-1A32-4BC9317756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32" name="Picture 31" descr="837169 PINK Scruffy Ted CVR.pdf">
                <a:extLst>
                  <a:ext uri="{FF2B5EF4-FFF2-40B4-BE49-F238E27FC236}">
                    <a16:creationId xmlns:a16="http://schemas.microsoft.com/office/drawing/2014/main" id="{EE51AAAE-9F40-A9E2-C8DD-4753989B07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33" name="Picture 32" descr="837188 ORANGE Playday CVR.pdf">
                <a:extLst>
                  <a:ext uri="{FF2B5EF4-FFF2-40B4-BE49-F238E27FC236}">
                    <a16:creationId xmlns:a16="http://schemas.microsoft.com/office/drawing/2014/main" id="{39112C58-7117-D5C7-9BE8-3C900F91B5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26" name="Picture 25" descr="Screen Shot 2016-04-13 at 14.02.55.jpg">
              <a:extLst>
                <a:ext uri="{FF2B5EF4-FFF2-40B4-BE49-F238E27FC236}">
                  <a16:creationId xmlns:a16="http://schemas.microsoft.com/office/drawing/2014/main" id="{C2004C29-5841-0B73-12E8-42985E96992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27" name="Picture 26" descr="837214 BLUE Barker CVR.pdf">
              <a:extLst>
                <a:ext uri="{FF2B5EF4-FFF2-40B4-BE49-F238E27FC236}">
                  <a16:creationId xmlns:a16="http://schemas.microsoft.com/office/drawing/2014/main" id="{3EA589EA-431C-CA9D-B30D-C48EF2B9A4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28" name="Picture 27" descr="837237 GREY Dangerous dinosaur CVR.pdf">
              <a:extLst>
                <a:ext uri="{FF2B5EF4-FFF2-40B4-BE49-F238E27FC236}">
                  <a16:creationId xmlns:a16="http://schemas.microsoft.com/office/drawing/2014/main" id="{7E642521-A8E4-650D-198B-A6C58F2EB64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spTree>
    <p:extLst>
      <p:ext uri="{BB962C8B-B14F-4D97-AF65-F5344CB8AC3E}">
        <p14:creationId xmlns:p14="http://schemas.microsoft.com/office/powerpoint/2010/main" val="758354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64C6F-92DC-6A10-027E-4B2F87A2D1B8}"/>
              </a:ext>
            </a:extLst>
          </p:cNvPr>
          <p:cNvSpPr>
            <a:spLocks noGrp="1"/>
          </p:cNvSpPr>
          <p:nvPr>
            <p:ph type="title"/>
          </p:nvPr>
        </p:nvSpPr>
        <p:spPr/>
        <p:txBody>
          <a:bodyPr/>
          <a:lstStyle/>
          <a:p>
            <a:r>
              <a:rPr lang="en-US" dirty="0"/>
              <a:t>Learning to read music</a:t>
            </a:r>
          </a:p>
        </p:txBody>
      </p:sp>
      <p:sp>
        <p:nvSpPr>
          <p:cNvPr id="3" name="Text Placeholder 2">
            <a:extLst>
              <a:ext uri="{FF2B5EF4-FFF2-40B4-BE49-F238E27FC236}">
                <a16:creationId xmlns:a16="http://schemas.microsoft.com/office/drawing/2014/main" id="{AC9F64EB-C887-E5B8-9CCD-BA0F55CD34F6}"/>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89A07D29-A11E-AD77-8CF7-1AA6D1EC2C8F}"/>
              </a:ext>
            </a:extLst>
          </p:cNvPr>
          <p:cNvPicPr>
            <a:picLocks noChangeAspect="1"/>
          </p:cNvPicPr>
          <p:nvPr/>
        </p:nvPicPr>
        <p:blipFill>
          <a:blip r:embed="rId3"/>
          <a:stretch>
            <a:fillRect/>
          </a:stretch>
        </p:blipFill>
        <p:spPr>
          <a:xfrm>
            <a:off x="903655" y="1940611"/>
            <a:ext cx="1532302" cy="4168706"/>
          </a:xfrm>
          <a:prstGeom prst="rect">
            <a:avLst/>
          </a:prstGeom>
        </p:spPr>
      </p:pic>
      <p:pic>
        <p:nvPicPr>
          <p:cNvPr id="5" name="Picture 4">
            <a:extLst>
              <a:ext uri="{FF2B5EF4-FFF2-40B4-BE49-F238E27FC236}">
                <a16:creationId xmlns:a16="http://schemas.microsoft.com/office/drawing/2014/main" id="{FEA39FD8-890C-962B-8648-6B2E4E247C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12707" y="1940611"/>
            <a:ext cx="5227638" cy="3828351"/>
          </a:xfrm>
          <a:prstGeom prst="rect">
            <a:avLst/>
          </a:prstGeom>
        </p:spPr>
      </p:pic>
    </p:spTree>
    <p:extLst>
      <p:ext uri="{BB962C8B-B14F-4D97-AF65-F5344CB8AC3E}">
        <p14:creationId xmlns:p14="http://schemas.microsoft.com/office/powerpoint/2010/main" val="1041430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A04E6-1C95-559C-66A8-51C3CF852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75AA1-CB23-4643-8FE7-D568DF7F8C40}"/>
              </a:ext>
            </a:extLst>
          </p:cNvPr>
          <p:cNvSpPr>
            <a:spLocks noGrp="1"/>
          </p:cNvSpPr>
          <p:nvPr>
            <p:ph type="title"/>
          </p:nvPr>
        </p:nvSpPr>
        <p:spPr/>
        <p:txBody>
          <a:bodyPr/>
          <a:lstStyle/>
          <a:p>
            <a:r>
              <a:rPr lang="en-US" dirty="0"/>
              <a:t>Learning to read music</a:t>
            </a:r>
          </a:p>
        </p:txBody>
      </p:sp>
      <p:sp>
        <p:nvSpPr>
          <p:cNvPr id="3" name="Text Placeholder 2">
            <a:extLst>
              <a:ext uri="{FF2B5EF4-FFF2-40B4-BE49-F238E27FC236}">
                <a16:creationId xmlns:a16="http://schemas.microsoft.com/office/drawing/2014/main" id="{A978B679-4638-DAD9-F3BD-649E144F529E}"/>
              </a:ext>
            </a:extLst>
          </p:cNvPr>
          <p:cNvSpPr>
            <a:spLocks noGrp="1"/>
          </p:cNvSpPr>
          <p:nvPr>
            <p:ph type="body" sz="quarter" idx="10"/>
          </p:nvPr>
        </p:nvSpPr>
        <p:spPr/>
        <p:txBody>
          <a:bodyPr/>
          <a:lstStyle/>
          <a:p>
            <a:endParaRPr lang="en-US"/>
          </a:p>
        </p:txBody>
      </p:sp>
      <p:grpSp>
        <p:nvGrpSpPr>
          <p:cNvPr id="6" name="Group 5">
            <a:extLst>
              <a:ext uri="{FF2B5EF4-FFF2-40B4-BE49-F238E27FC236}">
                <a16:creationId xmlns:a16="http://schemas.microsoft.com/office/drawing/2014/main" id="{EAA0134D-D769-F120-071E-24141B1D260C}"/>
              </a:ext>
            </a:extLst>
          </p:cNvPr>
          <p:cNvGrpSpPr/>
          <p:nvPr/>
        </p:nvGrpSpPr>
        <p:grpSpPr>
          <a:xfrm>
            <a:off x="2148848" y="2563292"/>
            <a:ext cx="6383115" cy="2551187"/>
            <a:chOff x="2104178" y="1503336"/>
            <a:chExt cx="4708627" cy="1762920"/>
          </a:xfrm>
        </p:grpSpPr>
        <p:grpSp>
          <p:nvGrpSpPr>
            <p:cNvPr id="7" name="Group 6">
              <a:extLst>
                <a:ext uri="{FF2B5EF4-FFF2-40B4-BE49-F238E27FC236}">
                  <a16:creationId xmlns:a16="http://schemas.microsoft.com/office/drawing/2014/main" id="{CEE10EC8-924D-1FA9-FF12-98E7C0E3F931}"/>
                </a:ext>
              </a:extLst>
            </p:cNvPr>
            <p:cNvGrpSpPr/>
            <p:nvPr/>
          </p:nvGrpSpPr>
          <p:grpSpPr>
            <a:xfrm>
              <a:off x="2104178" y="2717146"/>
              <a:ext cx="3678094" cy="191308"/>
              <a:chOff x="2592778" y="2212118"/>
              <a:chExt cx="4047893" cy="241677"/>
            </a:xfrm>
          </p:grpSpPr>
          <p:sp>
            <p:nvSpPr>
              <p:cNvPr id="9" name="TextBox 8">
                <a:extLst>
                  <a:ext uri="{FF2B5EF4-FFF2-40B4-BE49-F238E27FC236}">
                    <a16:creationId xmlns:a16="http://schemas.microsoft.com/office/drawing/2014/main" id="{6B6A045A-2AF1-208F-8F35-CA74688AE11A}"/>
                  </a:ext>
                </a:extLst>
              </p:cNvPr>
              <p:cNvSpPr txBox="1"/>
              <p:nvPr/>
            </p:nvSpPr>
            <p:spPr>
              <a:xfrm>
                <a:off x="2592778" y="2223928"/>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0" name="TextBox 9">
                <a:extLst>
                  <a:ext uri="{FF2B5EF4-FFF2-40B4-BE49-F238E27FC236}">
                    <a16:creationId xmlns:a16="http://schemas.microsoft.com/office/drawing/2014/main" id="{28140559-B489-3C25-D094-449107070942}"/>
                  </a:ext>
                </a:extLst>
              </p:cNvPr>
              <p:cNvSpPr txBox="1"/>
              <p:nvPr/>
            </p:nvSpPr>
            <p:spPr>
              <a:xfrm>
                <a:off x="3001717" y="2224721"/>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1" name="TextBox 10">
                <a:extLst>
                  <a:ext uri="{FF2B5EF4-FFF2-40B4-BE49-F238E27FC236}">
                    <a16:creationId xmlns:a16="http://schemas.microsoft.com/office/drawing/2014/main" id="{5B751332-A12B-3B57-E9AB-7BE2C4DB478D}"/>
                  </a:ext>
                </a:extLst>
              </p:cNvPr>
              <p:cNvSpPr txBox="1"/>
              <p:nvPr/>
            </p:nvSpPr>
            <p:spPr>
              <a:xfrm>
                <a:off x="4301242" y="2219589"/>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2" name="TextBox 11">
                <a:extLst>
                  <a:ext uri="{FF2B5EF4-FFF2-40B4-BE49-F238E27FC236}">
                    <a16:creationId xmlns:a16="http://schemas.microsoft.com/office/drawing/2014/main" id="{BA4D32F7-0568-7193-ACA0-3F38F77268C8}"/>
                  </a:ext>
                </a:extLst>
              </p:cNvPr>
              <p:cNvSpPr txBox="1"/>
              <p:nvPr/>
            </p:nvSpPr>
            <p:spPr>
              <a:xfrm>
                <a:off x="4051470" y="2212118"/>
                <a:ext cx="282094" cy="221707"/>
              </a:xfrm>
              <a:prstGeom prst="rect">
                <a:avLst/>
              </a:prstGeom>
              <a:noFill/>
            </p:spPr>
            <p:txBody>
              <a:bodyPr wrap="square" rtlCol="0">
                <a:spAutoFit/>
              </a:bodyPr>
              <a:lstStyle/>
              <a:p>
                <a:r>
                  <a:rPr lang="en-US" sz="1400">
                    <a:solidFill>
                      <a:schemeClr val="accent6"/>
                    </a:solidFill>
                    <a:latin typeface="Avenir Book"/>
                    <a:cs typeface="Avenir Book"/>
                  </a:rPr>
                  <a:t>D</a:t>
                </a:r>
              </a:p>
            </p:txBody>
          </p:sp>
          <p:sp>
            <p:nvSpPr>
              <p:cNvPr id="13" name="TextBox 12">
                <a:extLst>
                  <a:ext uri="{FF2B5EF4-FFF2-40B4-BE49-F238E27FC236}">
                    <a16:creationId xmlns:a16="http://schemas.microsoft.com/office/drawing/2014/main" id="{A0B3E95C-5DB1-44A3-D459-53CD1B9359B9}"/>
                  </a:ext>
                </a:extLst>
              </p:cNvPr>
              <p:cNvSpPr txBox="1"/>
              <p:nvPr/>
            </p:nvSpPr>
            <p:spPr>
              <a:xfrm>
                <a:off x="4548521" y="2222566"/>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4" name="TextBox 13">
                <a:extLst>
                  <a:ext uri="{FF2B5EF4-FFF2-40B4-BE49-F238E27FC236}">
                    <a16:creationId xmlns:a16="http://schemas.microsoft.com/office/drawing/2014/main" id="{370944BD-7D2A-1170-B7E6-5C54A297EDC6}"/>
                  </a:ext>
                </a:extLst>
              </p:cNvPr>
              <p:cNvSpPr txBox="1"/>
              <p:nvPr/>
            </p:nvSpPr>
            <p:spPr>
              <a:xfrm>
                <a:off x="3511324" y="2212118"/>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5" name="TextBox 14">
                <a:extLst>
                  <a:ext uri="{FF2B5EF4-FFF2-40B4-BE49-F238E27FC236}">
                    <a16:creationId xmlns:a16="http://schemas.microsoft.com/office/drawing/2014/main" id="{74E89D01-DCD3-B7F0-8357-CA68AA9B63FD}"/>
                  </a:ext>
                </a:extLst>
              </p:cNvPr>
              <p:cNvSpPr txBox="1"/>
              <p:nvPr/>
            </p:nvSpPr>
            <p:spPr>
              <a:xfrm>
                <a:off x="5263915" y="2219511"/>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sp>
            <p:nvSpPr>
              <p:cNvPr id="16" name="TextBox 15">
                <a:extLst>
                  <a:ext uri="{FF2B5EF4-FFF2-40B4-BE49-F238E27FC236}">
                    <a16:creationId xmlns:a16="http://schemas.microsoft.com/office/drawing/2014/main" id="{CB371F9E-F70A-19CC-A596-3897CCE42F37}"/>
                  </a:ext>
                </a:extLst>
              </p:cNvPr>
              <p:cNvSpPr txBox="1"/>
              <p:nvPr/>
            </p:nvSpPr>
            <p:spPr>
              <a:xfrm>
                <a:off x="6102694" y="2220421"/>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sp>
            <p:nvSpPr>
              <p:cNvPr id="17" name="TextBox 16">
                <a:extLst>
                  <a:ext uri="{FF2B5EF4-FFF2-40B4-BE49-F238E27FC236}">
                    <a16:creationId xmlns:a16="http://schemas.microsoft.com/office/drawing/2014/main" id="{C7675EC1-826D-C17C-B14B-26D381499713}"/>
                  </a:ext>
                </a:extLst>
              </p:cNvPr>
              <p:cNvSpPr txBox="1"/>
              <p:nvPr/>
            </p:nvSpPr>
            <p:spPr>
              <a:xfrm>
                <a:off x="3775994" y="2223928"/>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8" name="TextBox 17">
                <a:extLst>
                  <a:ext uri="{FF2B5EF4-FFF2-40B4-BE49-F238E27FC236}">
                    <a16:creationId xmlns:a16="http://schemas.microsoft.com/office/drawing/2014/main" id="{111D837A-5252-FCC2-D1EC-8B0FD308D904}"/>
                  </a:ext>
                </a:extLst>
              </p:cNvPr>
              <p:cNvSpPr txBox="1"/>
              <p:nvPr/>
            </p:nvSpPr>
            <p:spPr>
              <a:xfrm>
                <a:off x="4810738" y="2222258"/>
                <a:ext cx="282094" cy="221707"/>
              </a:xfrm>
              <a:prstGeom prst="rect">
                <a:avLst/>
              </a:prstGeom>
              <a:noFill/>
            </p:spPr>
            <p:txBody>
              <a:bodyPr wrap="square" rtlCol="0">
                <a:spAutoFit/>
              </a:bodyPr>
              <a:lstStyle/>
              <a:p>
                <a:r>
                  <a:rPr lang="en-US" sz="1400">
                    <a:solidFill>
                      <a:schemeClr val="accent6"/>
                    </a:solidFill>
                    <a:latin typeface="Avenir Book"/>
                    <a:cs typeface="Avenir Book"/>
                  </a:rPr>
                  <a:t>G</a:t>
                </a:r>
              </a:p>
            </p:txBody>
          </p:sp>
          <p:sp>
            <p:nvSpPr>
              <p:cNvPr id="19" name="TextBox 18">
                <a:extLst>
                  <a:ext uri="{FF2B5EF4-FFF2-40B4-BE49-F238E27FC236}">
                    <a16:creationId xmlns:a16="http://schemas.microsoft.com/office/drawing/2014/main" id="{0E320EDF-5F7F-DEEB-5A49-8D50942EC062}"/>
                  </a:ext>
                </a:extLst>
              </p:cNvPr>
              <p:cNvSpPr txBox="1"/>
              <p:nvPr/>
            </p:nvSpPr>
            <p:spPr>
              <a:xfrm>
                <a:off x="5561207" y="2228085"/>
                <a:ext cx="282094" cy="221707"/>
              </a:xfrm>
              <a:prstGeom prst="rect">
                <a:avLst/>
              </a:prstGeom>
              <a:noFill/>
            </p:spPr>
            <p:txBody>
              <a:bodyPr wrap="square" rtlCol="0">
                <a:spAutoFit/>
              </a:bodyPr>
              <a:lstStyle/>
              <a:p>
                <a:r>
                  <a:rPr lang="en-US" sz="1400">
                    <a:solidFill>
                      <a:schemeClr val="accent6"/>
                    </a:solidFill>
                    <a:latin typeface="Avenir Book"/>
                    <a:cs typeface="Avenir Book"/>
                  </a:rPr>
                  <a:t>B</a:t>
                </a:r>
              </a:p>
            </p:txBody>
          </p:sp>
          <p:sp>
            <p:nvSpPr>
              <p:cNvPr id="20" name="TextBox 19">
                <a:extLst>
                  <a:ext uri="{FF2B5EF4-FFF2-40B4-BE49-F238E27FC236}">
                    <a16:creationId xmlns:a16="http://schemas.microsoft.com/office/drawing/2014/main" id="{548B7A0E-9A66-849F-CD65-20A0EFE789B1}"/>
                  </a:ext>
                </a:extLst>
              </p:cNvPr>
              <p:cNvSpPr txBox="1"/>
              <p:nvPr/>
            </p:nvSpPr>
            <p:spPr>
              <a:xfrm>
                <a:off x="6358577" y="2232088"/>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sp>
            <p:nvSpPr>
              <p:cNvPr id="21" name="TextBox 20">
                <a:extLst>
                  <a:ext uri="{FF2B5EF4-FFF2-40B4-BE49-F238E27FC236}">
                    <a16:creationId xmlns:a16="http://schemas.microsoft.com/office/drawing/2014/main" id="{C7887761-6513-6CA4-0892-E4CB809F192C}"/>
                  </a:ext>
                </a:extLst>
              </p:cNvPr>
              <p:cNvSpPr txBox="1"/>
              <p:nvPr/>
            </p:nvSpPr>
            <p:spPr>
              <a:xfrm>
                <a:off x="5840343" y="2223928"/>
                <a:ext cx="282094" cy="221707"/>
              </a:xfrm>
              <a:prstGeom prst="rect">
                <a:avLst/>
              </a:prstGeom>
              <a:noFill/>
            </p:spPr>
            <p:txBody>
              <a:bodyPr wrap="square" rtlCol="0">
                <a:spAutoFit/>
              </a:bodyPr>
              <a:lstStyle/>
              <a:p>
                <a:r>
                  <a:rPr lang="en-US" sz="1400">
                    <a:solidFill>
                      <a:schemeClr val="accent6"/>
                    </a:solidFill>
                    <a:latin typeface="Avenir Book"/>
                    <a:cs typeface="Avenir Book"/>
                  </a:rPr>
                  <a:t>B</a:t>
                </a:r>
              </a:p>
            </p:txBody>
          </p:sp>
          <p:sp>
            <p:nvSpPr>
              <p:cNvPr id="22" name="TextBox 21">
                <a:extLst>
                  <a:ext uri="{FF2B5EF4-FFF2-40B4-BE49-F238E27FC236}">
                    <a16:creationId xmlns:a16="http://schemas.microsoft.com/office/drawing/2014/main" id="{1A60406B-82B1-FF97-024F-04BFEB2A0EB6}"/>
                  </a:ext>
                </a:extLst>
              </p:cNvPr>
              <p:cNvSpPr txBox="1"/>
              <p:nvPr/>
            </p:nvSpPr>
            <p:spPr>
              <a:xfrm>
                <a:off x="5056766" y="2216825"/>
                <a:ext cx="282094" cy="221707"/>
              </a:xfrm>
              <a:prstGeom prst="rect">
                <a:avLst/>
              </a:prstGeom>
              <a:noFill/>
            </p:spPr>
            <p:txBody>
              <a:bodyPr wrap="square" rtlCol="0">
                <a:spAutoFit/>
              </a:bodyPr>
              <a:lstStyle/>
              <a:p>
                <a:r>
                  <a:rPr lang="en-US" sz="1400">
                    <a:solidFill>
                      <a:schemeClr val="accent6"/>
                    </a:solidFill>
                    <a:latin typeface="Avenir Book"/>
                    <a:cs typeface="Avenir Book"/>
                  </a:rPr>
                  <a:t>A</a:t>
                </a:r>
              </a:p>
            </p:txBody>
          </p:sp>
        </p:grpSp>
        <p:pic>
          <p:nvPicPr>
            <p:cNvPr id="8" name="Picture 7">
              <a:extLst>
                <a:ext uri="{FF2B5EF4-FFF2-40B4-BE49-F238E27FC236}">
                  <a16:creationId xmlns:a16="http://schemas.microsoft.com/office/drawing/2014/main" id="{2DD77CFA-996F-72EA-26E7-10520B1F945A}"/>
                </a:ext>
              </a:extLst>
            </p:cNvPr>
            <p:cNvPicPr>
              <a:picLocks noChangeAspect="1"/>
            </p:cNvPicPr>
            <p:nvPr/>
          </p:nvPicPr>
          <p:blipFill rotWithShape="1">
            <a:blip r:embed="rId3"/>
            <a:srcRect t="2652" b="8843"/>
            <a:stretch/>
          </p:blipFill>
          <p:spPr>
            <a:xfrm>
              <a:off x="2122334" y="1503336"/>
              <a:ext cx="4690471" cy="1762920"/>
            </a:xfrm>
            <a:prstGeom prst="rect">
              <a:avLst/>
            </a:prstGeom>
          </p:spPr>
        </p:pic>
      </p:grpSp>
      <p:pic>
        <p:nvPicPr>
          <p:cNvPr id="23" name="Picture 22" descr="A close up of a device&#10;&#10;Description automatically generated">
            <a:extLst>
              <a:ext uri="{FF2B5EF4-FFF2-40B4-BE49-F238E27FC236}">
                <a16:creationId xmlns:a16="http://schemas.microsoft.com/office/drawing/2014/main" id="{738F0609-12D4-1E10-36B3-A5C8E3010A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527" y="3950600"/>
            <a:ext cx="1190459" cy="2492892"/>
          </a:xfrm>
          <a:prstGeom prst="rect">
            <a:avLst/>
          </a:prstGeom>
        </p:spPr>
      </p:pic>
      <p:pic>
        <p:nvPicPr>
          <p:cNvPr id="24" name="Picture 23">
            <a:extLst>
              <a:ext uri="{FF2B5EF4-FFF2-40B4-BE49-F238E27FC236}">
                <a16:creationId xmlns:a16="http://schemas.microsoft.com/office/drawing/2014/main" id="{36505004-E0D8-3139-F0C3-9E03B8DFE1EE}"/>
              </a:ext>
            </a:extLst>
          </p:cNvPr>
          <p:cNvPicPr>
            <a:picLocks noChangeAspect="1"/>
          </p:cNvPicPr>
          <p:nvPr/>
        </p:nvPicPr>
        <p:blipFill>
          <a:blip r:embed="rId5"/>
          <a:stretch>
            <a:fillRect/>
          </a:stretch>
        </p:blipFill>
        <p:spPr>
          <a:xfrm>
            <a:off x="612036" y="1636295"/>
            <a:ext cx="903116" cy="2283248"/>
          </a:xfrm>
          <a:prstGeom prst="rect">
            <a:avLst/>
          </a:prstGeom>
        </p:spPr>
      </p:pic>
    </p:spTree>
    <p:extLst>
      <p:ext uri="{BB962C8B-B14F-4D97-AF65-F5344CB8AC3E}">
        <p14:creationId xmlns:p14="http://schemas.microsoft.com/office/powerpoint/2010/main" val="281865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42FAA-A335-507E-9518-7F9FDEF80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2B4E1-864E-08BB-DA67-3844E0E3B083}"/>
              </a:ext>
            </a:extLst>
          </p:cNvPr>
          <p:cNvSpPr>
            <a:spLocks noGrp="1"/>
          </p:cNvSpPr>
          <p:nvPr>
            <p:ph type="title"/>
          </p:nvPr>
        </p:nvSpPr>
        <p:spPr/>
        <p:txBody>
          <a:bodyPr/>
          <a:lstStyle/>
          <a:p>
            <a:r>
              <a:rPr lang="en-US" dirty="0"/>
              <a:t>Read Write Inc. Storybooks</a:t>
            </a:r>
          </a:p>
        </p:txBody>
      </p:sp>
      <p:sp>
        <p:nvSpPr>
          <p:cNvPr id="3" name="Text Placeholder 2">
            <a:extLst>
              <a:ext uri="{FF2B5EF4-FFF2-40B4-BE49-F238E27FC236}">
                <a16:creationId xmlns:a16="http://schemas.microsoft.com/office/drawing/2014/main" id="{B768313A-B318-F496-A9A6-C3B050D600E5}"/>
              </a:ext>
            </a:extLst>
          </p:cNvPr>
          <p:cNvSpPr>
            <a:spLocks noGrp="1"/>
          </p:cNvSpPr>
          <p:nvPr>
            <p:ph type="body" sz="quarter" idx="10"/>
          </p:nvPr>
        </p:nvSpPr>
        <p:spPr/>
        <p:txBody>
          <a:bodyPr/>
          <a:lstStyle/>
          <a:p>
            <a:endParaRPr lang="en-US"/>
          </a:p>
        </p:txBody>
      </p:sp>
      <p:pic>
        <p:nvPicPr>
          <p:cNvPr id="4" name="Content Placeholder 14" descr="A picture containing graphical user interface&#10;&#10;Description automatically generated">
            <a:extLst>
              <a:ext uri="{FF2B5EF4-FFF2-40B4-BE49-F238E27FC236}">
                <a16:creationId xmlns:a16="http://schemas.microsoft.com/office/drawing/2014/main" id="{3E5A3F78-1E6D-EE6A-4409-F1BA7A996761}"/>
              </a:ext>
            </a:extLst>
          </p:cNvPr>
          <p:cNvPicPr>
            <a:picLocks noChangeAspect="1"/>
          </p:cNvPicPr>
          <p:nvPr/>
        </p:nvPicPr>
        <p:blipFill>
          <a:blip r:embed="rId3"/>
          <a:stretch>
            <a:fillRect/>
          </a:stretch>
        </p:blipFill>
        <p:spPr>
          <a:xfrm>
            <a:off x="952501" y="3732054"/>
            <a:ext cx="3299440" cy="2318526"/>
          </a:xfrm>
          <a:prstGeom prst="rect">
            <a:avLst/>
          </a:prstGeom>
        </p:spPr>
      </p:pic>
      <p:grpSp>
        <p:nvGrpSpPr>
          <p:cNvPr id="5" name="Group 4">
            <a:extLst>
              <a:ext uri="{FF2B5EF4-FFF2-40B4-BE49-F238E27FC236}">
                <a16:creationId xmlns:a16="http://schemas.microsoft.com/office/drawing/2014/main" id="{2E99BD78-C30F-7EEE-76D7-DF1B4D5EFFEB}"/>
              </a:ext>
            </a:extLst>
          </p:cNvPr>
          <p:cNvGrpSpPr/>
          <p:nvPr/>
        </p:nvGrpSpPr>
        <p:grpSpPr>
          <a:xfrm>
            <a:off x="1211782" y="1947664"/>
            <a:ext cx="6862666" cy="1545374"/>
            <a:chOff x="1331639" y="4077050"/>
            <a:chExt cx="3382487" cy="810023"/>
          </a:xfrm>
        </p:grpSpPr>
        <p:grpSp>
          <p:nvGrpSpPr>
            <p:cNvPr id="25" name="Group 24">
              <a:extLst>
                <a:ext uri="{FF2B5EF4-FFF2-40B4-BE49-F238E27FC236}">
                  <a16:creationId xmlns:a16="http://schemas.microsoft.com/office/drawing/2014/main" id="{A02142F1-967A-49F0-DDBD-776354BA10D3}"/>
                </a:ext>
              </a:extLst>
            </p:cNvPr>
            <p:cNvGrpSpPr/>
            <p:nvPr/>
          </p:nvGrpSpPr>
          <p:grpSpPr>
            <a:xfrm>
              <a:off x="1331639" y="4077050"/>
              <a:ext cx="2446386" cy="810004"/>
              <a:chOff x="1297076" y="3889727"/>
              <a:chExt cx="1959156" cy="648683"/>
            </a:xfrm>
          </p:grpSpPr>
          <p:pic>
            <p:nvPicPr>
              <p:cNvPr id="29" name="Picture 28" descr="837119 RED Pin It On CVR.pdf">
                <a:extLst>
                  <a:ext uri="{FF2B5EF4-FFF2-40B4-BE49-F238E27FC236}">
                    <a16:creationId xmlns:a16="http://schemas.microsoft.com/office/drawing/2014/main" id="{C478102C-311C-6978-2BF2-AFC53F54DE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7076" y="3889729"/>
                <a:ext cx="921153" cy="648678"/>
              </a:xfrm>
              <a:prstGeom prst="rect">
                <a:avLst/>
              </a:prstGeom>
              <a:ln>
                <a:solidFill>
                  <a:schemeClr val="tx1"/>
                </a:solidFill>
              </a:ln>
            </p:spPr>
          </p:pic>
          <p:pic>
            <p:nvPicPr>
              <p:cNvPr id="30" name="Picture 29" descr="837132 GREEN My Dog Ned CVR.pdf">
                <a:extLst>
                  <a:ext uri="{FF2B5EF4-FFF2-40B4-BE49-F238E27FC236}">
                    <a16:creationId xmlns:a16="http://schemas.microsoft.com/office/drawing/2014/main" id="{0F98B1A1-2673-5B3C-CF7E-8025E5301F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7744" y="3889727"/>
                <a:ext cx="921154" cy="648678"/>
              </a:xfrm>
              <a:prstGeom prst="rect">
                <a:avLst/>
              </a:prstGeom>
              <a:ln>
                <a:solidFill>
                  <a:schemeClr val="tx1"/>
                </a:solidFill>
              </a:ln>
            </p:spPr>
          </p:pic>
          <p:pic>
            <p:nvPicPr>
              <p:cNvPr id="31" name="Picture 30" descr="837158 PURPLE Billy the Kid CVR.pdf">
                <a:extLst>
                  <a:ext uri="{FF2B5EF4-FFF2-40B4-BE49-F238E27FC236}">
                    <a16:creationId xmlns:a16="http://schemas.microsoft.com/office/drawing/2014/main" id="{D9B9CE2F-5C64-473C-935C-F9E88165C0E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16078" y="3889731"/>
                <a:ext cx="921156" cy="648678"/>
              </a:xfrm>
              <a:prstGeom prst="rect">
                <a:avLst/>
              </a:prstGeom>
              <a:ln>
                <a:solidFill>
                  <a:schemeClr val="tx1"/>
                </a:solidFill>
              </a:ln>
            </p:spPr>
          </p:pic>
          <p:pic>
            <p:nvPicPr>
              <p:cNvPr id="32" name="Picture 31" descr="837169 PINK Scruffy Ted CVR.pdf">
                <a:extLst>
                  <a:ext uri="{FF2B5EF4-FFF2-40B4-BE49-F238E27FC236}">
                    <a16:creationId xmlns:a16="http://schemas.microsoft.com/office/drawing/2014/main" id="{5E618D7E-1F02-E166-79DA-886F8F94194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104411" y="3889731"/>
                <a:ext cx="921156" cy="648679"/>
              </a:xfrm>
              <a:prstGeom prst="rect">
                <a:avLst/>
              </a:prstGeom>
              <a:ln>
                <a:solidFill>
                  <a:schemeClr val="tx1"/>
                </a:solidFill>
              </a:ln>
            </p:spPr>
          </p:pic>
          <p:pic>
            <p:nvPicPr>
              <p:cNvPr id="33" name="Picture 32" descr="837188 ORANGE Playday CVR.pdf">
                <a:extLst>
                  <a:ext uri="{FF2B5EF4-FFF2-40B4-BE49-F238E27FC236}">
                    <a16:creationId xmlns:a16="http://schemas.microsoft.com/office/drawing/2014/main" id="{F20AF7D6-62C6-B4F3-450A-661A107BD82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335078" y="3889730"/>
                <a:ext cx="921154" cy="648679"/>
              </a:xfrm>
              <a:prstGeom prst="rect">
                <a:avLst/>
              </a:prstGeom>
              <a:ln>
                <a:solidFill>
                  <a:schemeClr val="tx1"/>
                </a:solidFill>
              </a:ln>
            </p:spPr>
          </p:pic>
        </p:grpSp>
        <p:pic>
          <p:nvPicPr>
            <p:cNvPr id="26" name="Picture 25" descr="Screen Shot 2016-04-13 at 14.02.55.jpg">
              <a:extLst>
                <a:ext uri="{FF2B5EF4-FFF2-40B4-BE49-F238E27FC236}">
                  <a16:creationId xmlns:a16="http://schemas.microsoft.com/office/drawing/2014/main" id="{AADE197F-AAC3-AEE1-7BA8-D3296E1F19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87824" y="4077072"/>
              <a:ext cx="1146650" cy="810000"/>
            </a:xfrm>
            <a:prstGeom prst="rect">
              <a:avLst/>
            </a:prstGeom>
            <a:ln>
              <a:solidFill>
                <a:schemeClr val="tx1"/>
              </a:solidFill>
            </a:ln>
          </p:spPr>
        </p:pic>
        <p:pic>
          <p:nvPicPr>
            <p:cNvPr id="27" name="Picture 26" descr="837214 BLUE Barker CVR.pdf">
              <a:extLst>
                <a:ext uri="{FF2B5EF4-FFF2-40B4-BE49-F238E27FC236}">
                  <a16:creationId xmlns:a16="http://schemas.microsoft.com/office/drawing/2014/main" id="{19DA2F13-7384-B0B9-3530-83BF42DE645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275856" y="4077072"/>
              <a:ext cx="1150238" cy="810000"/>
            </a:xfrm>
            <a:prstGeom prst="rect">
              <a:avLst/>
            </a:prstGeom>
            <a:solidFill>
              <a:schemeClr val="bg1"/>
            </a:solidFill>
            <a:ln>
              <a:solidFill>
                <a:schemeClr val="tx1"/>
              </a:solidFill>
            </a:ln>
          </p:spPr>
        </p:pic>
        <p:pic>
          <p:nvPicPr>
            <p:cNvPr id="28" name="Picture 27" descr="837237 GREY Dangerous dinosaur CVR.pdf">
              <a:extLst>
                <a:ext uri="{FF2B5EF4-FFF2-40B4-BE49-F238E27FC236}">
                  <a16:creationId xmlns:a16="http://schemas.microsoft.com/office/drawing/2014/main" id="{01DAEA02-272A-8F77-4D85-966C052B41C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63888" y="4077073"/>
              <a:ext cx="1150238" cy="810000"/>
            </a:xfrm>
            <a:prstGeom prst="rect">
              <a:avLst/>
            </a:prstGeom>
            <a:ln>
              <a:solidFill>
                <a:schemeClr val="tx1"/>
              </a:solidFill>
            </a:ln>
          </p:spPr>
        </p:pic>
      </p:grpSp>
      <p:pic>
        <p:nvPicPr>
          <p:cNvPr id="34" name="Picture 33" descr="Graphical user interface, text&#10;&#10;Description automatically generated with medium confidence">
            <a:extLst>
              <a:ext uri="{FF2B5EF4-FFF2-40B4-BE49-F238E27FC236}">
                <a16:creationId xmlns:a16="http://schemas.microsoft.com/office/drawing/2014/main" id="{BE44B32B-F0BF-3A1F-1E1A-80154296E216}"/>
              </a:ext>
            </a:extLst>
          </p:cNvPr>
          <p:cNvPicPr>
            <a:picLocks noChangeAspect="1"/>
          </p:cNvPicPr>
          <p:nvPr/>
        </p:nvPicPr>
        <p:blipFill>
          <a:blip r:embed="rId12"/>
          <a:stretch>
            <a:fillRect/>
          </a:stretch>
        </p:blipFill>
        <p:spPr>
          <a:xfrm>
            <a:off x="4892062" y="3732030"/>
            <a:ext cx="3299437" cy="2318926"/>
          </a:xfrm>
          <a:prstGeom prst="rect">
            <a:avLst/>
          </a:prstGeom>
        </p:spPr>
      </p:pic>
    </p:spTree>
    <p:extLst>
      <p:ext uri="{BB962C8B-B14F-4D97-AF65-F5344CB8AC3E}">
        <p14:creationId xmlns:p14="http://schemas.microsoft.com/office/powerpoint/2010/main" val="1167666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9ACB-0BE1-C88C-01B8-787316AF8BB9}"/>
              </a:ext>
            </a:extLst>
          </p:cNvPr>
          <p:cNvSpPr>
            <a:spLocks noGrp="1"/>
          </p:cNvSpPr>
          <p:nvPr>
            <p:ph type="title"/>
          </p:nvPr>
        </p:nvSpPr>
        <p:spPr/>
        <p:txBody>
          <a:bodyPr/>
          <a:lstStyle/>
          <a:p>
            <a:r>
              <a:rPr lang="en-US"/>
              <a:t>Three reads</a:t>
            </a:r>
          </a:p>
        </p:txBody>
      </p:sp>
      <p:sp>
        <p:nvSpPr>
          <p:cNvPr id="3" name="Text Placeholder 2">
            <a:extLst>
              <a:ext uri="{FF2B5EF4-FFF2-40B4-BE49-F238E27FC236}">
                <a16:creationId xmlns:a16="http://schemas.microsoft.com/office/drawing/2014/main" id="{BC50BF24-29F1-5416-2ED4-7CB8B69D5D0A}"/>
              </a:ext>
            </a:extLst>
          </p:cNvPr>
          <p:cNvSpPr>
            <a:spLocks noGrp="1"/>
          </p:cNvSpPr>
          <p:nvPr>
            <p:ph type="body" sz="quarter" idx="10"/>
          </p:nvPr>
        </p:nvSpPr>
        <p:spPr/>
        <p:txBody>
          <a:bodyPr/>
          <a:lstStyle/>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every word </a:t>
            </a:r>
            <a:r>
              <a:rPr lang="en-GB" b="1" dirty="0">
                <a:ea typeface="Arial Unicode MS" pitchFamily="34" charset="-128"/>
                <a:cs typeface="Arial Unicode MS" pitchFamily="34" charset="-128"/>
              </a:rPr>
              <a:t>accurately.</a:t>
            </a:r>
          </a:p>
          <a:p>
            <a:pPr marL="514350" indent="-514350" eaLnBrk="1" hangingPunct="1">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more words </a:t>
            </a:r>
            <a:r>
              <a:rPr lang="en-GB" b="1" dirty="0">
                <a:ea typeface="Arial Unicode MS" pitchFamily="34" charset="-128"/>
                <a:cs typeface="Arial Unicode MS" pitchFamily="34" charset="-128"/>
              </a:rPr>
              <a:t>‘at a glance’.</a:t>
            </a:r>
          </a:p>
          <a:p>
            <a:pPr marL="514350" indent="-514350" eaLnBrk="1" hangingPunct="1">
              <a:lnSpc>
                <a:spcPct val="100000"/>
              </a:lnSpc>
              <a:buFont typeface="Wingdings" pitchFamily="2" charset="2"/>
              <a:buAutoNum type="arabicPeriod"/>
            </a:pPr>
            <a:endParaRPr lang="en-GB" b="1" dirty="0">
              <a:ea typeface="Arial Unicode MS" pitchFamily="34" charset="-128"/>
              <a:cs typeface="Arial Unicode MS" pitchFamily="34" charset="-128"/>
            </a:endParaRPr>
          </a:p>
          <a:p>
            <a:pPr marL="514350" indent="-514350" eaLnBrk="1" hangingPunct="1">
              <a:lnSpc>
                <a:spcPct val="100000"/>
              </a:lnSpc>
              <a:buFont typeface="Wingdings" pitchFamily="2" charset="2"/>
              <a:buAutoNum type="arabicPeriod"/>
            </a:pPr>
            <a:r>
              <a:rPr lang="en-GB" dirty="0">
                <a:ea typeface="Arial Unicode MS" pitchFamily="34" charset="-128"/>
                <a:cs typeface="Arial Unicode MS" pitchFamily="34" charset="-128"/>
              </a:rPr>
              <a:t>Read the whole story accurately, fluently and with a </a:t>
            </a:r>
            <a:r>
              <a:rPr lang="en-GB" b="1" dirty="0">
                <a:ea typeface="Arial Unicode MS" pitchFamily="34" charset="-128"/>
                <a:cs typeface="Arial Unicode MS" pitchFamily="34" charset="-128"/>
              </a:rPr>
              <a:t>storyteller’s voice.</a:t>
            </a:r>
            <a:endParaRPr lang="en-GB" dirty="0">
              <a:ea typeface="Arial Unicode MS" pitchFamily="34" charset="-128"/>
              <a:cs typeface="Arial Unicode MS" pitchFamily="34" charset="-128"/>
            </a:endParaRPr>
          </a:p>
          <a:p>
            <a:endParaRPr lang="en-US" dirty="0"/>
          </a:p>
        </p:txBody>
      </p:sp>
      <p:pic>
        <p:nvPicPr>
          <p:cNvPr id="4" name="Picture 3" descr="A blue line on a black background&#10;&#10;Description automatically generated">
            <a:extLst>
              <a:ext uri="{FF2B5EF4-FFF2-40B4-BE49-F238E27FC236}">
                <a16:creationId xmlns:a16="http://schemas.microsoft.com/office/drawing/2014/main" id="{A88732B0-EE91-FFDB-FF3F-123C7797C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336" y="1046876"/>
            <a:ext cx="2588364" cy="551793"/>
          </a:xfrm>
          <a:prstGeom prst="rect">
            <a:avLst/>
          </a:prstGeom>
          <a:ln>
            <a:noFill/>
          </a:ln>
        </p:spPr>
      </p:pic>
    </p:spTree>
    <p:extLst>
      <p:ext uri="{BB962C8B-B14F-4D97-AF65-F5344CB8AC3E}">
        <p14:creationId xmlns:p14="http://schemas.microsoft.com/office/powerpoint/2010/main" val="237759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1EBE-29D9-58E8-8291-72992F8FE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142CE-E412-B792-07E9-EE9DAC8516BE}"/>
              </a:ext>
            </a:extLst>
          </p:cNvPr>
          <p:cNvSpPr>
            <a:spLocks noGrp="1"/>
          </p:cNvSpPr>
          <p:nvPr>
            <p:ph type="title"/>
          </p:nvPr>
        </p:nvSpPr>
        <p:spPr>
          <a:xfrm>
            <a:off x="612036" y="748683"/>
            <a:ext cx="8531964" cy="1198981"/>
          </a:xfrm>
        </p:spPr>
        <p:txBody>
          <a:bodyPr/>
          <a:lstStyle/>
          <a:p>
            <a:r>
              <a:rPr lang="en-US" dirty="0"/>
              <a:t>Green words - ’Special Friends’, ‘Fred Talk’</a:t>
            </a:r>
          </a:p>
        </p:txBody>
      </p:sp>
      <p:sp>
        <p:nvSpPr>
          <p:cNvPr id="3" name="Text Placeholder 2">
            <a:extLst>
              <a:ext uri="{FF2B5EF4-FFF2-40B4-BE49-F238E27FC236}">
                <a16:creationId xmlns:a16="http://schemas.microsoft.com/office/drawing/2014/main" id="{0DF62D55-43F6-3C35-58C6-CA12BE8F58D7}"/>
              </a:ext>
            </a:extLst>
          </p:cNvPr>
          <p:cNvSpPr>
            <a:spLocks noGrp="1"/>
          </p:cNvSpPr>
          <p:nvPr>
            <p:ph type="body" sz="quarter" idx="10"/>
          </p:nvPr>
        </p:nvSpPr>
        <p:spPr/>
        <p:txBody>
          <a:bodyPr/>
          <a:lstStyle/>
          <a:p>
            <a:endParaRPr lang="en-US" dirty="0"/>
          </a:p>
        </p:txBody>
      </p:sp>
      <p:pic>
        <p:nvPicPr>
          <p:cNvPr id="4" name="Picture 3">
            <a:extLst>
              <a:ext uri="{FF2B5EF4-FFF2-40B4-BE49-F238E27FC236}">
                <a16:creationId xmlns:a16="http://schemas.microsoft.com/office/drawing/2014/main" id="{AF2CF253-D315-3162-23E8-8CA285CAFC8F}"/>
              </a:ext>
            </a:extLst>
          </p:cNvPr>
          <p:cNvPicPr>
            <a:picLocks noChangeAspect="1"/>
          </p:cNvPicPr>
          <p:nvPr/>
        </p:nvPicPr>
        <p:blipFill>
          <a:blip r:embed="rId3"/>
          <a:srcRect/>
          <a:stretch/>
        </p:blipFill>
        <p:spPr>
          <a:xfrm>
            <a:off x="4052807" y="2096650"/>
            <a:ext cx="4956865" cy="3484469"/>
          </a:xfrm>
          <a:prstGeom prst="rect">
            <a:avLst/>
          </a:prstGeom>
        </p:spPr>
      </p:pic>
      <p:pic>
        <p:nvPicPr>
          <p:cNvPr id="17" name="Picture 16" descr="Icon&#10;&#10;Description automatically generated">
            <a:extLst>
              <a:ext uri="{FF2B5EF4-FFF2-40B4-BE49-F238E27FC236}">
                <a16:creationId xmlns:a16="http://schemas.microsoft.com/office/drawing/2014/main" id="{EFFE838C-11E2-82D3-228D-EC790BBFECC0}"/>
              </a:ext>
            </a:extLst>
          </p:cNvPr>
          <p:cNvPicPr>
            <a:picLocks noChangeAspect="1"/>
          </p:cNvPicPr>
          <p:nvPr/>
        </p:nvPicPr>
        <p:blipFill>
          <a:blip r:embed="rId4"/>
          <a:stretch>
            <a:fillRect/>
          </a:stretch>
        </p:blipFill>
        <p:spPr>
          <a:xfrm>
            <a:off x="134327" y="2934270"/>
            <a:ext cx="3817579" cy="1819778"/>
          </a:xfrm>
          <a:prstGeom prst="rect">
            <a:avLst/>
          </a:prstGeom>
        </p:spPr>
      </p:pic>
    </p:spTree>
    <p:extLst>
      <p:ext uri="{BB962C8B-B14F-4D97-AF65-F5344CB8AC3E}">
        <p14:creationId xmlns:p14="http://schemas.microsoft.com/office/powerpoint/2010/main" val="215519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A6A94-BBDD-D87B-A66E-3FAFB314DA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96D03-01F3-255B-A2C3-1F213514A016}"/>
              </a:ext>
            </a:extLst>
          </p:cNvPr>
          <p:cNvSpPr>
            <a:spLocks noGrp="1"/>
          </p:cNvSpPr>
          <p:nvPr>
            <p:ph type="title"/>
          </p:nvPr>
        </p:nvSpPr>
        <p:spPr/>
        <p:txBody>
          <a:bodyPr/>
          <a:lstStyle/>
          <a:p>
            <a:r>
              <a:rPr lang="en-US" dirty="0"/>
              <a:t>Red Words</a:t>
            </a:r>
          </a:p>
        </p:txBody>
      </p:sp>
      <p:sp>
        <p:nvSpPr>
          <p:cNvPr id="3" name="Text Placeholder 2">
            <a:extLst>
              <a:ext uri="{FF2B5EF4-FFF2-40B4-BE49-F238E27FC236}">
                <a16:creationId xmlns:a16="http://schemas.microsoft.com/office/drawing/2014/main" id="{3569E63F-B9EC-2E73-F478-D1F445FE9D3C}"/>
              </a:ext>
            </a:extLst>
          </p:cNvPr>
          <p:cNvSpPr>
            <a:spLocks noGrp="1"/>
          </p:cNvSpPr>
          <p:nvPr>
            <p:ph type="body" sz="quarter" idx="10"/>
          </p:nvPr>
        </p:nvSpPr>
        <p:spPr/>
        <p:txBody>
          <a:bodyPr/>
          <a:lstStyle/>
          <a:p>
            <a:endParaRPr lang="en-US" dirty="0"/>
          </a:p>
        </p:txBody>
      </p:sp>
      <p:pic>
        <p:nvPicPr>
          <p:cNvPr id="5" name="Content Placeholder 4">
            <a:extLst>
              <a:ext uri="{FF2B5EF4-FFF2-40B4-BE49-F238E27FC236}">
                <a16:creationId xmlns:a16="http://schemas.microsoft.com/office/drawing/2014/main" id="{182C5A67-9E8A-A75D-D190-4DF14ADBF7D1}"/>
              </a:ext>
            </a:extLst>
          </p:cNvPr>
          <p:cNvPicPr>
            <a:picLocks noChangeAspect="1"/>
          </p:cNvPicPr>
          <p:nvPr/>
        </p:nvPicPr>
        <p:blipFill>
          <a:blip r:embed="rId3"/>
          <a:stretch>
            <a:fillRect/>
          </a:stretch>
        </p:blipFill>
        <p:spPr>
          <a:xfrm>
            <a:off x="3851523" y="2092813"/>
            <a:ext cx="5128977" cy="3280400"/>
          </a:xfrm>
          <a:prstGeom prst="rect">
            <a:avLst/>
          </a:prstGeom>
        </p:spPr>
      </p:pic>
      <p:pic>
        <p:nvPicPr>
          <p:cNvPr id="6" name="Picture 5">
            <a:extLst>
              <a:ext uri="{FF2B5EF4-FFF2-40B4-BE49-F238E27FC236}">
                <a16:creationId xmlns:a16="http://schemas.microsoft.com/office/drawing/2014/main" id="{5E0BC379-B739-79EF-4BA1-D39B674D5D92}"/>
              </a:ext>
            </a:extLst>
          </p:cNvPr>
          <p:cNvPicPr>
            <a:picLocks noChangeAspect="1"/>
          </p:cNvPicPr>
          <p:nvPr/>
        </p:nvPicPr>
        <p:blipFill rotWithShape="1">
          <a:blip r:embed="rId4"/>
          <a:srcRect l="7891" r="3172" b="1901"/>
          <a:stretch/>
        </p:blipFill>
        <p:spPr>
          <a:xfrm>
            <a:off x="163499" y="1954838"/>
            <a:ext cx="3500839" cy="1778175"/>
          </a:xfrm>
          <a:prstGeom prst="rect">
            <a:avLst/>
          </a:prstGeom>
          <a:ln>
            <a:solidFill>
              <a:schemeClr val="tx1"/>
            </a:solidFill>
          </a:ln>
        </p:spPr>
      </p:pic>
      <p:pic>
        <p:nvPicPr>
          <p:cNvPr id="7" name="Picture 6">
            <a:extLst>
              <a:ext uri="{FF2B5EF4-FFF2-40B4-BE49-F238E27FC236}">
                <a16:creationId xmlns:a16="http://schemas.microsoft.com/office/drawing/2014/main" id="{95CA1381-3ACA-94B5-A678-CCC8375CF0DB}"/>
              </a:ext>
            </a:extLst>
          </p:cNvPr>
          <p:cNvPicPr>
            <a:picLocks noChangeAspect="1"/>
          </p:cNvPicPr>
          <p:nvPr/>
        </p:nvPicPr>
        <p:blipFill rotWithShape="1">
          <a:blip r:embed="rId5"/>
          <a:srcRect t="4602" r="6712" b="7279"/>
          <a:stretch/>
        </p:blipFill>
        <p:spPr>
          <a:xfrm>
            <a:off x="163499" y="3838886"/>
            <a:ext cx="3500839" cy="1778176"/>
          </a:xfrm>
          <a:prstGeom prst="rect">
            <a:avLst/>
          </a:prstGeom>
          <a:ln>
            <a:solidFill>
              <a:schemeClr val="tx1"/>
            </a:solidFill>
          </a:ln>
        </p:spPr>
      </p:pic>
    </p:spTree>
    <p:extLst>
      <p:ext uri="{BB962C8B-B14F-4D97-AF65-F5344CB8AC3E}">
        <p14:creationId xmlns:p14="http://schemas.microsoft.com/office/powerpoint/2010/main" val="135031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84221-10A2-4387-93EB-0AE2656097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3E77A0-12BB-A5BD-538B-2A93EA5FA9BF}"/>
              </a:ext>
            </a:extLst>
          </p:cNvPr>
          <p:cNvSpPr>
            <a:spLocks noGrp="1"/>
          </p:cNvSpPr>
          <p:nvPr>
            <p:ph type="title"/>
          </p:nvPr>
        </p:nvSpPr>
        <p:spPr/>
        <p:txBody>
          <a:bodyPr/>
          <a:lstStyle/>
          <a:p>
            <a:r>
              <a:rPr lang="en-US" dirty="0"/>
              <a:t>Speedy Green Words </a:t>
            </a:r>
          </a:p>
        </p:txBody>
      </p:sp>
      <p:pic>
        <p:nvPicPr>
          <p:cNvPr id="6" name="Picture 5">
            <a:extLst>
              <a:ext uri="{FF2B5EF4-FFF2-40B4-BE49-F238E27FC236}">
                <a16:creationId xmlns:a16="http://schemas.microsoft.com/office/drawing/2014/main" id="{22738C5D-51C6-12E4-137F-D6C0FA6A5E77}"/>
              </a:ext>
            </a:extLst>
          </p:cNvPr>
          <p:cNvPicPr>
            <a:picLocks noChangeAspect="1"/>
          </p:cNvPicPr>
          <p:nvPr/>
        </p:nvPicPr>
        <p:blipFill>
          <a:blip r:embed="rId3"/>
          <a:stretch>
            <a:fillRect/>
          </a:stretch>
        </p:blipFill>
        <p:spPr>
          <a:xfrm>
            <a:off x="1556085" y="1734119"/>
            <a:ext cx="5680192" cy="3649657"/>
          </a:xfrm>
          <a:prstGeom prst="rect">
            <a:avLst/>
          </a:prstGeom>
        </p:spPr>
      </p:pic>
      <p:sp>
        <p:nvSpPr>
          <p:cNvPr id="8" name="TextBox 7">
            <a:extLst>
              <a:ext uri="{FF2B5EF4-FFF2-40B4-BE49-F238E27FC236}">
                <a16:creationId xmlns:a16="http://schemas.microsoft.com/office/drawing/2014/main" id="{34549961-3A12-DB90-67F4-811451A09EF9}"/>
              </a:ext>
            </a:extLst>
          </p:cNvPr>
          <p:cNvSpPr txBox="1"/>
          <p:nvPr/>
        </p:nvSpPr>
        <p:spPr>
          <a:xfrm>
            <a:off x="1344458" y="5739985"/>
            <a:ext cx="4572000" cy="369332"/>
          </a:xfrm>
          <a:prstGeom prst="rect">
            <a:avLst/>
          </a:prstGeom>
          <a:noFill/>
        </p:spPr>
        <p:txBody>
          <a:bodyPr wrap="square">
            <a:spAutoFit/>
          </a:bodyPr>
          <a:lstStyle/>
          <a:p>
            <a:pPr eaLnBrk="1" hangingPunct="1">
              <a:lnSpc>
                <a:spcPct val="100000"/>
              </a:lnSpc>
            </a:pPr>
            <a:r>
              <a:rPr lang="en-GB" dirty="0">
                <a:ea typeface="Arial Unicode MS" pitchFamily="34" charset="-128"/>
                <a:cs typeface="Arial Unicode MS" pitchFamily="34" charset="-128"/>
              </a:rPr>
              <a:t>Read more words </a:t>
            </a:r>
            <a:r>
              <a:rPr lang="en-GB" b="1" dirty="0">
                <a:ea typeface="Arial Unicode MS" pitchFamily="34" charset="-128"/>
                <a:cs typeface="Arial Unicode MS" pitchFamily="34" charset="-128"/>
              </a:rPr>
              <a:t>‘at a glance’.</a:t>
            </a:r>
          </a:p>
        </p:txBody>
      </p:sp>
    </p:spTree>
    <p:extLst>
      <p:ext uri="{BB962C8B-B14F-4D97-AF65-F5344CB8AC3E}">
        <p14:creationId xmlns:p14="http://schemas.microsoft.com/office/powerpoint/2010/main" val="3445854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06355-6FB1-C1DB-97BC-9FB548FA4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D57A6-AE36-C469-EB20-CC2F70250D33}"/>
              </a:ext>
            </a:extLst>
          </p:cNvPr>
          <p:cNvSpPr>
            <a:spLocks noGrp="1"/>
          </p:cNvSpPr>
          <p:nvPr>
            <p:ph type="title"/>
          </p:nvPr>
        </p:nvSpPr>
        <p:spPr/>
        <p:txBody>
          <a:bodyPr/>
          <a:lstStyle/>
          <a:p>
            <a:r>
              <a:rPr lang="en-US" dirty="0"/>
              <a:t>What books will children bring home?</a:t>
            </a:r>
          </a:p>
        </p:txBody>
      </p:sp>
      <p:sp>
        <p:nvSpPr>
          <p:cNvPr id="3" name="Text Placeholder 2">
            <a:extLst>
              <a:ext uri="{FF2B5EF4-FFF2-40B4-BE49-F238E27FC236}">
                <a16:creationId xmlns:a16="http://schemas.microsoft.com/office/drawing/2014/main" id="{7CED4560-B5E4-FFF7-F62F-5A4645933CF0}"/>
              </a:ext>
            </a:extLst>
          </p:cNvPr>
          <p:cNvSpPr>
            <a:spLocks noGrp="1"/>
          </p:cNvSpPr>
          <p:nvPr>
            <p:ph type="body" sz="quarter" idx="10"/>
          </p:nvPr>
        </p:nvSpPr>
        <p:spPr/>
        <p:txBody>
          <a:bodyPr/>
          <a:lstStyle/>
          <a:p>
            <a:endParaRPr lang="en-US" dirty="0"/>
          </a:p>
        </p:txBody>
      </p:sp>
      <p:pic>
        <p:nvPicPr>
          <p:cNvPr id="4" name="Picture 3" descr="A blue cross on a white background&#10;&#10;Description automatically generated">
            <a:extLst>
              <a:ext uri="{FF2B5EF4-FFF2-40B4-BE49-F238E27FC236}">
                <a16:creationId xmlns:a16="http://schemas.microsoft.com/office/drawing/2014/main" id="{2019099E-B742-F87B-2186-B686F6F01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781" y="3048599"/>
            <a:ext cx="838200" cy="927100"/>
          </a:xfrm>
          <a:prstGeom prst="rect">
            <a:avLst/>
          </a:prstGeom>
        </p:spPr>
      </p:pic>
      <p:pic>
        <p:nvPicPr>
          <p:cNvPr id="8" name="Picture 7">
            <a:extLst>
              <a:ext uri="{FF2B5EF4-FFF2-40B4-BE49-F238E27FC236}">
                <a16:creationId xmlns:a16="http://schemas.microsoft.com/office/drawing/2014/main" id="{95FE52AA-DF5D-234F-B376-979F11E4BE70}"/>
              </a:ext>
            </a:extLst>
          </p:cNvPr>
          <p:cNvPicPr>
            <a:picLocks noChangeAspect="1"/>
          </p:cNvPicPr>
          <p:nvPr/>
        </p:nvPicPr>
        <p:blipFill>
          <a:blip r:embed="rId4"/>
          <a:stretch>
            <a:fillRect/>
          </a:stretch>
        </p:blipFill>
        <p:spPr>
          <a:xfrm>
            <a:off x="191538" y="3021149"/>
            <a:ext cx="1715139" cy="1247239"/>
          </a:xfrm>
          <a:prstGeom prst="rect">
            <a:avLst/>
          </a:prstGeom>
          <a:ln>
            <a:solidFill>
              <a:schemeClr val="accent5"/>
            </a:solidFill>
          </a:ln>
        </p:spPr>
      </p:pic>
      <p:pic>
        <p:nvPicPr>
          <p:cNvPr id="9" name="Picture 8" descr="A picture containing drawing&#10;&#10;Description automatically generated">
            <a:extLst>
              <a:ext uri="{FF2B5EF4-FFF2-40B4-BE49-F238E27FC236}">
                <a16:creationId xmlns:a16="http://schemas.microsoft.com/office/drawing/2014/main" id="{A28AD824-953A-9529-852A-ADB0099346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5908" y="3644768"/>
            <a:ext cx="1609264" cy="1201529"/>
          </a:xfrm>
          <a:prstGeom prst="rect">
            <a:avLst/>
          </a:prstGeom>
        </p:spPr>
      </p:pic>
      <p:pic>
        <p:nvPicPr>
          <p:cNvPr id="10" name="Picture 9">
            <a:extLst>
              <a:ext uri="{FF2B5EF4-FFF2-40B4-BE49-F238E27FC236}">
                <a16:creationId xmlns:a16="http://schemas.microsoft.com/office/drawing/2014/main" id="{69B9E988-EA88-D028-7FBF-486E634F67FF}"/>
              </a:ext>
            </a:extLst>
          </p:cNvPr>
          <p:cNvPicPr>
            <a:picLocks noChangeAspect="1"/>
          </p:cNvPicPr>
          <p:nvPr/>
        </p:nvPicPr>
        <p:blipFill rotWithShape="1">
          <a:blip r:embed="rId6"/>
          <a:srcRect t="5578" r="1547"/>
          <a:stretch/>
        </p:blipFill>
        <p:spPr>
          <a:xfrm>
            <a:off x="2831740" y="1963767"/>
            <a:ext cx="1609264" cy="1154606"/>
          </a:xfrm>
          <a:prstGeom prst="rect">
            <a:avLst/>
          </a:prstGeom>
        </p:spPr>
      </p:pic>
      <p:pic>
        <p:nvPicPr>
          <p:cNvPr id="11" name="Picture 10">
            <a:extLst>
              <a:ext uri="{FF2B5EF4-FFF2-40B4-BE49-F238E27FC236}">
                <a16:creationId xmlns:a16="http://schemas.microsoft.com/office/drawing/2014/main" id="{CC72751B-AB14-BE1B-F67B-A85238E5EDF0}"/>
              </a:ext>
            </a:extLst>
          </p:cNvPr>
          <p:cNvPicPr>
            <a:picLocks noChangeAspect="1"/>
          </p:cNvPicPr>
          <p:nvPr/>
        </p:nvPicPr>
        <p:blipFill>
          <a:blip r:embed="rId7"/>
          <a:stretch>
            <a:fillRect/>
          </a:stretch>
        </p:blipFill>
        <p:spPr>
          <a:xfrm>
            <a:off x="2964555" y="3346367"/>
            <a:ext cx="1326056" cy="1729409"/>
          </a:xfrm>
          <a:prstGeom prst="rect">
            <a:avLst/>
          </a:prstGeom>
        </p:spPr>
      </p:pic>
      <p:pic>
        <p:nvPicPr>
          <p:cNvPr id="12" name="Picture 11">
            <a:extLst>
              <a:ext uri="{FF2B5EF4-FFF2-40B4-BE49-F238E27FC236}">
                <a16:creationId xmlns:a16="http://schemas.microsoft.com/office/drawing/2014/main" id="{66A06EB3-1141-2641-C17C-FAA8E9A7628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135122" y="2929971"/>
            <a:ext cx="1847738" cy="1560484"/>
          </a:xfrm>
          <a:prstGeom prst="rect">
            <a:avLst/>
          </a:prstGeom>
        </p:spPr>
      </p:pic>
      <p:pic>
        <p:nvPicPr>
          <p:cNvPr id="14" name="Picture 13" descr="A screenshot of a computer&#10;&#10;Description automatically generated with low confidence">
            <a:extLst>
              <a:ext uri="{FF2B5EF4-FFF2-40B4-BE49-F238E27FC236}">
                <a16:creationId xmlns:a16="http://schemas.microsoft.com/office/drawing/2014/main" id="{54212AC3-290D-A7D3-0FE3-B25EC4E53B0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72000" y="2361016"/>
            <a:ext cx="1613172" cy="1137910"/>
          </a:xfrm>
          <a:prstGeom prst="rect">
            <a:avLst/>
          </a:prstGeom>
        </p:spPr>
      </p:pic>
      <p:pic>
        <p:nvPicPr>
          <p:cNvPr id="15" name="Picture 14" descr="A blue cross on a white background&#10;&#10;Description automatically generated">
            <a:extLst>
              <a:ext uri="{FF2B5EF4-FFF2-40B4-BE49-F238E27FC236}">
                <a16:creationId xmlns:a16="http://schemas.microsoft.com/office/drawing/2014/main" id="{F03DA56B-5126-E4D6-4431-3EF2AE7A6E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540" y="3048599"/>
            <a:ext cx="838200" cy="927100"/>
          </a:xfrm>
          <a:prstGeom prst="rect">
            <a:avLst/>
          </a:prstGeom>
        </p:spPr>
      </p:pic>
    </p:spTree>
    <p:extLst>
      <p:ext uri="{BB962C8B-B14F-4D97-AF65-F5344CB8AC3E}">
        <p14:creationId xmlns:p14="http://schemas.microsoft.com/office/powerpoint/2010/main" val="121471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0194E-F9F7-BF28-2203-4E5AA95B2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A7EF9-0C00-CFD8-5FD6-A64BCA7EB941}"/>
              </a:ext>
            </a:extLst>
          </p:cNvPr>
          <p:cNvSpPr>
            <a:spLocks noGrp="1"/>
          </p:cNvSpPr>
          <p:nvPr>
            <p:ph type="title"/>
          </p:nvPr>
        </p:nvSpPr>
        <p:spPr>
          <a:xfrm>
            <a:off x="612036" y="748683"/>
            <a:ext cx="5995593" cy="1198981"/>
          </a:xfrm>
        </p:spPr>
        <p:txBody>
          <a:bodyPr/>
          <a:lstStyle/>
          <a:p>
            <a:r>
              <a:rPr lang="en-US"/>
              <a:t>Reading aloud is transformational</a:t>
            </a:r>
          </a:p>
        </p:txBody>
      </p:sp>
      <p:sp>
        <p:nvSpPr>
          <p:cNvPr id="3" name="Text Placeholder 2">
            <a:extLst>
              <a:ext uri="{FF2B5EF4-FFF2-40B4-BE49-F238E27FC236}">
                <a16:creationId xmlns:a16="http://schemas.microsoft.com/office/drawing/2014/main" id="{E6D36455-1A57-950C-3FE9-54667D911069}"/>
              </a:ext>
            </a:extLst>
          </p:cNvPr>
          <p:cNvSpPr>
            <a:spLocks noGrp="1"/>
          </p:cNvSpPr>
          <p:nvPr>
            <p:ph type="body" sz="quarter" idx="10"/>
          </p:nvPr>
        </p:nvSpPr>
        <p:spPr/>
        <p:txBody>
          <a:bodyPr/>
          <a:lstStyle/>
          <a:p>
            <a:endParaRPr lang="en-GB" sz="3200" b="1" dirty="0">
              <a:solidFill>
                <a:srgbClr val="424241"/>
              </a:solidFill>
              <a:latin typeface="Calibri" panose="020F0502020204030204" pitchFamily="34" charset="0"/>
              <a:cs typeface="Calibri" panose="020F0502020204030204" pitchFamily="34" charset="0"/>
            </a:endParaRPr>
          </a:p>
          <a:p>
            <a:endParaRPr lang="en-GB" sz="3200" b="1" dirty="0">
              <a:solidFill>
                <a:srgbClr val="424241"/>
              </a:solidFill>
            </a:endParaRPr>
          </a:p>
          <a:p>
            <a:pPr algn="ctr"/>
            <a:r>
              <a:rPr lang="en-GB" sz="3500" dirty="0">
                <a:solidFill>
                  <a:srgbClr val="0C3B59"/>
                </a:solidFill>
                <a:latin typeface="Calibri" panose="020F0502020204030204" pitchFamily="34" charset="0"/>
                <a:cs typeface="Calibri" panose="020F0502020204030204" pitchFamily="34" charset="0"/>
              </a:rPr>
              <a:t>Being read </a:t>
            </a:r>
            <a:r>
              <a:rPr lang="en-GB" sz="3500" i="1" dirty="0">
                <a:solidFill>
                  <a:srgbClr val="0C3B59"/>
                </a:solidFill>
                <a:latin typeface="Calibri" panose="020F0502020204030204" pitchFamily="34" charset="0"/>
                <a:cs typeface="Calibri" panose="020F0502020204030204" pitchFamily="34" charset="0"/>
              </a:rPr>
              <a:t>to</a:t>
            </a:r>
            <a:r>
              <a:rPr lang="en-GB" sz="3500" dirty="0">
                <a:solidFill>
                  <a:srgbClr val="0C3B59"/>
                </a:solidFill>
                <a:latin typeface="Calibri" panose="020F0502020204030204" pitchFamily="34" charset="0"/>
                <a:cs typeface="Calibri" panose="020F0502020204030204" pitchFamily="34" charset="0"/>
              </a:rPr>
              <a:t> is the most powerful predictor of a child’s future reading comprehension.</a:t>
            </a:r>
          </a:p>
          <a:p>
            <a:endParaRPr lang="en-US" dirty="0"/>
          </a:p>
        </p:txBody>
      </p:sp>
      <p:pic>
        <p:nvPicPr>
          <p:cNvPr id="8" name="Picture 7" descr="A blue line on a black background&#10;&#10;Description automatically generated">
            <a:extLst>
              <a:ext uri="{FF2B5EF4-FFF2-40B4-BE49-F238E27FC236}">
                <a16:creationId xmlns:a16="http://schemas.microsoft.com/office/drawing/2014/main" id="{545D4942-6A1D-30B3-23C5-B24916B1BD41}"/>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2137641">
            <a:off x="1028604" y="2535364"/>
            <a:ext cx="893380" cy="267139"/>
          </a:xfrm>
          <a:prstGeom prst="rect">
            <a:avLst/>
          </a:prstGeom>
        </p:spPr>
      </p:pic>
      <p:pic>
        <p:nvPicPr>
          <p:cNvPr id="9" name="Picture 8" descr="A blue line on a black background&#10;&#10;Description automatically generated">
            <a:extLst>
              <a:ext uri="{FF2B5EF4-FFF2-40B4-BE49-F238E27FC236}">
                <a16:creationId xmlns:a16="http://schemas.microsoft.com/office/drawing/2014/main" id="{3AFF5F34-5BAE-DD00-FE56-0CCEEE6F5693}"/>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20487329">
            <a:off x="7419043" y="2663677"/>
            <a:ext cx="893380" cy="267139"/>
          </a:xfrm>
          <a:prstGeom prst="rect">
            <a:avLst/>
          </a:prstGeom>
        </p:spPr>
      </p:pic>
      <p:pic>
        <p:nvPicPr>
          <p:cNvPr id="10" name="Picture 9" descr="A blue line on a black background&#10;&#10;Description automatically generated">
            <a:extLst>
              <a:ext uri="{FF2B5EF4-FFF2-40B4-BE49-F238E27FC236}">
                <a16:creationId xmlns:a16="http://schemas.microsoft.com/office/drawing/2014/main" id="{FBBD18C4-8123-0DE2-494E-DE4D0D095E78}"/>
              </a:ext>
            </a:extLst>
          </p:cNvPr>
          <p:cNvPicPr>
            <a:picLocks noChangeAspect="1"/>
          </p:cNvPicPr>
          <p:nvPr/>
        </p:nvPicPr>
        <p:blipFill>
          <a:blip r:embed="rId4" cstate="print">
            <a:extLst>
              <a:ext uri="{28A0092B-C50C-407E-A947-70E740481C1C}">
                <a14:useLocalDpi xmlns:a14="http://schemas.microsoft.com/office/drawing/2010/main" val="0"/>
              </a:ext>
            </a:extLst>
          </a:blip>
          <a:srcRect t="27819" b="29878"/>
          <a:stretch/>
        </p:blipFill>
        <p:spPr>
          <a:xfrm rot="19579117">
            <a:off x="6358497" y="2206149"/>
            <a:ext cx="901811" cy="269660"/>
          </a:xfrm>
          <a:prstGeom prst="rect">
            <a:avLst/>
          </a:prstGeom>
        </p:spPr>
      </p:pic>
      <p:pic>
        <p:nvPicPr>
          <p:cNvPr id="11" name="Picture 10" descr="A blue line on a black background&#10;&#10;Description automatically generated">
            <a:extLst>
              <a:ext uri="{FF2B5EF4-FFF2-40B4-BE49-F238E27FC236}">
                <a16:creationId xmlns:a16="http://schemas.microsoft.com/office/drawing/2014/main" id="{E2B21E8C-5DB6-664F-EE73-16998ACAE111}"/>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192964">
            <a:off x="7971865" y="3658485"/>
            <a:ext cx="893380" cy="267139"/>
          </a:xfrm>
          <a:prstGeom prst="rect">
            <a:avLst/>
          </a:prstGeom>
        </p:spPr>
      </p:pic>
      <p:pic>
        <p:nvPicPr>
          <p:cNvPr id="12" name="Picture 11" descr="A blue line on a black background&#10;&#10;Description automatically generated">
            <a:extLst>
              <a:ext uri="{FF2B5EF4-FFF2-40B4-BE49-F238E27FC236}">
                <a16:creationId xmlns:a16="http://schemas.microsoft.com/office/drawing/2014/main" id="{C73B8628-56B4-B7CD-9BD8-A538EC41F6E9}"/>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19614421">
            <a:off x="1148721" y="4388471"/>
            <a:ext cx="893380" cy="267139"/>
          </a:xfrm>
          <a:prstGeom prst="rect">
            <a:avLst/>
          </a:prstGeom>
        </p:spPr>
      </p:pic>
      <p:pic>
        <p:nvPicPr>
          <p:cNvPr id="13" name="Picture 12" descr="A blue line on a black background&#10;&#10;Description automatically generated">
            <a:extLst>
              <a:ext uri="{FF2B5EF4-FFF2-40B4-BE49-F238E27FC236}">
                <a16:creationId xmlns:a16="http://schemas.microsoft.com/office/drawing/2014/main" id="{C4FC76AA-88BB-04F7-DDB3-BAFB81CC9E2C}"/>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rot="2025105">
            <a:off x="6606551" y="4443551"/>
            <a:ext cx="893380" cy="267139"/>
          </a:xfrm>
          <a:prstGeom prst="rect">
            <a:avLst/>
          </a:prstGeom>
        </p:spPr>
      </p:pic>
      <p:pic>
        <p:nvPicPr>
          <p:cNvPr id="14" name="Picture 13" descr="A blue line on a black background&#10;&#10;Description automatically generated">
            <a:extLst>
              <a:ext uri="{FF2B5EF4-FFF2-40B4-BE49-F238E27FC236}">
                <a16:creationId xmlns:a16="http://schemas.microsoft.com/office/drawing/2014/main" id="{F3DFC0D6-07E7-18C0-9575-BAB22575F255}"/>
              </a:ext>
            </a:extLst>
          </p:cNvPr>
          <p:cNvPicPr>
            <a:picLocks noChangeAspect="1"/>
          </p:cNvPicPr>
          <p:nvPr/>
        </p:nvPicPr>
        <p:blipFill>
          <a:blip r:embed="rId5" cstate="print">
            <a:extLst>
              <a:ext uri="{28A0092B-C50C-407E-A947-70E740481C1C}">
                <a14:useLocalDpi xmlns:a14="http://schemas.microsoft.com/office/drawing/2010/main" val="0"/>
              </a:ext>
            </a:extLst>
          </a:blip>
          <a:srcRect t="27819" b="29878"/>
          <a:stretch/>
        </p:blipFill>
        <p:spPr>
          <a:xfrm rot="17845534">
            <a:off x="1936508" y="5075282"/>
            <a:ext cx="1413961" cy="275418"/>
          </a:xfrm>
          <a:prstGeom prst="rect">
            <a:avLst/>
          </a:prstGeom>
        </p:spPr>
      </p:pic>
      <p:pic>
        <p:nvPicPr>
          <p:cNvPr id="15" name="Picture 14" descr="A blue line on a black background&#10;&#10;Description automatically generated">
            <a:extLst>
              <a:ext uri="{FF2B5EF4-FFF2-40B4-BE49-F238E27FC236}">
                <a16:creationId xmlns:a16="http://schemas.microsoft.com/office/drawing/2014/main" id="{2B40973C-9605-1371-4E0B-E35DD01CC870}"/>
              </a:ext>
            </a:extLst>
          </p:cNvPr>
          <p:cNvPicPr>
            <a:picLocks noChangeAspect="1"/>
          </p:cNvPicPr>
          <p:nvPr/>
        </p:nvPicPr>
        <p:blipFill>
          <a:blip r:embed="rId3" cstate="print">
            <a:extLst>
              <a:ext uri="{28A0092B-C50C-407E-A947-70E740481C1C}">
                <a14:useLocalDpi xmlns:a14="http://schemas.microsoft.com/office/drawing/2010/main" val="0"/>
              </a:ext>
            </a:extLst>
          </a:blip>
          <a:srcRect t="27819" b="29878"/>
          <a:stretch/>
        </p:blipFill>
        <p:spPr>
          <a:xfrm>
            <a:off x="271963" y="3449486"/>
            <a:ext cx="893380" cy="267139"/>
          </a:xfrm>
          <a:prstGeom prst="rect">
            <a:avLst/>
          </a:prstGeom>
        </p:spPr>
      </p:pic>
      <p:pic>
        <p:nvPicPr>
          <p:cNvPr id="16" name="Picture 15" descr="A blue line on a black background&#10;&#10;Description automatically generated">
            <a:extLst>
              <a:ext uri="{FF2B5EF4-FFF2-40B4-BE49-F238E27FC236}">
                <a16:creationId xmlns:a16="http://schemas.microsoft.com/office/drawing/2014/main" id="{A7900382-9B2B-FFE5-4CDB-110A71D636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396" y="1502294"/>
            <a:ext cx="3557026" cy="551793"/>
          </a:xfrm>
          <a:prstGeom prst="rect">
            <a:avLst/>
          </a:prstGeom>
          <a:ln>
            <a:noFill/>
          </a:ln>
        </p:spPr>
      </p:pic>
    </p:spTree>
    <p:extLst>
      <p:ext uri="{BB962C8B-B14F-4D97-AF65-F5344CB8AC3E}">
        <p14:creationId xmlns:p14="http://schemas.microsoft.com/office/powerpoint/2010/main" val="3944882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7FFBEA-3E70-90D5-D879-663D8FB873A1}"/>
              </a:ext>
            </a:extLst>
          </p:cNvPr>
          <p:cNvSpPr>
            <a:spLocks noGrp="1"/>
          </p:cNvSpPr>
          <p:nvPr>
            <p:ph type="body" sz="quarter" idx="10"/>
          </p:nvPr>
        </p:nvSpPr>
        <p:spPr>
          <a:xfrm>
            <a:off x="871538" y="1461471"/>
            <a:ext cx="6529055" cy="3338624"/>
          </a:xfrm>
        </p:spPr>
        <p:txBody>
          <a:bodyPr/>
          <a:lstStyle/>
          <a:p>
            <a:pPr>
              <a:lnSpc>
                <a:spcPct val="100000"/>
              </a:lnSpc>
            </a:pPr>
            <a:r>
              <a:rPr lang="en-US" dirty="0"/>
              <a:t>At five years old:</a:t>
            </a:r>
          </a:p>
          <a:p>
            <a:pPr>
              <a:lnSpc>
                <a:spcPct val="100000"/>
              </a:lnSpc>
            </a:pPr>
            <a:endParaRPr lang="en-US" dirty="0"/>
          </a:p>
          <a:p>
            <a:pPr>
              <a:lnSpc>
                <a:spcPct val="100000"/>
              </a:lnSpc>
            </a:pPr>
            <a:r>
              <a:rPr lang="en-US" dirty="0"/>
              <a:t>Never read to - 4,622 words</a:t>
            </a:r>
          </a:p>
          <a:p>
            <a:pPr>
              <a:lnSpc>
                <a:spcPct val="100000"/>
              </a:lnSpc>
            </a:pPr>
            <a:r>
              <a:rPr lang="en-US" dirty="0"/>
              <a:t>1-2 times a week - 63,570 words</a:t>
            </a:r>
          </a:p>
          <a:p>
            <a:pPr>
              <a:lnSpc>
                <a:spcPct val="100000"/>
              </a:lnSpc>
            </a:pPr>
            <a:r>
              <a:rPr lang="en-US" dirty="0"/>
              <a:t>3-5 times a week - 169,520 words</a:t>
            </a:r>
          </a:p>
          <a:p>
            <a:pPr>
              <a:lnSpc>
                <a:spcPct val="100000"/>
              </a:lnSpc>
            </a:pPr>
            <a:r>
              <a:rPr lang="en-US" dirty="0"/>
              <a:t>Daily - 296,600 words</a:t>
            </a:r>
          </a:p>
          <a:p>
            <a:pPr>
              <a:lnSpc>
                <a:spcPct val="100000"/>
              </a:lnSpc>
            </a:pPr>
            <a:r>
              <a:rPr lang="en-US" dirty="0"/>
              <a:t>Five books a day - 1,483,300 words</a:t>
            </a:r>
          </a:p>
        </p:txBody>
      </p:sp>
      <p:sp>
        <p:nvSpPr>
          <p:cNvPr id="3" name="Text Placeholder 2">
            <a:extLst>
              <a:ext uri="{FF2B5EF4-FFF2-40B4-BE49-F238E27FC236}">
                <a16:creationId xmlns:a16="http://schemas.microsoft.com/office/drawing/2014/main" id="{C6431C1F-E710-52B8-F8C6-E736F7528AEF}"/>
              </a:ext>
            </a:extLst>
          </p:cNvPr>
          <p:cNvSpPr>
            <a:spLocks noGrp="1"/>
          </p:cNvSpPr>
          <p:nvPr>
            <p:ph type="body" sz="quarter" idx="11"/>
          </p:nvPr>
        </p:nvSpPr>
        <p:spPr/>
        <p:txBody>
          <a:bodyPr/>
          <a:lstStyle/>
          <a:p>
            <a:r>
              <a:rPr lang="en-GB" i="1" dirty="0"/>
              <a:t>Science Daily (2019) </a:t>
            </a:r>
          </a:p>
          <a:p>
            <a:r>
              <a:rPr lang="en-GB" i="1" dirty="0"/>
              <a:t>https://</a:t>
            </a:r>
            <a:r>
              <a:rPr lang="en-GB" i="1" dirty="0" err="1"/>
              <a:t>www.sciencedaily.com</a:t>
            </a:r>
            <a:r>
              <a:rPr lang="en-GB" i="1" dirty="0"/>
              <a:t>/releases/2019/04/190404074947.htm</a:t>
            </a:r>
          </a:p>
          <a:p>
            <a:endParaRPr lang="en-US" dirty="0"/>
          </a:p>
        </p:txBody>
      </p:sp>
    </p:spTree>
    <p:extLst>
      <p:ext uri="{BB962C8B-B14F-4D97-AF65-F5344CB8AC3E}">
        <p14:creationId xmlns:p14="http://schemas.microsoft.com/office/powerpoint/2010/main" val="25393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A6DA8-38C6-212B-CFBF-1340D17FD2B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BC322DF-F10B-B1B2-1166-256743AF064A}"/>
              </a:ext>
            </a:extLst>
          </p:cNvPr>
          <p:cNvSpPr txBox="1">
            <a:spLocks/>
          </p:cNvSpPr>
          <p:nvPr/>
        </p:nvSpPr>
        <p:spPr>
          <a:xfrm>
            <a:off x="612036" y="748683"/>
            <a:ext cx="6036845" cy="1198981"/>
          </a:xfrm>
          <a:prstGeom prst="rect">
            <a:avLst/>
          </a:prstGeom>
        </p:spPr>
        <p:txBody>
          <a:bodyPr/>
          <a:lstStyle>
            <a:lvl1pPr algn="l" rtl="0" eaLnBrk="1" fontAlgn="base" hangingPunct="1">
              <a:lnSpc>
                <a:spcPct val="90000"/>
              </a:lnSpc>
              <a:spcBef>
                <a:spcPct val="0"/>
              </a:spcBef>
              <a:spcAft>
                <a:spcPct val="0"/>
              </a:spcAft>
              <a:defRPr sz="3000" b="1" kern="1200">
                <a:solidFill>
                  <a:srgbClr val="787878"/>
                </a:solidFill>
                <a:latin typeface="+mn-lt"/>
                <a:ea typeface="+mj-ea"/>
                <a:cs typeface="+mj-cs"/>
              </a:defRPr>
            </a:lvl1pPr>
            <a:lvl2pPr algn="l" rtl="0" eaLnBrk="1" fontAlgn="base" hangingPunct="1">
              <a:lnSpc>
                <a:spcPct val="90000"/>
              </a:lnSpc>
              <a:spcBef>
                <a:spcPct val="0"/>
              </a:spcBef>
              <a:spcAft>
                <a:spcPct val="0"/>
              </a:spcAft>
              <a:defRPr sz="3000" b="1">
                <a:solidFill>
                  <a:srgbClr val="787878"/>
                </a:solidFill>
                <a:latin typeface="Arial" pitchFamily="34" charset="0"/>
              </a:defRPr>
            </a:lvl2pPr>
            <a:lvl3pPr algn="l" rtl="0" eaLnBrk="1" fontAlgn="base" hangingPunct="1">
              <a:lnSpc>
                <a:spcPct val="90000"/>
              </a:lnSpc>
              <a:spcBef>
                <a:spcPct val="0"/>
              </a:spcBef>
              <a:spcAft>
                <a:spcPct val="0"/>
              </a:spcAft>
              <a:defRPr sz="3000" b="1">
                <a:solidFill>
                  <a:srgbClr val="787878"/>
                </a:solidFill>
                <a:latin typeface="Arial" pitchFamily="34" charset="0"/>
              </a:defRPr>
            </a:lvl3pPr>
            <a:lvl4pPr algn="l" rtl="0" eaLnBrk="1" fontAlgn="base" hangingPunct="1">
              <a:lnSpc>
                <a:spcPct val="90000"/>
              </a:lnSpc>
              <a:spcBef>
                <a:spcPct val="0"/>
              </a:spcBef>
              <a:spcAft>
                <a:spcPct val="0"/>
              </a:spcAft>
              <a:defRPr sz="3000" b="1">
                <a:solidFill>
                  <a:srgbClr val="787878"/>
                </a:solidFill>
                <a:latin typeface="Arial" pitchFamily="34" charset="0"/>
              </a:defRPr>
            </a:lvl4pPr>
            <a:lvl5pPr algn="l" rtl="0" eaLnBrk="1" fontAlgn="base" hangingPunct="1">
              <a:lnSpc>
                <a:spcPct val="90000"/>
              </a:lnSpc>
              <a:spcBef>
                <a:spcPct val="0"/>
              </a:spcBef>
              <a:spcAft>
                <a:spcPct val="0"/>
              </a:spcAft>
              <a:defRPr sz="3000" b="1">
                <a:solidFill>
                  <a:srgbClr val="787878"/>
                </a:solidFill>
                <a:latin typeface="Arial" pitchFamily="34" charset="0"/>
              </a:defRPr>
            </a:lvl5pPr>
            <a:lvl6pPr marL="457200" algn="l" rtl="0" eaLnBrk="1" fontAlgn="base" hangingPunct="1">
              <a:lnSpc>
                <a:spcPct val="90000"/>
              </a:lnSpc>
              <a:spcBef>
                <a:spcPct val="0"/>
              </a:spcBef>
              <a:spcAft>
                <a:spcPct val="0"/>
              </a:spcAft>
              <a:defRPr sz="3000" b="1">
                <a:solidFill>
                  <a:srgbClr val="787878"/>
                </a:solidFill>
                <a:latin typeface="Arial" pitchFamily="34" charset="0"/>
              </a:defRPr>
            </a:lvl6pPr>
            <a:lvl7pPr marL="914400" algn="l" rtl="0" eaLnBrk="1" fontAlgn="base" hangingPunct="1">
              <a:lnSpc>
                <a:spcPct val="90000"/>
              </a:lnSpc>
              <a:spcBef>
                <a:spcPct val="0"/>
              </a:spcBef>
              <a:spcAft>
                <a:spcPct val="0"/>
              </a:spcAft>
              <a:defRPr sz="3000" b="1">
                <a:solidFill>
                  <a:srgbClr val="787878"/>
                </a:solidFill>
                <a:latin typeface="Arial" pitchFamily="34" charset="0"/>
              </a:defRPr>
            </a:lvl7pPr>
            <a:lvl8pPr marL="1371600" algn="l" rtl="0" eaLnBrk="1" fontAlgn="base" hangingPunct="1">
              <a:lnSpc>
                <a:spcPct val="90000"/>
              </a:lnSpc>
              <a:spcBef>
                <a:spcPct val="0"/>
              </a:spcBef>
              <a:spcAft>
                <a:spcPct val="0"/>
              </a:spcAft>
              <a:defRPr sz="3000" b="1">
                <a:solidFill>
                  <a:srgbClr val="787878"/>
                </a:solidFill>
                <a:latin typeface="Arial" pitchFamily="34" charset="0"/>
              </a:defRPr>
            </a:lvl8pPr>
            <a:lvl9pPr marL="1828800" algn="l" rtl="0" eaLnBrk="1" fontAlgn="base" hangingPunct="1">
              <a:lnSpc>
                <a:spcPct val="90000"/>
              </a:lnSpc>
              <a:spcBef>
                <a:spcPct val="0"/>
              </a:spcBef>
              <a:spcAft>
                <a:spcPct val="0"/>
              </a:spcAft>
              <a:defRPr sz="3000" b="1">
                <a:solidFill>
                  <a:srgbClr val="787878"/>
                </a:solidFill>
                <a:latin typeface="Arial" pitchFamily="34" charset="0"/>
              </a:defRPr>
            </a:lvl9pPr>
          </a:lstStyle>
          <a:p>
            <a:r>
              <a:rPr lang="en-US" sz="3500">
                <a:solidFill>
                  <a:schemeClr val="bg1"/>
                </a:solidFill>
              </a:rPr>
              <a:t>Virtual Classroom</a:t>
            </a:r>
          </a:p>
        </p:txBody>
      </p:sp>
      <p:pic>
        <p:nvPicPr>
          <p:cNvPr id="2" name="Picture 1" descr="A yellow arrow pointing to the left&#10;&#10;Description automatically generated">
            <a:extLst>
              <a:ext uri="{FF2B5EF4-FFF2-40B4-BE49-F238E27FC236}">
                <a16:creationId xmlns:a16="http://schemas.microsoft.com/office/drawing/2014/main" id="{7BE89BF3-1BE3-D644-00AB-AF301A1AF3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584459" flipV="1">
            <a:off x="3907707" y="433393"/>
            <a:ext cx="1218987" cy="1529855"/>
          </a:xfrm>
          <a:prstGeom prst="rect">
            <a:avLst/>
          </a:prstGeom>
        </p:spPr>
      </p:pic>
      <p:pic>
        <p:nvPicPr>
          <p:cNvPr id="4" name="200325_internal_wales_vc_promo_edited_1067686857 (720p) (1).mp4">
            <a:hlinkClick r:id="" action="ppaction://media"/>
            <a:extLst>
              <a:ext uri="{FF2B5EF4-FFF2-40B4-BE49-F238E27FC236}">
                <a16:creationId xmlns:a16="http://schemas.microsoft.com/office/drawing/2014/main" id="{21591254-BA24-8CC9-7118-AF191A724D1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714500"/>
            <a:ext cx="9144000" cy="5143500"/>
          </a:xfrm>
          <a:prstGeom prst="rect">
            <a:avLst/>
          </a:prstGeom>
        </p:spPr>
      </p:pic>
    </p:spTree>
    <p:extLst>
      <p:ext uri="{BB962C8B-B14F-4D97-AF65-F5344CB8AC3E}">
        <p14:creationId xmlns:p14="http://schemas.microsoft.com/office/powerpoint/2010/main" val="71136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9F84-58E6-5FCF-D662-08A73544D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0EE78-BC3A-B01D-3846-05E2376EABAF}"/>
              </a:ext>
            </a:extLst>
          </p:cNvPr>
          <p:cNvSpPr>
            <a:spLocks noGrp="1"/>
          </p:cNvSpPr>
          <p:nvPr>
            <p:ph type="title"/>
          </p:nvPr>
        </p:nvSpPr>
        <p:spPr/>
        <p:txBody>
          <a:bodyPr/>
          <a:lstStyle/>
          <a:p>
            <a:r>
              <a:rPr lang="en-US" dirty="0"/>
              <a:t>Reception - What can I do?</a:t>
            </a:r>
          </a:p>
        </p:txBody>
      </p:sp>
      <p:sp>
        <p:nvSpPr>
          <p:cNvPr id="3" name="Text Placeholder 2">
            <a:extLst>
              <a:ext uri="{FF2B5EF4-FFF2-40B4-BE49-F238E27FC236}">
                <a16:creationId xmlns:a16="http://schemas.microsoft.com/office/drawing/2014/main" id="{438C8D69-F5E1-EED8-B836-8F5FD4E8491E}"/>
              </a:ext>
            </a:extLst>
          </p:cNvPr>
          <p:cNvSpPr>
            <a:spLocks noGrp="1"/>
          </p:cNvSpPr>
          <p:nvPr>
            <p:ph type="body" sz="quarter" idx="10"/>
          </p:nvPr>
        </p:nvSpPr>
        <p:spPr/>
        <p:txBody>
          <a:bodyPr/>
          <a:lstStyle/>
          <a:p>
            <a:pPr marL="514350" indent="-514350">
              <a:lnSpc>
                <a:spcPct val="100000"/>
              </a:lnSpc>
              <a:buFont typeface="+mj-lt"/>
              <a:buAutoNum type="arabicPeriod"/>
            </a:pPr>
            <a:r>
              <a:rPr lang="en-US" dirty="0"/>
              <a:t>Use pure sounds rather than letter names.</a:t>
            </a:r>
          </a:p>
          <a:p>
            <a:pPr marL="514350" indent="-514350">
              <a:lnSpc>
                <a:spcPct val="100000"/>
              </a:lnSpc>
              <a:buFont typeface="+mj-lt"/>
              <a:buAutoNum type="arabicPeriod"/>
            </a:pPr>
            <a:r>
              <a:rPr lang="en-US" dirty="0"/>
              <a:t>Use Fred Talk to help your child to read and spell words.</a:t>
            </a:r>
          </a:p>
          <a:p>
            <a:pPr marL="514350" indent="-514350">
              <a:lnSpc>
                <a:spcPct val="100000"/>
              </a:lnSpc>
              <a:buFont typeface="+mj-lt"/>
              <a:buAutoNum type="arabicPeriod"/>
            </a:pPr>
            <a:r>
              <a:rPr lang="en-US" dirty="0"/>
              <a:t>Listen to your child read their Storybook every day.</a:t>
            </a:r>
          </a:p>
          <a:p>
            <a:pPr marL="514350" indent="-514350">
              <a:lnSpc>
                <a:spcPct val="100000"/>
              </a:lnSpc>
              <a:buFont typeface="+mj-lt"/>
              <a:buAutoNum type="arabicPeriod"/>
            </a:pPr>
            <a:r>
              <a:rPr lang="en-US" dirty="0"/>
              <a:t>Watch the Virtual Classroom films together.</a:t>
            </a:r>
          </a:p>
          <a:p>
            <a:pPr marL="514350" indent="-514350">
              <a:lnSpc>
                <a:spcPct val="100000"/>
              </a:lnSpc>
              <a:buFont typeface="+mj-lt"/>
              <a:buAutoNum type="arabicPeriod"/>
            </a:pPr>
            <a:r>
              <a:rPr lang="en-US" dirty="0"/>
              <a:t>Read stories to your child every day.</a:t>
            </a:r>
          </a:p>
          <a:p>
            <a:pPr marL="457200" indent="-457200">
              <a:lnSpc>
                <a:spcPct val="100000"/>
              </a:lnSpc>
              <a:buFont typeface="Arial"/>
              <a:buChar char="•"/>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9AF19730-8C7B-6AED-7E60-8C97847E99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35" y="1101430"/>
            <a:ext cx="3065019" cy="537029"/>
          </a:xfrm>
          <a:prstGeom prst="rect">
            <a:avLst/>
          </a:prstGeom>
        </p:spPr>
      </p:pic>
    </p:spTree>
    <p:extLst>
      <p:ext uri="{BB962C8B-B14F-4D97-AF65-F5344CB8AC3E}">
        <p14:creationId xmlns:p14="http://schemas.microsoft.com/office/powerpoint/2010/main" val="92831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B9FA9-09D6-572D-49A1-BAA9906CF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BB27B-D15B-E785-19AE-069F60D89104}"/>
              </a:ext>
            </a:extLst>
          </p:cNvPr>
          <p:cNvSpPr>
            <a:spLocks noGrp="1"/>
          </p:cNvSpPr>
          <p:nvPr>
            <p:ph type="title"/>
          </p:nvPr>
        </p:nvSpPr>
        <p:spPr/>
        <p:txBody>
          <a:bodyPr/>
          <a:lstStyle/>
          <a:p>
            <a:r>
              <a:rPr lang="en-US" dirty="0"/>
              <a:t>Year - What can I do?</a:t>
            </a:r>
          </a:p>
        </p:txBody>
      </p:sp>
      <p:sp>
        <p:nvSpPr>
          <p:cNvPr id="3" name="Text Placeholder 2">
            <a:extLst>
              <a:ext uri="{FF2B5EF4-FFF2-40B4-BE49-F238E27FC236}">
                <a16:creationId xmlns:a16="http://schemas.microsoft.com/office/drawing/2014/main" id="{A966F111-7A21-ECB3-DC6B-7D0792E6B049}"/>
              </a:ext>
            </a:extLst>
          </p:cNvPr>
          <p:cNvSpPr>
            <a:spLocks noGrp="1"/>
          </p:cNvSpPr>
          <p:nvPr>
            <p:ph type="body" sz="quarter" idx="10"/>
          </p:nvPr>
        </p:nvSpPr>
        <p:spPr/>
        <p:txBody>
          <a:bodyPr/>
          <a:lstStyle/>
          <a:p>
            <a:pPr marL="514350" indent="-514350">
              <a:lnSpc>
                <a:spcPct val="100000"/>
              </a:lnSpc>
              <a:buFont typeface="+mj-lt"/>
              <a:buAutoNum type="arabicPeriod"/>
            </a:pPr>
            <a:r>
              <a:rPr lang="en-US" dirty="0" err="1"/>
              <a:t>Practise</a:t>
            </a:r>
            <a:r>
              <a:rPr lang="en-US" dirty="0"/>
              <a:t> the sounds and phrases.</a:t>
            </a:r>
          </a:p>
          <a:p>
            <a:pPr marL="514350" indent="-514350">
              <a:lnSpc>
                <a:spcPct val="100000"/>
              </a:lnSpc>
              <a:buFont typeface="+mj-lt"/>
              <a:buAutoNum type="arabicPeriod"/>
            </a:pPr>
            <a:r>
              <a:rPr lang="en-GB" dirty="0"/>
              <a:t>Practise reading sounds speedily.</a:t>
            </a:r>
          </a:p>
          <a:p>
            <a:pPr marL="514350" indent="-514350">
              <a:lnSpc>
                <a:spcPct val="100000"/>
              </a:lnSpc>
              <a:buFont typeface="+mj-lt"/>
              <a:buAutoNum type="arabicPeriod"/>
            </a:pPr>
            <a:r>
              <a:rPr lang="en-GB" dirty="0"/>
              <a:t>Help your child use </a:t>
            </a:r>
            <a:r>
              <a:rPr lang="en-US" dirty="0"/>
              <a:t>‘Special Friends’, ‘Fred Talk’ to read words.</a:t>
            </a:r>
          </a:p>
          <a:p>
            <a:pPr marL="514350" indent="-514350">
              <a:lnSpc>
                <a:spcPct val="100000"/>
              </a:lnSpc>
              <a:buFont typeface="+mj-lt"/>
              <a:buAutoNum type="arabicPeriod"/>
            </a:pPr>
            <a:r>
              <a:rPr lang="en-GB" dirty="0"/>
              <a:t>Watch the Virtual Classroom films together.</a:t>
            </a:r>
          </a:p>
          <a:p>
            <a:pPr marL="514350" indent="-514350">
              <a:lnSpc>
                <a:spcPct val="100000"/>
              </a:lnSpc>
              <a:buFont typeface="+mj-lt"/>
              <a:buAutoNum type="arabicPeriod"/>
            </a:pPr>
            <a:r>
              <a:rPr lang="en-US" dirty="0"/>
              <a:t>Read stories to your child every day.</a:t>
            </a:r>
          </a:p>
          <a:p>
            <a:pPr>
              <a:lnSpc>
                <a:spcPct val="100000"/>
              </a:lnSpc>
            </a:pPr>
            <a:endParaRPr lang="en-GB" dirty="0"/>
          </a:p>
          <a:p>
            <a:pPr marL="514350" indent="-514350">
              <a:lnSpc>
                <a:spcPct val="100000"/>
              </a:lnSpc>
              <a:buFont typeface="+mj-lt"/>
              <a:buAutoNum type="arabicPeriod"/>
            </a:pPr>
            <a:endParaRPr lang="en-US" dirty="0"/>
          </a:p>
        </p:txBody>
      </p:sp>
      <p:pic>
        <p:nvPicPr>
          <p:cNvPr id="4" name="Picture 3" descr="A blue line on a black background&#10;&#10;Description automatically generated">
            <a:extLst>
              <a:ext uri="{FF2B5EF4-FFF2-40B4-BE49-F238E27FC236}">
                <a16:creationId xmlns:a16="http://schemas.microsoft.com/office/drawing/2014/main" id="{4B7C74A8-6B96-9964-81FB-9ABE873D1C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036" y="1086948"/>
            <a:ext cx="3027092" cy="584163"/>
          </a:xfrm>
          <a:prstGeom prst="rect">
            <a:avLst/>
          </a:prstGeom>
        </p:spPr>
      </p:pic>
    </p:spTree>
    <p:extLst>
      <p:ext uri="{BB962C8B-B14F-4D97-AF65-F5344CB8AC3E}">
        <p14:creationId xmlns:p14="http://schemas.microsoft.com/office/powerpoint/2010/main" val="206720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29CCF-207B-4476-5C21-24761CA68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D07E3-E85C-07D3-8698-2FF42ECE05D4}"/>
              </a:ext>
            </a:extLst>
          </p:cNvPr>
          <p:cNvSpPr>
            <a:spLocks noGrp="1"/>
          </p:cNvSpPr>
          <p:nvPr>
            <p:ph type="title"/>
          </p:nvPr>
        </p:nvSpPr>
        <p:spPr/>
        <p:txBody>
          <a:bodyPr/>
          <a:lstStyle/>
          <a:p>
            <a:r>
              <a:rPr lang="en-US" dirty="0" err="1"/>
              <a:t>ruthmiskin.com</a:t>
            </a:r>
            <a:endParaRPr lang="en-US" dirty="0"/>
          </a:p>
        </p:txBody>
      </p:sp>
      <p:sp>
        <p:nvSpPr>
          <p:cNvPr id="3" name="Text Placeholder 2">
            <a:extLst>
              <a:ext uri="{FF2B5EF4-FFF2-40B4-BE49-F238E27FC236}">
                <a16:creationId xmlns:a16="http://schemas.microsoft.com/office/drawing/2014/main" id="{074C7329-4709-7714-838E-2DF31E60D524}"/>
              </a:ext>
            </a:extLst>
          </p:cNvPr>
          <p:cNvSpPr>
            <a:spLocks noGrp="1"/>
          </p:cNvSpPr>
          <p:nvPr>
            <p:ph type="body" sz="quarter" idx="10"/>
          </p:nvPr>
        </p:nvSpPr>
        <p:spPr/>
        <p:txBody>
          <a:bodyPr/>
          <a:lstStyle/>
          <a:p>
            <a:pPr>
              <a:lnSpc>
                <a:spcPct val="100000"/>
              </a:lnSpc>
            </a:pPr>
            <a:endParaRPr lang="en-US" dirty="0"/>
          </a:p>
        </p:txBody>
      </p:sp>
      <p:pic>
        <p:nvPicPr>
          <p:cNvPr id="5" name="Picture 4" descr="A screenshot of a video&#10;&#10;AI-generated content may be incorrect.">
            <a:extLst>
              <a:ext uri="{FF2B5EF4-FFF2-40B4-BE49-F238E27FC236}">
                <a16:creationId xmlns:a16="http://schemas.microsoft.com/office/drawing/2014/main" id="{14212FC5-6CB1-7AD8-E44B-D5FCDF4F4798}"/>
              </a:ext>
            </a:extLst>
          </p:cNvPr>
          <p:cNvPicPr>
            <a:picLocks noChangeAspect="1"/>
          </p:cNvPicPr>
          <p:nvPr/>
        </p:nvPicPr>
        <p:blipFill>
          <a:blip r:embed="rId3"/>
          <a:stretch>
            <a:fillRect/>
          </a:stretch>
        </p:blipFill>
        <p:spPr>
          <a:xfrm>
            <a:off x="3829437" y="119240"/>
            <a:ext cx="4702526" cy="6330714"/>
          </a:xfrm>
          <a:prstGeom prst="rect">
            <a:avLst/>
          </a:prstGeom>
        </p:spPr>
      </p:pic>
    </p:spTree>
    <p:extLst>
      <p:ext uri="{BB962C8B-B14F-4D97-AF65-F5344CB8AC3E}">
        <p14:creationId xmlns:p14="http://schemas.microsoft.com/office/powerpoint/2010/main" val="173046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1DE64-7618-D1EF-1188-CE065E93D0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B986E-FDD6-BD88-D49D-3EA551F28729}"/>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F52AFF1A-3DEC-8DAD-F34C-3B1C73460911}"/>
              </a:ext>
            </a:extLst>
          </p:cNvPr>
          <p:cNvSpPr>
            <a:spLocks noGrp="1"/>
          </p:cNvSpPr>
          <p:nvPr>
            <p:ph type="body" sz="quarter" idx="10"/>
          </p:nvPr>
        </p:nvSpPr>
        <p:spPr/>
        <p:txBody>
          <a:bodyPr/>
          <a:lstStyle/>
          <a:p>
            <a:pPr>
              <a:lnSpc>
                <a:spcPct val="100000"/>
              </a:lnSpc>
            </a:pPr>
            <a:endParaRPr lang="en-US" dirty="0"/>
          </a:p>
        </p:txBody>
      </p:sp>
      <p:pic>
        <p:nvPicPr>
          <p:cNvPr id="8" name="Picture 7" descr="Colorful letters and symbols with question marks&#10;&#10;AI-generated content may be incorrect.">
            <a:extLst>
              <a:ext uri="{FF2B5EF4-FFF2-40B4-BE49-F238E27FC236}">
                <a16:creationId xmlns:a16="http://schemas.microsoft.com/office/drawing/2014/main" id="{0A8F81B6-823A-17F7-06E5-BC7D6C225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305" y="2043022"/>
            <a:ext cx="6841387" cy="3591728"/>
          </a:xfrm>
          <a:prstGeom prst="rect">
            <a:avLst/>
          </a:prstGeom>
        </p:spPr>
      </p:pic>
    </p:spTree>
    <p:extLst>
      <p:ext uri="{BB962C8B-B14F-4D97-AF65-F5344CB8AC3E}">
        <p14:creationId xmlns:p14="http://schemas.microsoft.com/office/powerpoint/2010/main" val="408196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NEW Phonics Template">
  <a:themeElements>
    <a:clrScheme name="Custom 4">
      <a:dk1>
        <a:srgbClr val="2D2D2D"/>
      </a:dk1>
      <a:lt1>
        <a:sysClr val="window" lastClr="FFFFFF"/>
      </a:lt1>
      <a:dk2>
        <a:srgbClr val="5A5A5A"/>
      </a:dk2>
      <a:lt2>
        <a:srgbClr val="EEECE1"/>
      </a:lt2>
      <a:accent1>
        <a:srgbClr val="FFC000"/>
      </a:accent1>
      <a:accent2>
        <a:srgbClr val="FFD200"/>
      </a:accent2>
      <a:accent3>
        <a:srgbClr val="CF9C00"/>
      </a:accent3>
      <a:accent4>
        <a:srgbClr val="A0A0A0"/>
      </a:accent4>
      <a:accent5>
        <a:srgbClr val="787878"/>
      </a:accent5>
      <a:accent6>
        <a:srgbClr val="5A5A5A"/>
      </a:accent6>
      <a:hlink>
        <a:srgbClr val="CF9C00"/>
      </a:hlink>
      <a:folHlink>
        <a:srgbClr val="78787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F66CEA12672274CAC385D5822A5E540" ma:contentTypeVersion="17" ma:contentTypeDescription="Create a new document." ma:contentTypeScope="" ma:versionID="5525960962501c84ac2a07481aad6be0">
  <xsd:schema xmlns:xsd="http://www.w3.org/2001/XMLSchema" xmlns:xs="http://www.w3.org/2001/XMLSchema" xmlns:p="http://schemas.microsoft.com/office/2006/metadata/properties" xmlns:ns2="ad2f8d09-0146-49e7-9525-9da3b11809e5" xmlns:ns3="1b557450-707a-45d1-86f2-b79daca979ed" targetNamespace="http://schemas.microsoft.com/office/2006/metadata/properties" ma:root="true" ma:fieldsID="dd8eacaad8202a6242f1dfb3904515fa" ns2:_="" ns3:_="">
    <xsd:import namespace="ad2f8d09-0146-49e7-9525-9da3b11809e5"/>
    <xsd:import namespace="1b557450-707a-45d1-86f2-b79daca979e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2f8d09-0146-49e7-9525-9da3b11809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0505e25-8e52-4405-8d14-403ed064a0c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557450-707a-45d1-86f2-b79daca979e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6a766e1-d196-4a27-b99c-a6ba03dd56a3}" ma:internalName="TaxCatchAll" ma:showField="CatchAllData" ma:web="1b557450-707a-45d1-86f2-b79daca979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557450-707a-45d1-86f2-b79daca979ed" xsi:nil="true"/>
    <lcf76f155ced4ddcb4097134ff3c332f xmlns="ad2f8d09-0146-49e7-9525-9da3b11809e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36CE950-682A-4CD2-A2AB-769F6AE4D811}">
  <ds:schemaRefs>
    <ds:schemaRef ds:uri="http://schemas.microsoft.com/sharepoint/v3/contenttype/forms"/>
  </ds:schemaRefs>
</ds:datastoreItem>
</file>

<file path=customXml/itemProps2.xml><?xml version="1.0" encoding="utf-8"?>
<ds:datastoreItem xmlns:ds="http://schemas.openxmlformats.org/officeDocument/2006/customXml" ds:itemID="{E194DD27-9750-42B8-8CC2-52188F3391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2f8d09-0146-49e7-9525-9da3b11809e5"/>
    <ds:schemaRef ds:uri="1b557450-707a-45d1-86f2-b79daca979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0233C1-7EDC-4E65-A2CE-DC00F064575C}">
  <ds:schemaRefs>
    <ds:schemaRef ds:uri="http://purl.org/dc/elements/1.1/"/>
    <ds:schemaRef ds:uri="ad2f8d09-0146-49e7-9525-9da3b11809e5"/>
    <ds:schemaRef ds:uri="http://www.w3.org/XML/1998/namespace"/>
    <ds:schemaRef ds:uri="http://schemas.microsoft.com/office/infopath/2007/PartnerControls"/>
    <ds:schemaRef ds:uri="http://schemas.microsoft.com/office/2006/metadata/properties"/>
    <ds:schemaRef ds:uri="1b557450-707a-45d1-86f2-b79daca979ed"/>
    <ds:schemaRef ds:uri="http://schemas.microsoft.com/office/2006/documentManagement/types"/>
    <ds:schemaRef ds:uri="http://purl.org/dc/term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364</TotalTime>
  <Words>3676</Words>
  <Application>Microsoft Office PowerPoint</Application>
  <PresentationFormat>On-screen Show (4:3)</PresentationFormat>
  <Paragraphs>390</Paragraphs>
  <Slides>35</Slides>
  <Notes>35</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vt:lpstr>
      <vt:lpstr>Arial Unicode MS</vt:lpstr>
      <vt:lpstr>Avenir Book</vt:lpstr>
      <vt:lpstr>Calibri</vt:lpstr>
      <vt:lpstr>Helvetica</vt:lpstr>
      <vt:lpstr>Times New Roman</vt:lpstr>
      <vt:lpstr>Wingdings</vt:lpstr>
      <vt:lpstr>NEW Phonics Template</vt:lpstr>
      <vt:lpstr>PowerPoint Presentation</vt:lpstr>
      <vt:lpstr>PowerPoint Presentation</vt:lpstr>
      <vt:lpstr>Read Write Inc. Phonics daily lessons</vt:lpstr>
      <vt:lpstr>Who is Read Write Inc. for?</vt:lpstr>
      <vt:lpstr>Progress groups</vt:lpstr>
      <vt:lpstr>What is phonics?</vt:lpstr>
      <vt:lpstr>Some codes are easier than others</vt:lpstr>
      <vt:lpstr>English is complex</vt:lpstr>
      <vt:lpstr>Speed Sounds Set 1</vt:lpstr>
      <vt:lpstr>Set 1 Speed Sounds</vt:lpstr>
      <vt:lpstr>Speedy sounds + Fred = decoding</vt:lpstr>
      <vt:lpstr>Fred Talk Routine</vt:lpstr>
      <vt:lpstr>Fred Talk throughout the day</vt:lpstr>
      <vt:lpstr>PowerPoint Presentation</vt:lpstr>
      <vt:lpstr>Speed Sounds Set 2</vt:lpstr>
      <vt:lpstr>Speed Sounds Set 3</vt:lpstr>
      <vt:lpstr>Connect and repeat</vt:lpstr>
      <vt:lpstr>’Special Friends’, ‘Fred Talk’</vt:lpstr>
      <vt:lpstr>Teach spelling using Fred Fingers</vt:lpstr>
      <vt:lpstr>What books do the children read? </vt:lpstr>
      <vt:lpstr>Learning to read music</vt:lpstr>
      <vt:lpstr>Learning to read music</vt:lpstr>
      <vt:lpstr>Read Write Inc. Storybooks</vt:lpstr>
      <vt:lpstr>Three reads</vt:lpstr>
      <vt:lpstr>Green words - ’Special Friends’, ‘Fred Talk’</vt:lpstr>
      <vt:lpstr>Red Words</vt:lpstr>
      <vt:lpstr>Speedy Green Words </vt:lpstr>
      <vt:lpstr>What books will children bring home?</vt:lpstr>
      <vt:lpstr>Reading aloud is transformational</vt:lpstr>
      <vt:lpstr>PowerPoint Presentation</vt:lpstr>
      <vt:lpstr>PowerPoint Presentation</vt:lpstr>
      <vt:lpstr>Reception - What can I do?</vt:lpstr>
      <vt:lpstr>Year - What can I do?</vt:lpstr>
      <vt:lpstr>ruthmiskin.com</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Davina</dc:creator>
  <cp:lastModifiedBy>Sarah Ford</cp:lastModifiedBy>
  <cp:revision>10</cp:revision>
  <cp:lastPrinted>2020-12-14T13:59:25Z</cp:lastPrinted>
  <dcterms:created xsi:type="dcterms:W3CDTF">2012-05-21T09:37:25Z</dcterms:created>
  <dcterms:modified xsi:type="dcterms:W3CDTF">2026-09-23T15:59:30Z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0x010100BF66CEA12672274CAC385D5822A5E540</vt:lpwstr>
  </property>
  <property fmtid="{D5CDD505-2E9C-101B-9397-08002B2CF9AE}" pid="3" name="xd_Signature">
    <vt:bool>false</vt:bool>
  </property>
  <property fmtid="{D5CDD505-2E9C-101B-9397-08002B2CF9AE}" pid="4" name="xd_ProgID">
    <vt:lpwstr/>
  </property>
  <property fmtid="{D5CDD505-2E9C-101B-9397-08002B2CF9AE}" pid="5" name="DocumentSetDescription">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URL">
    <vt:lpwstr/>
  </property>
  <property fmtid="{D5CDD505-2E9C-101B-9397-08002B2CF9AE}" pid="11" name="MediaServiceImageTags">
    <vt:lpwstr/>
  </property>
  <property fmtid="{D5CDD505-2E9C-101B-9397-08002B2CF9AE}" pid="12" name="MSIP_Label_be5cb09a-2992-49d6-8ac9-5f63e7b1ad2f_Enabled">
    <vt:lpwstr>true</vt:lpwstr>
  </property>
  <property fmtid="{D5CDD505-2E9C-101B-9397-08002B2CF9AE}" pid="13" name="MSIP_Label_be5cb09a-2992-49d6-8ac9-5f63e7b1ad2f_SetDate">
    <vt:lpwstr>2024-07-25T07:28:12Z</vt:lpwstr>
  </property>
  <property fmtid="{D5CDD505-2E9C-101B-9397-08002B2CF9AE}" pid="14" name="MSIP_Label_be5cb09a-2992-49d6-8ac9-5f63e7b1ad2f_Method">
    <vt:lpwstr>Standard</vt:lpwstr>
  </property>
  <property fmtid="{D5CDD505-2E9C-101B-9397-08002B2CF9AE}" pid="15" name="MSIP_Label_be5cb09a-2992-49d6-8ac9-5f63e7b1ad2f_Name">
    <vt:lpwstr>Controlled</vt:lpwstr>
  </property>
  <property fmtid="{D5CDD505-2E9C-101B-9397-08002B2CF9AE}" pid="16" name="MSIP_Label_be5cb09a-2992-49d6-8ac9-5f63e7b1ad2f_SiteId">
    <vt:lpwstr>91761b62-4c45-43f5-9f0e-be8ad9b551ff</vt:lpwstr>
  </property>
  <property fmtid="{D5CDD505-2E9C-101B-9397-08002B2CF9AE}" pid="17" name="MSIP_Label_be5cb09a-2992-49d6-8ac9-5f63e7b1ad2f_ActionId">
    <vt:lpwstr>28de7904-ae05-48ba-8b17-e83169f68ba0</vt:lpwstr>
  </property>
  <property fmtid="{D5CDD505-2E9C-101B-9397-08002B2CF9AE}" pid="18" name="MSIP_Label_be5cb09a-2992-49d6-8ac9-5f63e7b1ad2f_ContentBits">
    <vt:lpwstr>0</vt:lpwstr>
  </property>
  <property fmtid="{D5CDD505-2E9C-101B-9397-08002B2CF9AE}" pid="19" name="_dlc_DocIdItemGuid">
    <vt:lpwstr>536f2a40-d5ba-4340-8c60-c96d12843e74</vt:lpwstr>
  </property>
  <property fmtid="{D5CDD505-2E9C-101B-9397-08002B2CF9AE}" pid="20" name="Order">
    <vt:lpwstr>172000.000000000</vt:lpwstr>
  </property>
  <property fmtid="{D5CDD505-2E9C-101B-9397-08002B2CF9AE}" pid="21" name="_ExtendedDescription">
    <vt:lpwstr/>
  </property>
  <property fmtid="{D5CDD505-2E9C-101B-9397-08002B2CF9AE}" pid="22" name="_activity">
    <vt:lpwstr>{"FileActivityType":"9","FileActivityTimeStamp":"2025-09-22T14:02:06.980Z","FileActivityUsersOnPage":[{"DisplayName":"Elizabeth Killick","Id":"ekillick@stwilfrids-hh.school"}],"FileActivityNavigationId":null}</vt:lpwstr>
  </property>
  <property fmtid="{D5CDD505-2E9C-101B-9397-08002B2CF9AE}" pid="23" name="TriggerFlowInfo">
    <vt:lpwstr/>
  </property>
</Properties>
</file>