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63" r:id="rId6"/>
    <p:sldId id="267" r:id="rId7"/>
    <p:sldId id="264" r:id="rId8"/>
    <p:sldId id="268" r:id="rId9"/>
    <p:sldId id="284" r:id="rId10"/>
    <p:sldId id="285" r:id="rId11"/>
    <p:sldId id="290" r:id="rId12"/>
    <p:sldId id="269" r:id="rId13"/>
    <p:sldId id="286" r:id="rId14"/>
    <p:sldId id="291" r:id="rId15"/>
    <p:sldId id="270" r:id="rId16"/>
    <p:sldId id="289" r:id="rId17"/>
    <p:sldId id="257" r:id="rId18"/>
    <p:sldId id="256" r:id="rId19"/>
    <p:sldId id="288" r:id="rId20"/>
    <p:sldId id="287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000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80615B-F9D1-4DA8-BB2B-11BFB4B745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5699" y="1135617"/>
            <a:ext cx="3360600" cy="4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4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artle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80615B-F9D1-4DA8-BB2B-11BFB4B745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332" y="508298"/>
            <a:ext cx="3360600" cy="458676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5AE9CB-9413-4BC8-8E8B-EDAA0833C6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22B434-55E2-4FE0-9896-7633D1AFB8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6080D76-CC31-4739-9BD3-040DD93B41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02F560-31DD-4132-9D58-EC47913CBE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92BBA14-62C2-4F84-A77E-01933E9855D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DB8D37-C528-4699-908E-38BB02EBF4A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05D987-A70A-45FE-A3F4-3715E2F0B72D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58236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1 -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1686" y="83359"/>
            <a:ext cx="1319306" cy="1662327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00FD0F-C110-44E7-9C6A-13E7740006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9A629F9-9F0B-4105-8F48-1FEC5CB6EF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766CCD3-0A19-4DF0-95FB-A8CDB9E433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04BE93-0571-41A0-97CE-0E6C8EC31E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340D7B-C917-478C-A338-D49AFFF6EB2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C59CF6-6E4E-46CC-BDD7-46240AB3061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6AEE9E-2E11-461B-A2C3-DCC31BC22912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40460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8F3CAD-E629-4BCC-9916-B785A896F6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446BA67-FA9B-47E6-8FD9-445917686F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40FFB0-F5B3-458F-8D5E-5A0D3DD3AD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380E6F-31A1-41D2-BE8A-693F7241B51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0C9B990-7CA7-4B3A-B4E8-B2E819E37B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170B548-A630-4249-9800-85AEE28655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E1674D-C13D-4D35-A85D-1767C9B2D61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B58B0B-D677-427C-B848-CFE85FD098E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1686" y="85064"/>
            <a:ext cx="1319306" cy="166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4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39B4BA4-6B37-47A1-B4BC-EA7BE39105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10689"/>
            <a:ext cx="5181600" cy="3694180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54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75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chemeClr val="accent1">
                    <a:lumMod val="75000"/>
                  </a:schemeClr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DE6836-754D-44F9-9BC4-B240CBDF20B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168517" y="1913216"/>
            <a:ext cx="5157787" cy="3732904"/>
          </a:xfrm>
        </p:spPr>
        <p:txBody>
          <a:bodyPr anchor="t"/>
          <a:lstStyle>
            <a:lvl1pPr marL="0" indent="0">
              <a:buNone/>
              <a:defRPr sz="3200">
                <a:solidFill>
                  <a:srgbClr val="00008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5757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5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6710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7370D3-9131-4605-A7C7-98AA1B73D8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4B133E-45D5-42C2-84C9-F4F00BFD70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54DBDA-142F-46B9-80E3-75919AB27A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2D0800-7873-4DEE-BD49-293128E2794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57402A-A153-4837-A8A6-669F27104E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DF57827-0D50-4EDC-8202-DDB8D91547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A0AE52-51B6-47BD-B4DE-6A46B6A8A844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F0804F-F347-4A6F-A907-4228EFFF48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1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405A86-E26C-41A8-AF4B-D3378AFAB0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721D02-F4B4-4498-9F68-D780606BB1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133336-0A85-44FF-9419-A4E0810436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97C7D4-EE86-43A3-BB91-BAC4263A079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DF23B8-D7CF-41F0-A161-E874E35309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6D622-B40C-4048-9D8A-C12EABB20CB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4C1B86-DADF-49B5-981D-86DEFFBEC6D6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18876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5" name="Picture 4" descr="A close up of text on a map&#10;&#10;Description automatically generated">
            <a:extLst>
              <a:ext uri="{FF2B5EF4-FFF2-40B4-BE49-F238E27FC236}">
                <a16:creationId xmlns:a16="http://schemas.microsoft.com/office/drawing/2014/main" id="{4B0C2277-2503-42E8-B2E3-BE7F4712C6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93" y="286193"/>
            <a:ext cx="6285614" cy="628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and Values - childrens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3" name="Picture 2" descr="A close up of text on a map&#10;&#10;Description automatically generated">
            <a:extLst>
              <a:ext uri="{FF2B5EF4-FFF2-40B4-BE49-F238E27FC236}">
                <a16:creationId xmlns:a16="http://schemas.microsoft.com/office/drawing/2014/main" id="{D82867DD-11E8-4E4A-A15B-122E926C94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52" y="406252"/>
            <a:ext cx="6045496" cy="60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92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is with bib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405A86-E26C-41A8-AF4B-D3378AFAB0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721D02-F4B4-4498-9F68-D780606BB1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133336-0A85-44FF-9419-A4E0810436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DF23B8-D7CF-41F0-A161-E874E353090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6D622-B40C-4048-9D8A-C12EABB20CB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CF9368C-31BD-436D-AF87-DC7D97AD41D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5080000" cy="6858000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97C7D4-EE86-43A3-BB91-BAC4263A07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3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E3564-A6C0-08C2-17A6-CFB27EA84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4CB03-D712-264C-1107-1E0F10912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E089E-F283-63DF-13E0-91E932796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693A4-4D8B-4F42-B03D-8AE623544C35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3E668-69B6-9CE3-8E54-2C5A55AD9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5A802-318C-FEEE-F959-4A4F8F13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817A-1210-4426-953A-BABD724BE5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60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6" r:id="rId3"/>
    <p:sldLayoutId id="2147483667" r:id="rId4"/>
    <p:sldLayoutId id="2147483670" r:id="rId5"/>
    <p:sldLayoutId id="2147483672" r:id="rId6"/>
    <p:sldLayoutId id="2147483673" r:id="rId7"/>
    <p:sldLayoutId id="2147483662" r:id="rId8"/>
    <p:sldLayoutId id="2147483668" r:id="rId9"/>
    <p:sldLayoutId id="2147483674" r:id="rId10"/>
    <p:sldLayoutId id="2147483676" r:id="rId11"/>
    <p:sldLayoutId id="2147483675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>
              <a:lumMod val="7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year3@stwilfrids-hh.school" TargetMode="External"/><Relationship Id="rId2" Type="http://schemas.openxmlformats.org/officeDocument/2006/relationships/hyperlink" Target="mailto:year2@stwilfrids-hh.school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A06B7-637E-4B5F-B9EA-8C786DA4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272448"/>
            <a:ext cx="5349459" cy="1325563"/>
          </a:xfrm>
        </p:spPr>
        <p:txBody>
          <a:bodyPr>
            <a:noAutofit/>
          </a:bodyPr>
          <a:lstStyle/>
          <a:p>
            <a:r>
              <a:rPr lang="en-GB" sz="8800"/>
              <a:t>Welcome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0E0161-57ED-4023-A3B7-200E030210F7}"/>
              </a:ext>
            </a:extLst>
          </p:cNvPr>
          <p:cNvSpPr/>
          <p:nvPr/>
        </p:nvSpPr>
        <p:spPr>
          <a:xfrm>
            <a:off x="10433742" y="5251"/>
            <a:ext cx="1945758" cy="1913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750C903-B28C-446F-B668-6A2D5C178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88" y="1011761"/>
            <a:ext cx="3053126" cy="384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2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8224C7-A40B-465A-8A44-BCD27DDAC9D4}"/>
              </a:ext>
            </a:extLst>
          </p:cNvPr>
          <p:cNvSpPr txBox="1"/>
          <p:nvPr/>
        </p:nvSpPr>
        <p:spPr>
          <a:xfrm>
            <a:off x="457716" y="1716486"/>
            <a:ext cx="10855354" cy="28007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8800">
                <a:solidFill>
                  <a:srgbClr val="000080"/>
                </a:solidFill>
              </a:rPr>
              <a:t>Welcome to our Phase 2 meeting  </a:t>
            </a:r>
          </a:p>
        </p:txBody>
      </p:sp>
    </p:spTree>
    <p:extLst>
      <p:ext uri="{BB962C8B-B14F-4D97-AF65-F5344CB8AC3E}">
        <p14:creationId xmlns:p14="http://schemas.microsoft.com/office/powerpoint/2010/main" val="139727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35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text&#10;&#10;AI-generated content may be incorrect.">
            <a:extLst>
              <a:ext uri="{FF2B5EF4-FFF2-40B4-BE49-F238E27FC236}">
                <a16:creationId xmlns:a16="http://schemas.microsoft.com/office/drawing/2014/main" id="{5CE3DC72-6C67-2DFA-DBF6-F3F6E79DC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316" y="501568"/>
            <a:ext cx="2449976" cy="2449976"/>
          </a:xfrm>
          <a:prstGeom prst="rect">
            <a:avLst/>
          </a:prstGeom>
        </p:spPr>
      </p:pic>
      <p:pic>
        <p:nvPicPr>
          <p:cNvPr id="4" name="Picture 3" descr="A graffiti on a white surface&#10;&#10;AI-generated content may be incorrect.">
            <a:extLst>
              <a:ext uri="{FF2B5EF4-FFF2-40B4-BE49-F238E27FC236}">
                <a16:creationId xmlns:a16="http://schemas.microsoft.com/office/drawing/2014/main" id="{A73883F2-DD2A-9B23-BACF-500192464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848" y="3530277"/>
            <a:ext cx="1919470" cy="1861596"/>
          </a:xfrm>
          <a:prstGeom prst="rect">
            <a:avLst/>
          </a:prstGeom>
        </p:spPr>
      </p:pic>
      <p:pic>
        <p:nvPicPr>
          <p:cNvPr id="5" name="Picture 4" descr="A purple and black text on a white surface&#10;&#10;AI-generated content may be incorrect.">
            <a:extLst>
              <a:ext uri="{FF2B5EF4-FFF2-40B4-BE49-F238E27FC236}">
                <a16:creationId xmlns:a16="http://schemas.microsoft.com/office/drawing/2014/main" id="{7B5BB901-EB8E-5022-D60F-135E119A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728" y="1425134"/>
            <a:ext cx="1929114" cy="1861595"/>
          </a:xfrm>
          <a:prstGeom prst="rect">
            <a:avLst/>
          </a:prstGeom>
        </p:spPr>
      </p:pic>
      <p:pic>
        <p:nvPicPr>
          <p:cNvPr id="6" name="Picture 5" descr="A yellow and blue word&#10;&#10;AI-generated content may be incorrect.">
            <a:extLst>
              <a:ext uri="{FF2B5EF4-FFF2-40B4-BE49-F238E27FC236}">
                <a16:creationId xmlns:a16="http://schemas.microsoft.com/office/drawing/2014/main" id="{431FF4D1-FA34-F6C5-1FCE-6A78C52D4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05" y="1422721"/>
            <a:ext cx="1890532" cy="1909823"/>
          </a:xfrm>
          <a:prstGeom prst="rect">
            <a:avLst/>
          </a:prstGeom>
        </p:spPr>
      </p:pic>
      <p:pic>
        <p:nvPicPr>
          <p:cNvPr id="7" name="Picture 6" descr="A green and black text on a white surface&#10;&#10;AI-generated content may be incorrect.">
            <a:extLst>
              <a:ext uri="{FF2B5EF4-FFF2-40B4-BE49-F238E27FC236}">
                <a16:creationId xmlns:a16="http://schemas.microsoft.com/office/drawing/2014/main" id="{8D181FE6-6C7A-8417-241E-DF80EB0C6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7810" y="3501341"/>
            <a:ext cx="1880886" cy="1842303"/>
          </a:xfrm>
          <a:prstGeom prst="rect">
            <a:avLst/>
          </a:prstGeom>
        </p:spPr>
      </p:pic>
      <p:pic>
        <p:nvPicPr>
          <p:cNvPr id="8" name="Picture 7" descr="A red and blue text with splattered paint&#10;&#10;AI-generated content may be incorrect.">
            <a:extLst>
              <a:ext uri="{FF2B5EF4-FFF2-40B4-BE49-F238E27FC236}">
                <a16:creationId xmlns:a16="http://schemas.microsoft.com/office/drawing/2014/main" id="{F545BE3C-54B8-8107-2E75-DFB649470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6664" y="3441056"/>
            <a:ext cx="1938760" cy="1996633"/>
          </a:xfrm>
          <a:prstGeom prst="rect">
            <a:avLst/>
          </a:prstGeom>
        </p:spPr>
      </p:pic>
      <p:pic>
        <p:nvPicPr>
          <p:cNvPr id="9" name="Picture 8" descr="A blue text with blue paint splatters&#10;&#10;AI-generated content may be incorrect.">
            <a:extLst>
              <a:ext uri="{FF2B5EF4-FFF2-40B4-BE49-F238E27FC236}">
                <a16:creationId xmlns:a16="http://schemas.microsoft.com/office/drawing/2014/main" id="{68001FA4-DC33-6CBA-0160-1509DEF6F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708" y="3496520"/>
            <a:ext cx="1890532" cy="1890532"/>
          </a:xfrm>
          <a:prstGeom prst="rect">
            <a:avLst/>
          </a:prstGeom>
        </p:spPr>
      </p:pic>
      <p:pic>
        <p:nvPicPr>
          <p:cNvPr id="10" name="Picture 9" descr="A group of people wearing blue shirts and yellow and white shirts&#10;&#10;AI-generated content may be incorrect.">
            <a:extLst>
              <a:ext uri="{FF2B5EF4-FFF2-40B4-BE49-F238E27FC236}">
                <a16:creationId xmlns:a16="http://schemas.microsoft.com/office/drawing/2014/main" id="{D0EAA273-602C-F7EC-60C7-17E1C86E95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3231" y="575117"/>
            <a:ext cx="2457209" cy="25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6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A398CC-570A-4063-84A1-6D4B20B729DF}"/>
              </a:ext>
            </a:extLst>
          </p:cNvPr>
          <p:cNvSpPr txBox="1"/>
          <p:nvPr/>
        </p:nvSpPr>
        <p:spPr>
          <a:xfrm>
            <a:off x="654341" y="796954"/>
            <a:ext cx="5056192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3200" b="1"/>
              <a:t>Expectations for Phase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625A5-41A7-DEB9-ACB7-758A7E7FC640}"/>
              </a:ext>
            </a:extLst>
          </p:cNvPr>
          <p:cNvSpPr txBox="1"/>
          <p:nvPr/>
        </p:nvSpPr>
        <p:spPr>
          <a:xfrm>
            <a:off x="292754" y="1879107"/>
            <a:ext cx="11251430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Being exemplary role models for the Phase 1 children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Good amount of sleep (9 to 12 hours) 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Uniform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Attendance and punctuality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Parental partnership is important – </a:t>
            </a:r>
            <a:r>
              <a:rPr lang="en-US" sz="2800">
                <a:cs typeface="Arial"/>
                <a:hlinkClick r:id="rId2"/>
              </a:rPr>
              <a:t>year2@stwilfrids-hh.school</a:t>
            </a:r>
            <a:r>
              <a:rPr lang="en-US" sz="2800">
                <a:cs typeface="Arial"/>
              </a:rPr>
              <a:t> and </a:t>
            </a:r>
            <a:r>
              <a:rPr lang="en-US" sz="2800">
                <a:cs typeface="Arial"/>
                <a:hlinkClick r:id="rId3"/>
              </a:rPr>
              <a:t>year3@stwilfrids-hh.school</a:t>
            </a:r>
            <a:r>
              <a:rPr lang="en-US" sz="2800"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Weekly letters recapping our learning and events</a:t>
            </a:r>
          </a:p>
        </p:txBody>
      </p:sp>
    </p:spTree>
    <p:extLst>
      <p:ext uri="{BB962C8B-B14F-4D97-AF65-F5344CB8AC3E}">
        <p14:creationId xmlns:p14="http://schemas.microsoft.com/office/powerpoint/2010/main" val="384186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710F43-6D4B-F8AB-CE39-BFE08F215C17}"/>
              </a:ext>
            </a:extLst>
          </p:cNvPr>
          <p:cNvSpPr txBox="1"/>
          <p:nvPr/>
        </p:nvSpPr>
        <p:spPr>
          <a:xfrm>
            <a:off x="710293" y="465364"/>
            <a:ext cx="904330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>
                <a:cs typeface="Arial"/>
              </a:rPr>
              <a:t>The St Wilfrid's Reading Challenge </a:t>
            </a:r>
          </a:p>
          <a:p>
            <a:endParaRPr lang="en-GB" sz="3200" b="1">
              <a:cs typeface="Arial"/>
            </a:endParaRPr>
          </a:p>
        </p:txBody>
      </p:sp>
      <p:pic>
        <p:nvPicPr>
          <p:cNvPr id="3" name="Picture 2" descr="A close-up of a book cover&#10;&#10;AI-generated content may be incorrect.">
            <a:extLst>
              <a:ext uri="{FF2B5EF4-FFF2-40B4-BE49-F238E27FC236}">
                <a16:creationId xmlns:a16="http://schemas.microsoft.com/office/drawing/2014/main" id="{45E14476-B1C1-333C-81BB-71511CE1F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725" y="1144828"/>
            <a:ext cx="3236858" cy="4579007"/>
          </a:xfrm>
          <a:prstGeom prst="rect">
            <a:avLst/>
          </a:prstGeom>
        </p:spPr>
      </p:pic>
      <p:pic>
        <p:nvPicPr>
          <p:cNvPr id="5" name="Picture 4" descr="A close up of a book&#10;&#10;AI-generated content may be incorrect.">
            <a:extLst>
              <a:ext uri="{FF2B5EF4-FFF2-40B4-BE49-F238E27FC236}">
                <a16:creationId xmlns:a16="http://schemas.microsoft.com/office/drawing/2014/main" id="{FCA9C028-F4AF-9BB5-2DCE-1EABCF508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086" y="1141964"/>
            <a:ext cx="3244436" cy="473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3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0341F2-02BE-C3F3-F9EA-78974F691AA7}"/>
              </a:ext>
            </a:extLst>
          </p:cNvPr>
          <p:cNvSpPr txBox="1"/>
          <p:nvPr/>
        </p:nvSpPr>
        <p:spPr>
          <a:xfrm>
            <a:off x="234620" y="262223"/>
            <a:ext cx="23920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Arial"/>
              </a:rPr>
              <a:t>Squirrels Class</a:t>
            </a:r>
            <a:endParaRPr lang="en-US" sz="2400"/>
          </a:p>
        </p:txBody>
      </p:sp>
      <p:pic>
        <p:nvPicPr>
          <p:cNvPr id="3" name="Picture 2" descr="A classroom with desks and bulletin boards&#10;&#10;AI-generated content may be incorrect.">
            <a:extLst>
              <a:ext uri="{FF2B5EF4-FFF2-40B4-BE49-F238E27FC236}">
                <a16:creationId xmlns:a16="http://schemas.microsoft.com/office/drawing/2014/main" id="{5036952A-0315-2444-670B-EA7EF96BD5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92" r="-292"/>
          <a:stretch>
            <a:fillRect/>
          </a:stretch>
        </p:blipFill>
        <p:spPr>
          <a:xfrm>
            <a:off x="566555" y="951947"/>
            <a:ext cx="3792294" cy="2593010"/>
          </a:xfrm>
          <a:prstGeom prst="rect">
            <a:avLst/>
          </a:prstGeom>
        </p:spPr>
      </p:pic>
      <p:pic>
        <p:nvPicPr>
          <p:cNvPr id="4" name="Picture 3" descr="A classroom with a sink and a bulletin board&#10;&#10;AI-generated content may be incorrect.">
            <a:extLst>
              <a:ext uri="{FF2B5EF4-FFF2-40B4-BE49-F238E27FC236}">
                <a16:creationId xmlns:a16="http://schemas.microsoft.com/office/drawing/2014/main" id="{65FE36E0-4520-AD00-2DBA-2879783E4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052" y="263454"/>
            <a:ext cx="4424984" cy="2604053"/>
          </a:xfrm>
          <a:prstGeom prst="rect">
            <a:avLst/>
          </a:prstGeom>
        </p:spPr>
      </p:pic>
      <p:pic>
        <p:nvPicPr>
          <p:cNvPr id="5" name="Picture 4" descr="A classroom with a large television and a desk&#10;&#10;AI-generated content may be incorrect.">
            <a:extLst>
              <a:ext uri="{FF2B5EF4-FFF2-40B4-BE49-F238E27FC236}">
                <a16:creationId xmlns:a16="http://schemas.microsoft.com/office/drawing/2014/main" id="{E2C586A4-8BFA-0755-BEBE-2BCA24BC3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2" t="183" r="-186" b="6666"/>
          <a:stretch>
            <a:fillRect/>
          </a:stretch>
        </p:blipFill>
        <p:spPr>
          <a:xfrm>
            <a:off x="4577820" y="3057259"/>
            <a:ext cx="4400112" cy="28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56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assroom with tables and blue chairs&#10;&#10;AI-generated content may be incorrect.">
            <a:extLst>
              <a:ext uri="{FF2B5EF4-FFF2-40B4-BE49-F238E27FC236}">
                <a16:creationId xmlns:a16="http://schemas.microsoft.com/office/drawing/2014/main" id="{34BF8B9C-D3A5-29D8-2EC3-07836E1BD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86" y="721774"/>
            <a:ext cx="4723795" cy="3461133"/>
          </a:xfrm>
          <a:prstGeom prst="rect">
            <a:avLst/>
          </a:prstGeom>
        </p:spPr>
      </p:pic>
      <p:pic>
        <p:nvPicPr>
          <p:cNvPr id="3" name="Picture 2" descr="A plastic bin with books in it&#10;&#10;AI-generated content may be incorrect.">
            <a:extLst>
              <a:ext uri="{FF2B5EF4-FFF2-40B4-BE49-F238E27FC236}">
                <a16:creationId xmlns:a16="http://schemas.microsoft.com/office/drawing/2014/main" id="{D1C2E1A7-A48C-B4A1-F696-75BC9DA78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702" y="2449399"/>
            <a:ext cx="2510357" cy="3262143"/>
          </a:xfrm>
          <a:prstGeom prst="rect">
            <a:avLst/>
          </a:prstGeom>
        </p:spPr>
      </p:pic>
      <p:pic>
        <p:nvPicPr>
          <p:cNvPr id="4" name="Picture 3" descr="A classroom with tables and chairs&#10;&#10;AI-generated content may be incorrect.">
            <a:extLst>
              <a:ext uri="{FF2B5EF4-FFF2-40B4-BE49-F238E27FC236}">
                <a16:creationId xmlns:a16="http://schemas.microsoft.com/office/drawing/2014/main" id="{4D7B5AC2-FB7F-4B3F-964E-32110AAC6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590" y="1801837"/>
            <a:ext cx="4352000" cy="32591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FA7014-C6F3-09F1-DC4E-BBA5EB9F7569}"/>
              </a:ext>
            </a:extLst>
          </p:cNvPr>
          <p:cNvSpPr txBox="1"/>
          <p:nvPr/>
        </p:nvSpPr>
        <p:spPr>
          <a:xfrm>
            <a:off x="234620" y="151934"/>
            <a:ext cx="281311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cs typeface="Arial"/>
              </a:rPr>
              <a:t>Hedgehogs Class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2875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2F5D3C-BA00-4188-B44C-3160A987916B}"/>
              </a:ext>
            </a:extLst>
          </p:cNvPr>
          <p:cNvSpPr txBox="1"/>
          <p:nvPr/>
        </p:nvSpPr>
        <p:spPr>
          <a:xfrm>
            <a:off x="687897" y="788565"/>
            <a:ext cx="965749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cs typeface="Arial"/>
              </a:rPr>
              <a:t>Year 2</a:t>
            </a:r>
            <a:endParaRPr lang="en-US" sz="3600">
              <a:cs typeface="Arial" panose="020B0604020202020204"/>
            </a:endParaRPr>
          </a:p>
          <a:p>
            <a:endParaRPr lang="en-GB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PE is on Wednesday and Thursday (afternoons).</a:t>
            </a:r>
            <a:endParaRPr lang="en-US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Please ensure all uniform, PE kit clothing is clearly labelled and water bottles are named.</a:t>
            </a:r>
            <a:endParaRPr lang="en-US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Children are encouraged to eat a fruit or vegetable snack during morning play.</a:t>
            </a:r>
            <a:endParaRPr lang="en-US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Homework will be given out on Friday and handed in on the following Wednesday. </a:t>
            </a: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We will send a weekly review of our learning each Friday with reminders of RWI book swap days, the Reading Challenge and any key dates or information.</a:t>
            </a:r>
            <a:endParaRPr lang="en-US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>
                <a:cs typeface="Arial"/>
              </a:rPr>
              <a:t>We welcome parent/carer volunteers. </a:t>
            </a:r>
            <a:endParaRPr lang="en-GB" sz="2000"/>
          </a:p>
          <a:p>
            <a:endParaRPr lang="en-GB">
              <a:cs typeface="Arial"/>
            </a:endParaRPr>
          </a:p>
          <a:p>
            <a:endParaRPr lang="en-GB">
              <a:cs typeface="Arial"/>
            </a:endParaRPr>
          </a:p>
          <a:p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76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DFFBC1-32C2-B0B1-BDD1-5626241A6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675684"/>
              </p:ext>
            </p:extLst>
          </p:nvPr>
        </p:nvGraphicFramePr>
        <p:xfrm>
          <a:off x="431924" y="638741"/>
          <a:ext cx="10498917" cy="5314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9639">
                  <a:extLst>
                    <a:ext uri="{9D8B030D-6E8A-4147-A177-3AD203B41FA5}">
                      <a16:colId xmlns:a16="http://schemas.microsoft.com/office/drawing/2014/main" val="2362186395"/>
                    </a:ext>
                  </a:extLst>
                </a:gridCol>
                <a:gridCol w="3499639">
                  <a:extLst>
                    <a:ext uri="{9D8B030D-6E8A-4147-A177-3AD203B41FA5}">
                      <a16:colId xmlns:a16="http://schemas.microsoft.com/office/drawing/2014/main" val="1628257403"/>
                    </a:ext>
                  </a:extLst>
                </a:gridCol>
                <a:gridCol w="3499639">
                  <a:extLst>
                    <a:ext uri="{9D8B030D-6E8A-4147-A177-3AD203B41FA5}">
                      <a16:colId xmlns:a16="http://schemas.microsoft.com/office/drawing/2014/main" val="2869527860"/>
                    </a:ext>
                  </a:extLst>
                </a:gridCol>
              </a:tblGrid>
              <a:tr h="346634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Spring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Summer Term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9726"/>
                  </a:ext>
                </a:extLst>
              </a:tr>
              <a:tr h="4791728"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What makes a person significant?</a:t>
                      </a:r>
                      <a:r>
                        <a:rPr lang="en-US" sz="1600"/>
                        <a:t> 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History: changes to castles structure, battle of Hastings, life in a castle, evaluating a monarch's reign, suffragettes, </a:t>
                      </a: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Rosa parks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Art and DT: Development of shields through history, designing and creating shields, Dragon artwork, evolution of puppets and puppet making, tints and tones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Geography: Physical and human features, UK countries and surrounding seas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RE: What are our big questions? and Christmas project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Reading and Writing: Dragon stories, castle life, Minibeast poetry and puppet instructions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How has the coastline and sea changes over time?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History: Life in the early 1900s, Why did the Titanic sink, How did the classes differ aboard the Titanic, c</a:t>
                      </a: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omparing the Titanic to modern cruises, History of the RNLI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DT and Art: Designing shoebox cabins, c</a:t>
                      </a: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oastal lighthouse art piece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Geography: How has coastlines changed? How are coasts impacted by erosion and humans, Global hot and cold zones, UK </a:t>
                      </a:r>
                      <a:r>
                        <a:rPr lang="en-US" sz="1600" err="1"/>
                        <a:t>harbours</a:t>
                      </a:r>
                      <a:r>
                        <a:rPr lang="en-US" sz="1600"/>
                        <a:t> and ports, Brighton case study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RE: What is the good news Jesus brings and Easter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What </a:t>
                      </a:r>
                      <a:r>
                        <a:rPr lang="en-US" sz="1600" b="1" err="1"/>
                        <a:t>colour</a:t>
                      </a:r>
                      <a:r>
                        <a:rPr lang="en-US" sz="1600" b="1"/>
                        <a:t> is our world?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Geography: Weather patterns, Comparison of two cities (Brighton/Manaus), Fair trade, Foodbanks and local communities, Where does our food come from, How to navigate and read maps, Haywards Heath plant investigation, Interpreting statistical data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DT and Art: Food preparation, Creating art in response to the artist Andy Goldsworthy, Where the Wild Things are project piece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RE: What do Christians believe God is like? and What is important to Muslim children?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33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E94BEE7-937F-5D0A-203C-1DEB86B45D16}"/>
              </a:ext>
            </a:extLst>
          </p:cNvPr>
          <p:cNvSpPr txBox="1"/>
          <p:nvPr/>
        </p:nvSpPr>
        <p:spPr>
          <a:xfrm>
            <a:off x="4272182" y="267441"/>
            <a:ext cx="282757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/>
              <a:t>Year 2 Project Overview </a:t>
            </a:r>
          </a:p>
        </p:txBody>
      </p:sp>
    </p:spTree>
    <p:extLst>
      <p:ext uri="{BB962C8B-B14F-4D97-AF65-F5344CB8AC3E}">
        <p14:creationId xmlns:p14="http://schemas.microsoft.com/office/powerpoint/2010/main" val="3695074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C3069-39BF-C238-FDA3-5FDE01BC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BD6ADE-E237-3806-4186-AD8B5C10DE6C}"/>
              </a:ext>
            </a:extLst>
          </p:cNvPr>
          <p:cNvSpPr txBox="1"/>
          <p:nvPr/>
        </p:nvSpPr>
        <p:spPr>
          <a:xfrm>
            <a:off x="687897" y="788565"/>
            <a:ext cx="965749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cs typeface="Arial"/>
              </a:rPr>
              <a:t>Year 2: Continuous Provision</a:t>
            </a:r>
            <a:endParaRPr lang="en-US" sz="3600">
              <a:cs typeface="Arial"/>
            </a:endParaRPr>
          </a:p>
          <a:p>
            <a:endParaRPr lang="en-GB">
              <a:cs typeface="Arial"/>
            </a:endParaRPr>
          </a:p>
        </p:txBody>
      </p:sp>
      <p:pic>
        <p:nvPicPr>
          <p:cNvPr id="3" name="Picture 2" descr="Building Blocks Castle Stock Illustrations – 1,229 Building Blocks Castle  Stock Illustrations, Vectors &amp; Clipart - Dreamstime">
            <a:extLst>
              <a:ext uri="{FF2B5EF4-FFF2-40B4-BE49-F238E27FC236}">
                <a16:creationId xmlns:a16="http://schemas.microsoft.com/office/drawing/2014/main" id="{6AE9CCF2-F244-682C-D47C-C2B419593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120" y="1918770"/>
            <a:ext cx="3277519" cy="3231616"/>
          </a:xfrm>
          <a:prstGeom prst="rect">
            <a:avLst/>
          </a:prstGeom>
        </p:spPr>
      </p:pic>
      <p:pic>
        <p:nvPicPr>
          <p:cNvPr id="4" name="Picture 3" descr="Numbers in Words Worksheets | Numeracy Skills - 15 Worksheets.com">
            <a:extLst>
              <a:ext uri="{FF2B5EF4-FFF2-40B4-BE49-F238E27FC236}">
                <a16:creationId xmlns:a16="http://schemas.microsoft.com/office/drawing/2014/main" id="{764C7A94-BB56-01C8-A5DC-F5415D3767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06" t="18197" r="10757" b="8835"/>
          <a:stretch>
            <a:fillRect/>
          </a:stretch>
        </p:blipFill>
        <p:spPr>
          <a:xfrm>
            <a:off x="381000" y="2055839"/>
            <a:ext cx="2947023" cy="3094557"/>
          </a:xfrm>
          <a:prstGeom prst="rect">
            <a:avLst/>
          </a:prstGeom>
        </p:spPr>
      </p:pic>
      <p:pic>
        <p:nvPicPr>
          <p:cNvPr id="5" name="Picture 4" descr="Government's approach to teaching reading is uninformed and failing children  | UCL News - UCL – University College London">
            <a:extLst>
              <a:ext uri="{FF2B5EF4-FFF2-40B4-BE49-F238E27FC236}">
                <a16:creationId xmlns:a16="http://schemas.microsoft.com/office/drawing/2014/main" id="{C33A23D8-234C-3F54-6BFD-B8A96486F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842" y="2388421"/>
            <a:ext cx="3970321" cy="242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1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2F5D3C-BA00-4188-B44C-3160A987916B}"/>
              </a:ext>
            </a:extLst>
          </p:cNvPr>
          <p:cNvSpPr txBox="1"/>
          <p:nvPr/>
        </p:nvSpPr>
        <p:spPr>
          <a:xfrm>
            <a:off x="687897" y="788565"/>
            <a:ext cx="9349300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/>
              <a:t>Year 3</a:t>
            </a:r>
            <a:endParaRPr lang="en-US" sz="3600"/>
          </a:p>
          <a:p>
            <a:endParaRPr lang="en-GB"/>
          </a:p>
          <a:p>
            <a:pPr marL="285750" indent="-285750">
              <a:buFont typeface="Arial,Sans-Serif"/>
              <a:buChar char="•"/>
            </a:pPr>
            <a:r>
              <a:rPr lang="en-GB" sz="2000"/>
              <a:t>PE is on Monday (afternoon) and Thursday (morning)</a:t>
            </a:r>
            <a:endParaRPr lang="en-US" sz="2000"/>
          </a:p>
          <a:p>
            <a:pPr marL="285750" indent="-285750">
              <a:buFont typeface="Arial,Sans-Serif"/>
              <a:buChar char="•"/>
            </a:pPr>
            <a:r>
              <a:rPr lang="en-GB" sz="2000"/>
              <a:t>Please ensure all uniform, PE kit clothing and water bottles are clearly named</a:t>
            </a:r>
            <a:endParaRPr lang="en-US" sz="2000"/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cs typeface="Arial"/>
              </a:rPr>
              <a:t>Children are to bring their water bottle, reading book and reading record to school each day</a:t>
            </a:r>
            <a:endParaRPr lang="en-GB" sz="2000"/>
          </a:p>
          <a:p>
            <a:pPr marL="285750" indent="-285750">
              <a:buFont typeface="Arial,Sans-Serif"/>
              <a:buChar char="•"/>
            </a:pPr>
            <a:r>
              <a:rPr lang="en-GB" sz="2000"/>
              <a:t>Children are encouraged to bring a healthy snack to school to eat at breaktime</a:t>
            </a:r>
            <a:endParaRPr lang="en-GB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 err="1"/>
              <a:t>MyMaths</a:t>
            </a:r>
            <a:r>
              <a:rPr lang="en-GB" sz="2000"/>
              <a:t> and Spelling Homework will be set on a Friday</a:t>
            </a:r>
            <a:endParaRPr lang="en-US" sz="2000"/>
          </a:p>
          <a:p>
            <a:pPr marL="285750" indent="-285750">
              <a:buFont typeface="Arial,Sans-Serif"/>
              <a:buChar char="•"/>
            </a:pPr>
            <a:r>
              <a:rPr lang="en-GB" sz="2000"/>
              <a:t>We will send a weekly review of our learning each Friday with reminders about the Reading Challenge and any key dates or information</a:t>
            </a:r>
            <a:endParaRPr lang="en-US" sz="2000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2000"/>
              <a:t>We also welcome parent/carer volunteers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952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EF9A-B356-103B-D115-C31EF73D7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D73CE23-7007-7D2F-CE3A-C79CD0A4A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544"/>
              </p:ext>
            </p:extLst>
          </p:nvPr>
        </p:nvGraphicFramePr>
        <p:xfrm>
          <a:off x="471237" y="1403684"/>
          <a:ext cx="10425603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201">
                  <a:extLst>
                    <a:ext uri="{9D8B030D-6E8A-4147-A177-3AD203B41FA5}">
                      <a16:colId xmlns:a16="http://schemas.microsoft.com/office/drawing/2014/main" val="2362186395"/>
                    </a:ext>
                  </a:extLst>
                </a:gridCol>
                <a:gridCol w="3475201">
                  <a:extLst>
                    <a:ext uri="{9D8B030D-6E8A-4147-A177-3AD203B41FA5}">
                      <a16:colId xmlns:a16="http://schemas.microsoft.com/office/drawing/2014/main" val="1628257403"/>
                    </a:ext>
                  </a:extLst>
                </a:gridCol>
                <a:gridCol w="3475201">
                  <a:extLst>
                    <a:ext uri="{9D8B030D-6E8A-4147-A177-3AD203B41FA5}">
                      <a16:colId xmlns:a16="http://schemas.microsoft.com/office/drawing/2014/main" val="2869527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Spring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Summer Term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/>
                        <a:t>What does it mean to be human? 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History: Changes in Britain from the Stone Age to the Iron Age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Writing and reading focus on Stone Age, Mary Anning and healthy eating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Science: human body (skeletons and nutrition) and rocks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Robots: creating simple mechanisms in DT and writing about Wall-E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RE: what are important times and places for Jews?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How does it feel to experience change?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History: What was the Roman Empire and its impact on Britain?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Geography: What are the features of volcanoes?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Writing and reading focus on Pompeii, Romans, Volcanoes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Science: light, fossils and soil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600"/>
                        <a:t>RE: Inspirational Christians who changed the world.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6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/>
                        <a:t>What's beautiful about the world we live in ?</a:t>
                      </a:r>
                    </a:p>
                    <a:p>
                      <a:pPr lvl="0">
                        <a:buNone/>
                      </a:pPr>
                      <a:endParaRPr lang="en-US" sz="1600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Writing and reading focus: fiction and non-fiction work on bees and plants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Art: inspired by artists from different periods – Georgia O'Keefe and Monet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Geography: comparing physical and human features in Brighton and Ditchling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Science: plants, forces, magnets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RE: What do Christians learn from the Creation story?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33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E13DFEE-D058-1A8B-C4BB-2E4A7F4E1BF1}"/>
              </a:ext>
            </a:extLst>
          </p:cNvPr>
          <p:cNvSpPr txBox="1"/>
          <p:nvPr/>
        </p:nvSpPr>
        <p:spPr>
          <a:xfrm>
            <a:off x="4272182" y="688546"/>
            <a:ext cx="282757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/>
              <a:t>Year 3 Project Overview</a:t>
            </a:r>
          </a:p>
        </p:txBody>
      </p:sp>
    </p:spTree>
    <p:extLst>
      <p:ext uri="{BB962C8B-B14F-4D97-AF65-F5344CB8AC3E}">
        <p14:creationId xmlns:p14="http://schemas.microsoft.com/office/powerpoint/2010/main" val="39787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CD1CA7-B022-DE4E-DAAC-172A14AC07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853"/>
          <a:stretch/>
        </p:blipFill>
        <p:spPr>
          <a:xfrm>
            <a:off x="639108" y="452927"/>
            <a:ext cx="3707501" cy="25452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D932D-69D2-B9B0-5902-5030BA24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33" y="3224058"/>
            <a:ext cx="2762174" cy="21118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46D7E6-665F-1EFA-F4F6-CE73521CEB2C}"/>
              </a:ext>
            </a:extLst>
          </p:cNvPr>
          <p:cNvSpPr txBox="1"/>
          <p:nvPr/>
        </p:nvSpPr>
        <p:spPr>
          <a:xfrm>
            <a:off x="492353" y="5329088"/>
            <a:ext cx="539065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Calibri"/>
                <a:ea typeface="Calibri"/>
                <a:cs typeface="Calibri"/>
              </a:rPr>
              <a:t>-Focused spelling pattern each week 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-Play to earn honey pots and move through the 6 stages</a:t>
            </a:r>
            <a:endParaRPr lang="en-GB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DADF6F-1C8C-46D3-BEBE-8728DF20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639" y="2127519"/>
            <a:ext cx="1043834" cy="3297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D0FEFC-1B1C-D65D-9D1B-579A93786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1645" y="2428818"/>
            <a:ext cx="3635646" cy="1991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B7452A-4F5D-925A-93D2-9514B2148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0941" y="2130715"/>
            <a:ext cx="2008241" cy="230237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775333-F639-2939-697C-7327D07B3297}"/>
              </a:ext>
            </a:extLst>
          </p:cNvPr>
          <p:cNvCxnSpPr>
            <a:cxnSpLocks/>
          </p:cNvCxnSpPr>
          <p:nvPr/>
        </p:nvCxnSpPr>
        <p:spPr>
          <a:xfrm flipH="1">
            <a:off x="5900064" y="707533"/>
            <a:ext cx="40105" cy="54686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4DBA6DD-A013-2430-3664-8886FCB87AE3}"/>
              </a:ext>
            </a:extLst>
          </p:cNvPr>
          <p:cNvSpPr txBox="1"/>
          <p:nvPr/>
        </p:nvSpPr>
        <p:spPr>
          <a:xfrm>
            <a:off x="4372660" y="51176"/>
            <a:ext cx="3233976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SPELLING &amp; MATHS</a:t>
            </a:r>
          </a:p>
          <a:p>
            <a:pPr algn="ctr"/>
            <a:r>
              <a:rPr lang="en-US" b="1">
                <a:latin typeface="Calibri"/>
                <a:ea typeface="Calibri"/>
                <a:cs typeface="Calibri"/>
              </a:rPr>
              <a:t>Set Friday</a:t>
            </a:r>
            <a:endParaRPr lang="en-GB" b="1"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DF769-164B-EE1E-607D-B9095822D38A}"/>
              </a:ext>
            </a:extLst>
          </p:cNvPr>
          <p:cNvSpPr txBox="1"/>
          <p:nvPr/>
        </p:nvSpPr>
        <p:spPr>
          <a:xfrm>
            <a:off x="6606039" y="1065218"/>
            <a:ext cx="290061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Calibri"/>
                <a:ea typeface="Calibri"/>
                <a:cs typeface="Calibri"/>
              </a:rPr>
              <a:t>Linked to what your child has been taught that week.</a:t>
            </a:r>
            <a:endParaRPr lang="en-GB">
              <a:latin typeface="Calibri"/>
              <a:ea typeface="Calibri"/>
              <a:cs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A2EBFE-77FD-32BB-48EE-36B5C6B9D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974" y="4710690"/>
            <a:ext cx="5098258" cy="12359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7C2D003-30B8-11A8-27F4-75013F3E81F6}"/>
              </a:ext>
            </a:extLst>
          </p:cNvPr>
          <p:cNvSpPr/>
          <p:nvPr/>
        </p:nvSpPr>
        <p:spPr>
          <a:xfrm>
            <a:off x="10647336" y="5189948"/>
            <a:ext cx="774915" cy="280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05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9FAE38-849B-322D-37A1-31AF6E0A7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444" y="1753966"/>
            <a:ext cx="4342032" cy="20832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136E0E-7309-98B6-6EBC-B759075BBCEC}"/>
              </a:ext>
            </a:extLst>
          </p:cNvPr>
          <p:cNvSpPr txBox="1"/>
          <p:nvPr/>
        </p:nvSpPr>
        <p:spPr>
          <a:xfrm>
            <a:off x="264078" y="181871"/>
            <a:ext cx="897461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err="1">
                <a:latin typeface="Calibri"/>
                <a:ea typeface="Calibri"/>
                <a:cs typeface="Calibri"/>
              </a:rPr>
              <a:t>Timestable</a:t>
            </a:r>
            <a:r>
              <a:rPr lang="en-US" sz="2400" b="1">
                <a:latin typeface="Calibri"/>
                <a:ea typeface="Calibri"/>
                <a:cs typeface="Calibri"/>
              </a:rPr>
              <a:t> Rockstars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Ongoing – 4 times a week for 3 minutes 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Class competitions each term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Login details for websites are at the back of the Reading Records</a:t>
            </a:r>
            <a:endParaRPr lang="en-US" err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ED59DA-09E0-F9CB-DCA3-563E8653A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76" y="3929076"/>
            <a:ext cx="5489662" cy="27210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33FE31-9BC9-749F-53E2-8D47BE75F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397" y="3929418"/>
            <a:ext cx="4020653" cy="27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4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8A700-EC26-94D4-2084-B1D5A62C4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55013-E863-CBAE-89F8-28E55091BF95}"/>
              </a:ext>
            </a:extLst>
          </p:cNvPr>
          <p:cNvSpPr txBox="1"/>
          <p:nvPr/>
        </p:nvSpPr>
        <p:spPr>
          <a:xfrm>
            <a:off x="559367" y="311167"/>
            <a:ext cx="585551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cs typeface="Arial"/>
              </a:rPr>
              <a:t>Rabbits Classroom</a:t>
            </a:r>
            <a:endParaRPr lang="en-GB"/>
          </a:p>
        </p:txBody>
      </p:sp>
      <p:pic>
        <p:nvPicPr>
          <p:cNvPr id="3" name="Picture 2" descr="A classroom with tables and chairs&#10;&#10;AI-generated content may be incorrect.">
            <a:extLst>
              <a:ext uri="{FF2B5EF4-FFF2-40B4-BE49-F238E27FC236}">
                <a16:creationId xmlns:a16="http://schemas.microsoft.com/office/drawing/2014/main" id="{778F1938-255F-C3F6-8BEB-F6D5B4E7E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24" y="679375"/>
            <a:ext cx="4168048" cy="3213254"/>
          </a:xfrm>
          <a:prstGeom prst="rect">
            <a:avLst/>
          </a:prstGeom>
        </p:spPr>
      </p:pic>
      <p:pic>
        <p:nvPicPr>
          <p:cNvPr id="4" name="Picture 3" descr="A classroom with tables and chairs&#10;&#10;AI-generated content may be incorrect.">
            <a:extLst>
              <a:ext uri="{FF2B5EF4-FFF2-40B4-BE49-F238E27FC236}">
                <a16:creationId xmlns:a16="http://schemas.microsoft.com/office/drawing/2014/main" id="{519F9669-B17F-8C1C-A3E7-9A8B1B4DA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145" y="312145"/>
            <a:ext cx="4158869" cy="3121447"/>
          </a:xfrm>
          <a:prstGeom prst="rect">
            <a:avLst/>
          </a:prstGeom>
        </p:spPr>
      </p:pic>
      <p:pic>
        <p:nvPicPr>
          <p:cNvPr id="5" name="Picture 4" descr="A classroom with tables and chairs&#10;&#10;AI-generated content may be incorrect.">
            <a:extLst>
              <a:ext uri="{FF2B5EF4-FFF2-40B4-BE49-F238E27FC236}">
                <a16:creationId xmlns:a16="http://schemas.microsoft.com/office/drawing/2014/main" id="{C8205F2C-630A-1D49-BBD2-0C5DCCF96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295" y="2953898"/>
            <a:ext cx="4158867" cy="312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68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4974-B321-D64D-36D9-14F281AAB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esk with a table and chairs in a classroom&#10;&#10;AI-generated content may be incorrect.">
            <a:extLst>
              <a:ext uri="{FF2B5EF4-FFF2-40B4-BE49-F238E27FC236}">
                <a16:creationId xmlns:a16="http://schemas.microsoft.com/office/drawing/2014/main" id="{6265652A-41D7-D6E5-8DCB-F61F92372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0" y="2664393"/>
            <a:ext cx="4387251" cy="32976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1152E6-129A-28D1-7363-492AF42221E3}"/>
              </a:ext>
            </a:extLst>
          </p:cNvPr>
          <p:cNvSpPr txBox="1"/>
          <p:nvPr/>
        </p:nvSpPr>
        <p:spPr>
          <a:xfrm>
            <a:off x="687897" y="788565"/>
            <a:ext cx="585551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cs typeface="Arial"/>
              </a:rPr>
              <a:t>Hares Classroom</a:t>
            </a:r>
            <a:endParaRPr lang="en-GB"/>
          </a:p>
        </p:txBody>
      </p:sp>
      <p:pic>
        <p:nvPicPr>
          <p:cNvPr id="3" name="Picture 2" descr="A row of crates and bags on a wall&#10;&#10;AI-generated content may be incorrect.">
            <a:extLst>
              <a:ext uri="{FF2B5EF4-FFF2-40B4-BE49-F238E27FC236}">
                <a16:creationId xmlns:a16="http://schemas.microsoft.com/office/drawing/2014/main" id="{EF2F8816-C8B3-07BF-DF10-A3408CC32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556" y="3167510"/>
            <a:ext cx="3600093" cy="279460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6" name="Picture 5" descr="A classroom with tables and chairs&#10;&#10;AI-generated content may be incorrect.">
            <a:extLst>
              <a:ext uri="{FF2B5EF4-FFF2-40B4-BE49-F238E27FC236}">
                <a16:creationId xmlns:a16="http://schemas.microsoft.com/office/drawing/2014/main" id="{CD7618A6-6847-9C4A-D799-8ADB28303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056" y="158151"/>
            <a:ext cx="5161472" cy="3838755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10" name="Picture 9" descr="A shelf with books and baskets on it&#10;&#10;AI-generated content may be incorrect.">
            <a:extLst>
              <a:ext uri="{FF2B5EF4-FFF2-40B4-BE49-F238E27FC236}">
                <a16:creationId xmlns:a16="http://schemas.microsoft.com/office/drawing/2014/main" id="{EB0AF3DF-7054-8412-59F6-B99AFB2DEC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89" t="5252" r="-280" b="-210"/>
          <a:stretch>
            <a:fillRect/>
          </a:stretch>
        </p:blipFill>
        <p:spPr>
          <a:xfrm>
            <a:off x="8715176" y="158151"/>
            <a:ext cx="2164316" cy="284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54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34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8939E23D0A041AD958F764C554CF3" ma:contentTypeVersion="17" ma:contentTypeDescription="Create a new document." ma:contentTypeScope="" ma:versionID="b80b72e36b894f05bdad7b3f2df23c56">
  <xsd:schema xmlns:xsd="http://www.w3.org/2001/XMLSchema" xmlns:xs="http://www.w3.org/2001/XMLSchema" xmlns:p="http://schemas.microsoft.com/office/2006/metadata/properties" xmlns:ns2="4cb54f35-ed34-4713-bb26-e35c060e2d67" xmlns:ns3="85a003dd-7f99-4751-a234-f866f2215baa" targetNamespace="http://schemas.microsoft.com/office/2006/metadata/properties" ma:root="true" ma:fieldsID="08cc4d23068d400cd16c3fd0450fcc5f" ns2:_="" ns3:_="">
    <xsd:import namespace="4cb54f35-ed34-4713-bb26-e35c060e2d67"/>
    <xsd:import namespace="85a003dd-7f99-4751-a234-f866f2215b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b54f35-ed34-4713-bb26-e35c060e2d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0505e25-8e52-4405-8d14-403ed064a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003dd-7f99-4751-a234-f866f2215ba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972b5ec-f041-48f3-a554-448dff02914d}" ma:internalName="TaxCatchAll" ma:showField="CatchAllData" ma:web="85a003dd-7f99-4751-a234-f866f2215b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5a003dd-7f99-4751-a234-f866f2215baa">
      <UserInfo>
        <DisplayName/>
        <AccountId xsi:nil="true"/>
        <AccountType/>
      </UserInfo>
    </SharedWithUsers>
    <TaxCatchAll xmlns="85a003dd-7f99-4751-a234-f866f2215baa" xsi:nil="true"/>
    <lcf76f155ced4ddcb4097134ff3c332f xmlns="4cb54f35-ed34-4713-bb26-e35c060e2d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D7E03B-6AB2-4C4A-9E17-FECC4655CF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b54f35-ed34-4713-bb26-e35c060e2d67"/>
    <ds:schemaRef ds:uri="85a003dd-7f99-4751-a234-f866f2215b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92B1B8-5305-412E-885D-B0073885C8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0AB9E4-AD7A-4C3F-9870-F42E8D584A9A}">
  <ds:schemaRefs>
    <ds:schemaRef ds:uri="01ac8e79-d63d-4c1f-82cd-bed33a72f886"/>
    <ds:schemaRef ds:uri="18b8e5f1-33df-4c6e-b180-115b0aa2f698"/>
    <ds:schemaRef ds:uri="4cb54f35-ed34-4713-bb26-e35c060e2d67"/>
    <ds:schemaRef ds:uri="85a003dd-7f99-4751-a234-f866f2215b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Chris Brading</dc:creator>
  <cp:revision>3</cp:revision>
  <dcterms:created xsi:type="dcterms:W3CDTF">2020-07-13T23:44:51Z</dcterms:created>
  <dcterms:modified xsi:type="dcterms:W3CDTF">2026-09-11T09:47:33Z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0x010100D778939E23D0A041AD958F764C554CF3</vt:lpwstr>
  </property>
  <property fmtid="{D5CDD505-2E9C-101B-9397-08002B2CF9AE}" pid="3" name="Order">
    <vt:r8>1459200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