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4" r:id="rId3"/>
    <p:sldId id="263" r:id="rId4"/>
    <p:sldId id="305" r:id="rId5"/>
    <p:sldId id="257" r:id="rId6"/>
    <p:sldId id="258" r:id="rId7"/>
    <p:sldId id="268" r:id="rId8"/>
    <p:sldId id="295" r:id="rId9"/>
    <p:sldId id="306" r:id="rId10"/>
    <p:sldId id="264" r:id="rId11"/>
    <p:sldId id="307" r:id="rId12"/>
    <p:sldId id="273" r:id="rId13"/>
    <p:sldId id="308" r:id="rId14"/>
    <p:sldId id="290" r:id="rId15"/>
    <p:sldId id="260" r:id="rId16"/>
    <p:sldId id="309" r:id="rId17"/>
    <p:sldId id="311" r:id="rId18"/>
    <p:sldId id="261" r:id="rId19"/>
    <p:sldId id="282" r:id="rId20"/>
    <p:sldId id="289" r:id="rId21"/>
    <p:sldId id="313" r:id="rId22"/>
    <p:sldId id="275" r:id="rId23"/>
    <p:sldId id="312" r:id="rId24"/>
    <p:sldId id="314" r:id="rId25"/>
    <p:sldId id="277" r:id="rId26"/>
    <p:sldId id="276" r:id="rId27"/>
    <p:sldId id="316" r:id="rId28"/>
    <p:sldId id="317" r:id="rId29"/>
    <p:sldId id="318" r:id="rId30"/>
    <p:sldId id="315" r:id="rId31"/>
    <p:sldId id="319" r:id="rId32"/>
    <p:sldId id="331" r:id="rId33"/>
    <p:sldId id="330" r:id="rId34"/>
    <p:sldId id="332" r:id="rId35"/>
    <p:sldId id="333" r:id="rId36"/>
    <p:sldId id="335" r:id="rId37"/>
    <p:sldId id="334" r:id="rId38"/>
    <p:sldId id="321" r:id="rId39"/>
    <p:sldId id="324" r:id="rId40"/>
    <p:sldId id="283" r:id="rId41"/>
    <p:sldId id="284" r:id="rId42"/>
    <p:sldId id="325" r:id="rId43"/>
    <p:sldId id="32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7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BF60-DEE2-4162-9867-2B9AB650C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4B209D-D605-4491-A3EA-62B8F3269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F639B9-B847-44E3-A118-6FC08696E069}"/>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5" name="Footer Placeholder 4">
            <a:extLst>
              <a:ext uri="{FF2B5EF4-FFF2-40B4-BE49-F238E27FC236}">
                <a16:creationId xmlns:a16="http://schemas.microsoft.com/office/drawing/2014/main" id="{50C73DCB-220C-4F54-B58F-7F8DBE9B2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8FD12-DAF8-40DE-B875-7021BAF6C7DB}"/>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49395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1CEC-0081-4704-B8EF-992D6324AC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B6A068-4855-4F8F-A641-3C41104D8D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4A1CD5-ABC2-4072-BE28-8F1CA5C4B90D}"/>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5" name="Footer Placeholder 4">
            <a:extLst>
              <a:ext uri="{FF2B5EF4-FFF2-40B4-BE49-F238E27FC236}">
                <a16:creationId xmlns:a16="http://schemas.microsoft.com/office/drawing/2014/main" id="{ECF1435D-5A5C-4A06-9C67-DEC88384E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FA8CC2-F0A9-43C4-B7E5-BE8770508D31}"/>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85626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BEF37-C075-4F11-80F9-23B44FD1EC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B719F4-BEDF-40C9-A83F-9F16CBB81A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17632-2431-479A-9F8D-5E0958967AE6}"/>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5" name="Footer Placeholder 4">
            <a:extLst>
              <a:ext uri="{FF2B5EF4-FFF2-40B4-BE49-F238E27FC236}">
                <a16:creationId xmlns:a16="http://schemas.microsoft.com/office/drawing/2014/main" id="{19F42A64-DFDF-416A-A56C-D7CA4AA2C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77C0FD-439B-4C5D-9924-5F8C8D03DAA6}"/>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115847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BB15-8282-429E-8A8F-FAC14BC274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A9E589-D1BB-4122-9700-3D7E4584A0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C492E4-9638-40B1-AEE6-AEB5DEE9710A}"/>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5" name="Footer Placeholder 4">
            <a:extLst>
              <a:ext uri="{FF2B5EF4-FFF2-40B4-BE49-F238E27FC236}">
                <a16:creationId xmlns:a16="http://schemas.microsoft.com/office/drawing/2014/main" id="{D0DF131A-C7F4-4C6E-B8DA-1DD08992B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17AD0-1D65-4AD8-8635-92A5B4EEC528}"/>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58658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AC5E-6B1D-438B-BCCD-A1FCB172D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015B54-6777-4FB9-AC6D-1DD6A603E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155FDA-E253-47AB-AC42-96AAC55CE772}"/>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5" name="Footer Placeholder 4">
            <a:extLst>
              <a:ext uri="{FF2B5EF4-FFF2-40B4-BE49-F238E27FC236}">
                <a16:creationId xmlns:a16="http://schemas.microsoft.com/office/drawing/2014/main" id="{59140319-6A27-438A-B8DB-BAD9F6613A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E19FC-7DDB-40AD-BD41-1213E3C1058B}"/>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76974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5EC3-C1E7-4BBD-A475-14BF55713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971F2D-DBF4-42E9-BD08-E7E118A39E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030A33-2805-415F-A034-9D506E6C55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22CB7A-3AF3-4356-B790-0480920D9227}"/>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6" name="Footer Placeholder 5">
            <a:extLst>
              <a:ext uri="{FF2B5EF4-FFF2-40B4-BE49-F238E27FC236}">
                <a16:creationId xmlns:a16="http://schemas.microsoft.com/office/drawing/2014/main" id="{979D4338-1572-4270-92F3-166845C75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65DEC-AE66-481E-BF05-D84D73FE3AEF}"/>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405360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BF0A-F306-4885-972C-18FB60C16C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3B60E9-264D-408F-92FD-6BAF61089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0269B-A0A5-4F22-8DB6-AE77D389EC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C19F40-C0F4-47BC-89F6-E253F70F4B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FD67E8-D8D2-4FC5-80C0-957592C425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8A7202-2393-4B0B-B115-81A364C28680}"/>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8" name="Footer Placeholder 7">
            <a:extLst>
              <a:ext uri="{FF2B5EF4-FFF2-40B4-BE49-F238E27FC236}">
                <a16:creationId xmlns:a16="http://schemas.microsoft.com/office/drawing/2014/main" id="{BE085FDA-0184-499E-BB83-BD03874620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698894-7881-4F6C-A232-7E8319A68C19}"/>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23277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DC59-622C-4858-A4BF-57462603B1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36072D-A6AB-42E0-A683-018A2B794F5E}"/>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4" name="Footer Placeholder 3">
            <a:extLst>
              <a:ext uri="{FF2B5EF4-FFF2-40B4-BE49-F238E27FC236}">
                <a16:creationId xmlns:a16="http://schemas.microsoft.com/office/drawing/2014/main" id="{A58E6C60-4EDD-4562-A78D-5CFF52ECC7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370E1E-0C38-4F36-8AD2-ABA19860D4CA}"/>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09134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7CBF1-8480-47BB-A28D-E6E37ED940D6}"/>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3" name="Footer Placeholder 2">
            <a:extLst>
              <a:ext uri="{FF2B5EF4-FFF2-40B4-BE49-F238E27FC236}">
                <a16:creationId xmlns:a16="http://schemas.microsoft.com/office/drawing/2014/main" id="{475D7C91-D30E-47FB-A596-8CA2B0A806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793CB2-143B-4009-8ED8-64788A8A2BEC}"/>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87719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877F-7CF5-44D8-BD51-62C7FAF8F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3A3345-E58B-43AD-8680-29CED349B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1F687-932F-4228-AA90-5C1C317F8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3594AA-0F58-4472-8FB4-523260F2AB07}"/>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6" name="Footer Placeholder 5">
            <a:extLst>
              <a:ext uri="{FF2B5EF4-FFF2-40B4-BE49-F238E27FC236}">
                <a16:creationId xmlns:a16="http://schemas.microsoft.com/office/drawing/2014/main" id="{408D34F3-9ED7-4137-ADB7-D25232109F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83EAB5-92F2-441B-973C-5A779DB963AA}"/>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424374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965A-A2C5-43D4-8DA3-ECCA98DEA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3C54FF-B4EB-47DE-AD9D-D80F7F962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197B51-EE75-41F4-BB7B-6A17B9B96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20CF7C-C7D1-4490-9F56-CA257CB1B729}"/>
              </a:ext>
            </a:extLst>
          </p:cNvPr>
          <p:cNvSpPr>
            <a:spLocks noGrp="1"/>
          </p:cNvSpPr>
          <p:nvPr>
            <p:ph type="dt" sz="half" idx="10"/>
          </p:nvPr>
        </p:nvSpPr>
        <p:spPr/>
        <p:txBody>
          <a:bodyPr/>
          <a:lstStyle/>
          <a:p>
            <a:fld id="{C4AB6B0E-152C-42B3-93CA-1FFF055A200E}" type="datetimeFigureOut">
              <a:rPr lang="en-GB" smtClean="0"/>
              <a:t>14/10/2024</a:t>
            </a:fld>
            <a:endParaRPr lang="en-GB"/>
          </a:p>
        </p:txBody>
      </p:sp>
      <p:sp>
        <p:nvSpPr>
          <p:cNvPr id="6" name="Footer Placeholder 5">
            <a:extLst>
              <a:ext uri="{FF2B5EF4-FFF2-40B4-BE49-F238E27FC236}">
                <a16:creationId xmlns:a16="http://schemas.microsoft.com/office/drawing/2014/main" id="{1E55BC0A-ED4F-4433-AAFF-A8FC55D4D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93E1E3-B25D-49DD-981A-98EC02B303F9}"/>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34230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34143-8F37-4B6F-9775-2D30ABC3C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45D4CE-38FE-4E4A-A94A-D1A46BD13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1A572-E9C7-43FE-B2D8-4419552446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B6B0E-152C-42B3-93CA-1FFF055A200E}" type="datetimeFigureOut">
              <a:rPr lang="en-GB" smtClean="0"/>
              <a:t>14/10/2024</a:t>
            </a:fld>
            <a:endParaRPr lang="en-GB"/>
          </a:p>
        </p:txBody>
      </p:sp>
      <p:sp>
        <p:nvSpPr>
          <p:cNvPr id="5" name="Footer Placeholder 4">
            <a:extLst>
              <a:ext uri="{FF2B5EF4-FFF2-40B4-BE49-F238E27FC236}">
                <a16:creationId xmlns:a16="http://schemas.microsoft.com/office/drawing/2014/main" id="{4D8645E3-7CED-4241-A70B-400806798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D63720-72FD-47BE-9B3A-BF89EEE97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677F2-6DDF-400F-8F35-CE73B51DF25C}" type="slidenum">
              <a:rPr lang="en-GB" smtClean="0"/>
              <a:t>‹#›</a:t>
            </a:fld>
            <a:endParaRPr lang="en-GB"/>
          </a:p>
        </p:txBody>
      </p:sp>
    </p:spTree>
    <p:extLst>
      <p:ext uri="{BB962C8B-B14F-4D97-AF65-F5344CB8AC3E}">
        <p14:creationId xmlns:p14="http://schemas.microsoft.com/office/powerpoint/2010/main" val="220503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s://sailawaze.com/destinations/europe/sweden/sweden-fun-facts/" TargetMode="Externa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www.google.co.uk/search?q=languages+in+africa&amp;sca_esv=583840315&amp;source=hp&amp;ei=Y39aZd6LGvuyhbIPiLS-0AM&amp;iflsig=AO6bgOgAAAAAZVqNc3T8crC0Ju-vtOH4hXv6y8rRY5Io&amp;oq=languages+in+&amp;gs_lp=Egdnd3Mtd2l6Ig1sYW5ndWFnZXMgaW4gKgIIBzILEAAYgAQYsQMYgwEyBRAAGIAEMgUQABiABDIFEAAYgAQyBRAAGIAEMgUQABiABDIFEAAYgAQyBRAAGIAEMgUQABiABDIFEAAYgARIm0lQAFjYFHAAeACQAQCYAa4BoAGOC6oBAzYuN7gBAcgBAPgBAcICChAuGIAEGIoFGEPCAgoQABiABBiKBRhDwgIREC4YgAQYsQMYgwEYxwEY0QPCAggQABiABBixA8ICCxAuGIAEGIoFGJECwgIOEC4YgwEYsQMYgAQYigXCAgUQLhiABMICCxAuGIAEGLEDGIMBwgILEAAYgAQYigUYkQLCAg0QLhiABBiKBRixAxhDwgIOEC4YgAQYigUYsQMYgwHCAhAQLhiABBiKBRjHARivARhDwgIREAAYgAQYigUYsQMYgwEYkQLCAhMQLhiABBiKBRjHARivARiYBRhDwgIQEAAYgAQYigUYsQMYgwEYQ8ICERAuGIAEGMcBGK8BGJgFGJkFwgIOEAAYgAQYigUYsQMYkQLCAg0QABiABBiKBRixAxhDwgIOEC4YgAQYsQMYxwEYrwHCAg4QLhiABBixAxjHARjRAw&amp;sclient=gws-wiz#fpstate=ive&amp;vld=cid:f73dae1b.d8845648,vid:31yy0x_DrhU,st:17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2dD5AByqu5s" TargetMode="Externa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katiemorag.com/about-the-words.asp" TargetMode="External"/><Relationship Id="rId2" Type="http://schemas.openxmlformats.org/officeDocument/2006/relationships/hyperlink" Target="https://www.google.co.uk/url?sa=t&amp;rct=j&amp;q=&amp;esrc=s&amp;source=web&amp;cd=&amp;ved=2ahUKEwjAytS828eEAxW-YEEAHR0gBGsQFnoECBUQAw&amp;url=https%3A%2F%2Fwww.visitscotland.com%2Ftravel-planning%2Fgaelic%23%3A~%3Atext%3DAlthough%2520speakers%2520of%2520the%2520Scottish%2Cpubs%2520and%2520at%2520Hebridean%2520ceilidhs.&amp;usg=AOvVaw0w5aBuSyVRR5p8x2DqrgMA&amp;opi=89978449" TargetMode="Externa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Polish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Polish</a:t>
            </a:r>
            <a:r>
              <a:rPr lang="en-GB" sz="2400" dirty="0"/>
              <a:t> is officially spoken in more than 12 different countries around the world.</a:t>
            </a:r>
          </a:p>
        </p:txBody>
      </p:sp>
      <p:pic>
        <p:nvPicPr>
          <p:cNvPr id="2" name="Picture 1"/>
          <p:cNvPicPr>
            <a:picLocks noChangeAspect="1"/>
          </p:cNvPicPr>
          <p:nvPr/>
        </p:nvPicPr>
        <p:blipFill rotWithShape="1">
          <a:blip r:embed="rId2"/>
          <a:srcRect l="29795" t="25782" r="9883" b="11458"/>
          <a:stretch/>
        </p:blipFill>
        <p:spPr>
          <a:xfrm>
            <a:off x="5482520" y="1177068"/>
            <a:ext cx="6324853" cy="3699732"/>
          </a:xfrm>
          <a:prstGeom prst="rect">
            <a:avLst/>
          </a:prstGeom>
        </p:spPr>
      </p:pic>
      <p:sp>
        <p:nvSpPr>
          <p:cNvPr id="9" name="TextBox 8">
            <a:extLst>
              <a:ext uri="{FF2B5EF4-FFF2-40B4-BE49-F238E27FC236}">
                <a16:creationId xmlns:a16="http://schemas.microsoft.com/office/drawing/2014/main" id="{29ED43DE-7CEA-4665-BDFF-752F09A73283}"/>
              </a:ext>
            </a:extLst>
          </p:cNvPr>
          <p:cNvSpPr txBox="1"/>
          <p:nvPr/>
        </p:nvSpPr>
        <p:spPr>
          <a:xfrm>
            <a:off x="367783" y="6358040"/>
            <a:ext cx="1819548" cy="369332"/>
          </a:xfrm>
          <a:prstGeom prst="rect">
            <a:avLst/>
          </a:prstGeom>
          <a:noFill/>
        </p:spPr>
        <p:txBody>
          <a:bodyPr wrap="square" rtlCol="0">
            <a:spAutoFit/>
          </a:bodyPr>
          <a:lstStyle/>
          <a:p>
            <a:r>
              <a:rPr lang="en-GB" dirty="0"/>
              <a:t>WB: 9.9.24</a:t>
            </a:r>
          </a:p>
        </p:txBody>
      </p:sp>
    </p:spTree>
    <p:extLst>
      <p:ext uri="{BB962C8B-B14F-4D97-AF65-F5344CB8AC3E}">
        <p14:creationId xmlns:p14="http://schemas.microsoft.com/office/powerpoint/2010/main" val="39137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807581"/>
            <a:ext cx="5210448" cy="954107"/>
          </a:xfrm>
          <a:prstGeom prst="rect">
            <a:avLst/>
          </a:prstGeom>
          <a:noFill/>
        </p:spPr>
        <p:txBody>
          <a:bodyPr wrap="square" rtlCol="0">
            <a:spAutoFit/>
          </a:bodyPr>
          <a:lstStyle/>
          <a:p>
            <a:pPr algn="ctr"/>
            <a:r>
              <a:rPr lang="en-GB" sz="2800" b="1" dirty="0"/>
              <a:t>Where is this week’s language understood?</a:t>
            </a:r>
          </a:p>
        </p:txBody>
      </p:sp>
      <p:sp>
        <p:nvSpPr>
          <p:cNvPr id="7" name="Cloud Callout 6"/>
          <p:cNvSpPr/>
          <p:nvPr/>
        </p:nvSpPr>
        <p:spPr>
          <a:xfrm>
            <a:off x="367783" y="3735221"/>
            <a:ext cx="5308953" cy="2622819"/>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British Sign Language (BSL) is used in Britain but is very similar to the sign language used in Australia and New Zealand. Other countries around the world have their own versions.</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11.11.24</a:t>
            </a:r>
          </a:p>
        </p:txBody>
      </p:sp>
      <p:sp>
        <p:nvSpPr>
          <p:cNvPr id="10" name="TextBox 9">
            <a:extLst>
              <a:ext uri="{FF2B5EF4-FFF2-40B4-BE49-F238E27FC236}">
                <a16:creationId xmlns:a16="http://schemas.microsoft.com/office/drawing/2014/main" id="{72EABEEB-517F-47CF-8599-C2D811ED09FA}"/>
              </a:ext>
            </a:extLst>
          </p:cNvPr>
          <p:cNvSpPr txBox="1"/>
          <p:nvPr/>
        </p:nvSpPr>
        <p:spPr>
          <a:xfrm>
            <a:off x="269278" y="560812"/>
            <a:ext cx="5308953" cy="2246769"/>
          </a:xfrm>
          <a:prstGeom prst="rect">
            <a:avLst/>
          </a:prstGeom>
          <a:noFill/>
        </p:spPr>
        <p:txBody>
          <a:bodyPr wrap="square" rtlCol="0">
            <a:spAutoFit/>
          </a:bodyPr>
          <a:lstStyle/>
          <a:p>
            <a:pPr algn="ctr"/>
            <a:r>
              <a:rPr lang="en-GB" sz="7000" b="1" dirty="0">
                <a:solidFill>
                  <a:srgbClr val="FF0000"/>
                </a:solidFill>
              </a:rPr>
              <a:t>British Sign Language </a:t>
            </a:r>
          </a:p>
        </p:txBody>
      </p:sp>
      <p:pic>
        <p:nvPicPr>
          <p:cNvPr id="1026" name="Picture 2" descr="BANZSL map.png">
            <a:extLst>
              <a:ext uri="{FF2B5EF4-FFF2-40B4-BE49-F238E27FC236}">
                <a16:creationId xmlns:a16="http://schemas.microsoft.com/office/drawing/2014/main" id="{0AABF763-8EA6-4C54-BB52-FF89FD8B59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78" t="-478" r="5734" b="478"/>
          <a:stretch/>
        </p:blipFill>
        <p:spPr bwMode="auto">
          <a:xfrm>
            <a:off x="5792085" y="931819"/>
            <a:ext cx="6149130" cy="328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8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807581"/>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67783" y="3735221"/>
            <a:ext cx="5308953" cy="2622819"/>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Bengali is spoken by over 265 million speakers around the world. It is the official language of Bangladesh. People also speak Bengali in areas of India and Burma.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18.11.24</a:t>
            </a:r>
          </a:p>
        </p:txBody>
      </p:sp>
      <p:sp>
        <p:nvSpPr>
          <p:cNvPr id="10" name="TextBox 9">
            <a:extLst>
              <a:ext uri="{FF2B5EF4-FFF2-40B4-BE49-F238E27FC236}">
                <a16:creationId xmlns:a16="http://schemas.microsoft.com/office/drawing/2014/main" id="{72EABEEB-517F-47CF-8599-C2D811ED09FA}"/>
              </a:ext>
            </a:extLst>
          </p:cNvPr>
          <p:cNvSpPr txBox="1"/>
          <p:nvPr/>
        </p:nvSpPr>
        <p:spPr>
          <a:xfrm>
            <a:off x="269278" y="984074"/>
            <a:ext cx="5308953" cy="1323439"/>
          </a:xfrm>
          <a:prstGeom prst="rect">
            <a:avLst/>
          </a:prstGeom>
          <a:noFill/>
        </p:spPr>
        <p:txBody>
          <a:bodyPr wrap="square" rtlCol="0">
            <a:spAutoFit/>
          </a:bodyPr>
          <a:lstStyle/>
          <a:p>
            <a:pPr algn="ctr"/>
            <a:r>
              <a:rPr lang="en-GB" sz="8000" b="1" dirty="0">
                <a:solidFill>
                  <a:srgbClr val="FF0000"/>
                </a:solidFill>
              </a:rPr>
              <a:t>Bengali</a:t>
            </a:r>
          </a:p>
        </p:txBody>
      </p:sp>
      <p:pic>
        <p:nvPicPr>
          <p:cNvPr id="2" name="Picture 1">
            <a:extLst>
              <a:ext uri="{FF2B5EF4-FFF2-40B4-BE49-F238E27FC236}">
                <a16:creationId xmlns:a16="http://schemas.microsoft.com/office/drawing/2014/main" id="{C95172BF-65C1-468C-A660-E17EFC41ED31}"/>
              </a:ext>
            </a:extLst>
          </p:cNvPr>
          <p:cNvPicPr>
            <a:picLocks noChangeAspect="1"/>
          </p:cNvPicPr>
          <p:nvPr/>
        </p:nvPicPr>
        <p:blipFill>
          <a:blip r:embed="rId2"/>
          <a:stretch>
            <a:fillRect/>
          </a:stretch>
        </p:blipFill>
        <p:spPr>
          <a:xfrm>
            <a:off x="6611764" y="822773"/>
            <a:ext cx="5212453" cy="5212453"/>
          </a:xfrm>
          <a:prstGeom prst="rect">
            <a:avLst/>
          </a:prstGeom>
        </p:spPr>
      </p:pic>
    </p:spTree>
    <p:extLst>
      <p:ext uri="{BB962C8B-B14F-4D97-AF65-F5344CB8AC3E}">
        <p14:creationId xmlns:p14="http://schemas.microsoft.com/office/powerpoint/2010/main" val="292428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Bulgarian is spoken in Bulgaria and in the Czech Republic, Hungary, Moldova and several other countries.</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25.11.24</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Bulgarian</a:t>
            </a:r>
          </a:p>
        </p:txBody>
      </p:sp>
      <p:grpSp>
        <p:nvGrpSpPr>
          <p:cNvPr id="10" name="Group 9">
            <a:extLst>
              <a:ext uri="{FF2B5EF4-FFF2-40B4-BE49-F238E27FC236}">
                <a16:creationId xmlns:a16="http://schemas.microsoft.com/office/drawing/2014/main" id="{CAD02BD2-09B1-45AA-AA26-AC390B21CF0C}"/>
              </a:ext>
            </a:extLst>
          </p:cNvPr>
          <p:cNvGrpSpPr/>
          <p:nvPr/>
        </p:nvGrpSpPr>
        <p:grpSpPr>
          <a:xfrm>
            <a:off x="5628640" y="1048432"/>
            <a:ext cx="6386760" cy="4761136"/>
            <a:chOff x="5482520" y="1411806"/>
            <a:chExt cx="6207760" cy="4526398"/>
          </a:xfrm>
        </p:grpSpPr>
        <p:pic>
          <p:nvPicPr>
            <p:cNvPr id="1026" name="Picture 2" descr="See the source image">
              <a:extLst>
                <a:ext uri="{FF2B5EF4-FFF2-40B4-BE49-F238E27FC236}">
                  <a16:creationId xmlns:a16="http://schemas.microsoft.com/office/drawing/2014/main" id="{B67913CD-6936-4A70-A244-91A424C25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13"/>
            <a:stretch/>
          </p:blipFill>
          <p:spPr bwMode="auto">
            <a:xfrm>
              <a:off x="5482520" y="1463040"/>
              <a:ext cx="6207760" cy="4475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726491A-8A77-4427-AC1E-6D63AA1E6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333" b="86104"/>
            <a:stretch/>
          </p:blipFill>
          <p:spPr bwMode="auto">
            <a:xfrm>
              <a:off x="9963080" y="1411806"/>
              <a:ext cx="1727200" cy="901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440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807581"/>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67783" y="3735221"/>
            <a:ext cx="5308953" cy="2622819"/>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Burmese is the official language of </a:t>
            </a:r>
            <a:r>
              <a:rPr lang="en-GB" dirty="0" err="1">
                <a:solidFill>
                  <a:schemeClr val="tx1"/>
                </a:solidFill>
              </a:rPr>
              <a:t>Mayanmar</a:t>
            </a:r>
            <a:r>
              <a:rPr lang="en-GB" dirty="0">
                <a:solidFill>
                  <a:schemeClr val="tx1"/>
                </a:solidFill>
              </a:rPr>
              <a:t> (formally Burma). It is spoken by over 38.7 million people. It is also spoken in other countries such as Bangladesh, Malaysia Thailand and the USA.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2.12.24</a:t>
            </a:r>
          </a:p>
        </p:txBody>
      </p:sp>
      <p:sp>
        <p:nvSpPr>
          <p:cNvPr id="10" name="TextBox 9">
            <a:extLst>
              <a:ext uri="{FF2B5EF4-FFF2-40B4-BE49-F238E27FC236}">
                <a16:creationId xmlns:a16="http://schemas.microsoft.com/office/drawing/2014/main" id="{72EABEEB-517F-47CF-8599-C2D811ED09FA}"/>
              </a:ext>
            </a:extLst>
          </p:cNvPr>
          <p:cNvSpPr txBox="1"/>
          <p:nvPr/>
        </p:nvSpPr>
        <p:spPr>
          <a:xfrm>
            <a:off x="269278" y="990495"/>
            <a:ext cx="5308953" cy="1446550"/>
          </a:xfrm>
          <a:prstGeom prst="rect">
            <a:avLst/>
          </a:prstGeom>
          <a:noFill/>
        </p:spPr>
        <p:txBody>
          <a:bodyPr wrap="square" rtlCol="0">
            <a:spAutoFit/>
          </a:bodyPr>
          <a:lstStyle/>
          <a:p>
            <a:pPr algn="ctr"/>
            <a:r>
              <a:rPr lang="en-GB" sz="8800" b="1" dirty="0">
                <a:solidFill>
                  <a:srgbClr val="FF0000"/>
                </a:solidFill>
              </a:rPr>
              <a:t>Burmese</a:t>
            </a:r>
          </a:p>
        </p:txBody>
      </p:sp>
      <p:pic>
        <p:nvPicPr>
          <p:cNvPr id="2" name="Picture 1">
            <a:extLst>
              <a:ext uri="{FF2B5EF4-FFF2-40B4-BE49-F238E27FC236}">
                <a16:creationId xmlns:a16="http://schemas.microsoft.com/office/drawing/2014/main" id="{DF844C33-D68C-448F-9582-9A29E5419223}"/>
              </a:ext>
            </a:extLst>
          </p:cNvPr>
          <p:cNvPicPr>
            <a:picLocks noChangeAspect="1"/>
          </p:cNvPicPr>
          <p:nvPr/>
        </p:nvPicPr>
        <p:blipFill>
          <a:blip r:embed="rId2"/>
          <a:stretch>
            <a:fillRect/>
          </a:stretch>
        </p:blipFill>
        <p:spPr>
          <a:xfrm>
            <a:off x="6743250" y="518147"/>
            <a:ext cx="4796351" cy="6127832"/>
          </a:xfrm>
          <a:prstGeom prst="rect">
            <a:avLst/>
          </a:prstGeom>
        </p:spPr>
      </p:pic>
    </p:spTree>
    <p:extLst>
      <p:ext uri="{BB962C8B-B14F-4D97-AF65-F5344CB8AC3E}">
        <p14:creationId xmlns:p14="http://schemas.microsoft.com/office/powerpoint/2010/main" val="405575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26" y="151739"/>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527839" y="828411"/>
            <a:ext cx="7223760" cy="1569660"/>
          </a:xfrm>
          <a:prstGeom prst="rect">
            <a:avLst/>
          </a:prstGeom>
          <a:noFill/>
        </p:spPr>
        <p:txBody>
          <a:bodyPr wrap="square" rtlCol="0">
            <a:spAutoFit/>
          </a:bodyPr>
          <a:lstStyle/>
          <a:p>
            <a:pPr algn="ctr"/>
            <a:r>
              <a:rPr lang="en-GB" sz="9600" b="1" dirty="0">
                <a:solidFill>
                  <a:srgbClr val="FF0000"/>
                </a:solidFill>
              </a:rPr>
              <a:t> Portuguese</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9.12.24</a:t>
            </a:r>
          </a:p>
        </p:txBody>
      </p:sp>
      <p:pic>
        <p:nvPicPr>
          <p:cNvPr id="2" name="Picture 1">
            <a:extLst>
              <a:ext uri="{FF2B5EF4-FFF2-40B4-BE49-F238E27FC236}">
                <a16:creationId xmlns:a16="http://schemas.microsoft.com/office/drawing/2014/main" id="{374EA1BF-A0D7-4CE0-8490-D43ED1004000}"/>
              </a:ext>
            </a:extLst>
          </p:cNvPr>
          <p:cNvPicPr>
            <a:picLocks noChangeAspect="1"/>
          </p:cNvPicPr>
          <p:nvPr/>
        </p:nvPicPr>
        <p:blipFill>
          <a:blip r:embed="rId2"/>
          <a:stretch>
            <a:fillRect/>
          </a:stretch>
        </p:blipFill>
        <p:spPr>
          <a:xfrm>
            <a:off x="6232893" y="1367433"/>
            <a:ext cx="5746586" cy="3758239"/>
          </a:xfrm>
          <a:prstGeom prst="rect">
            <a:avLst/>
          </a:prstGeom>
        </p:spPr>
      </p:pic>
      <p:sp>
        <p:nvSpPr>
          <p:cNvPr id="3" name="TextBox 2">
            <a:extLst>
              <a:ext uri="{FF2B5EF4-FFF2-40B4-BE49-F238E27FC236}">
                <a16:creationId xmlns:a16="http://schemas.microsoft.com/office/drawing/2014/main" id="{CEE30307-E38A-4EEF-956D-0CFA3BA72EC9}"/>
              </a:ext>
            </a:extLst>
          </p:cNvPr>
          <p:cNvSpPr txBox="1"/>
          <p:nvPr/>
        </p:nvSpPr>
        <p:spPr>
          <a:xfrm>
            <a:off x="1026431" y="4476222"/>
            <a:ext cx="3411765" cy="1200329"/>
          </a:xfrm>
          <a:prstGeom prst="rect">
            <a:avLst/>
          </a:prstGeom>
          <a:noFill/>
        </p:spPr>
        <p:txBody>
          <a:bodyPr wrap="square" rtlCol="0">
            <a:spAutoFit/>
          </a:bodyPr>
          <a:lstStyle/>
          <a:p>
            <a:pPr algn="ctr"/>
            <a:r>
              <a:rPr lang="en-GB" sz="1200" dirty="0"/>
              <a:t>Portuguese is the official language in ten countries and territories, including Brazil, Mozambique, Angola, Portugal, Guinea-Bissau, East Timor, Equatorial Guinea, Macau, Cape Verde, and São Tomé and Príncipe. The language was developed over 2000 years ago. </a:t>
            </a:r>
          </a:p>
        </p:txBody>
      </p:sp>
    </p:spTree>
    <p:extLst>
      <p:ext uri="{BB962C8B-B14F-4D97-AF65-F5344CB8AC3E}">
        <p14:creationId xmlns:p14="http://schemas.microsoft.com/office/powerpoint/2010/main" val="372116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Tamil</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Tamil</a:t>
            </a:r>
            <a:r>
              <a:rPr lang="en-GB" sz="2400" dirty="0"/>
              <a:t> is officially spoken in 8 different countries around the world.</a:t>
            </a:r>
          </a:p>
        </p:txBody>
      </p:sp>
      <p:pic>
        <p:nvPicPr>
          <p:cNvPr id="1026" name="Picture 2" descr="TAMIL LANGUAGE...AN ANCIENT LANGUAGE தமிழ் ஒரு சரித்திரபூர்வமான மொழி -  HubPages">
            <a:extLst>
              <a:ext uri="{FF2B5EF4-FFF2-40B4-BE49-F238E27FC236}">
                <a16:creationId xmlns:a16="http://schemas.microsoft.com/office/drawing/2014/main" id="{9C7D5F62-3BBC-4893-B4DA-F8945898F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023" y="1178148"/>
            <a:ext cx="6595266" cy="48364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EE42F95-5A59-44A0-87EC-022BD0E5273D}"/>
              </a:ext>
            </a:extLst>
          </p:cNvPr>
          <p:cNvSpPr txBox="1"/>
          <p:nvPr/>
        </p:nvSpPr>
        <p:spPr>
          <a:xfrm>
            <a:off x="367783" y="6358040"/>
            <a:ext cx="1819548" cy="369332"/>
          </a:xfrm>
          <a:prstGeom prst="rect">
            <a:avLst/>
          </a:prstGeom>
          <a:noFill/>
        </p:spPr>
        <p:txBody>
          <a:bodyPr wrap="square" rtlCol="0">
            <a:spAutoFit/>
          </a:bodyPr>
          <a:lstStyle/>
          <a:p>
            <a:r>
              <a:rPr lang="en-GB" dirty="0"/>
              <a:t>WB: 16.12.25</a:t>
            </a:r>
          </a:p>
        </p:txBody>
      </p:sp>
    </p:spTree>
    <p:extLst>
      <p:ext uri="{BB962C8B-B14F-4D97-AF65-F5344CB8AC3E}">
        <p14:creationId xmlns:p14="http://schemas.microsoft.com/office/powerpoint/2010/main" val="2201938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Christmas holidays</a:t>
            </a:r>
            <a:endParaRPr lang="en-GB" sz="7200" b="1" dirty="0"/>
          </a:p>
        </p:txBody>
      </p:sp>
    </p:spTree>
    <p:extLst>
      <p:ext uri="{BB962C8B-B14F-4D97-AF65-F5344CB8AC3E}">
        <p14:creationId xmlns:p14="http://schemas.microsoft.com/office/powerpoint/2010/main" val="308711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04502" y="3679724"/>
            <a:ext cx="5645426" cy="2880102"/>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EE42F95-5A59-44A0-87EC-022BD0E5273D}"/>
              </a:ext>
            </a:extLst>
          </p:cNvPr>
          <p:cNvSpPr txBox="1"/>
          <p:nvPr/>
        </p:nvSpPr>
        <p:spPr>
          <a:xfrm>
            <a:off x="367783" y="6358040"/>
            <a:ext cx="1819548" cy="369332"/>
          </a:xfrm>
          <a:prstGeom prst="rect">
            <a:avLst/>
          </a:prstGeom>
          <a:noFill/>
        </p:spPr>
        <p:txBody>
          <a:bodyPr wrap="square" rtlCol="0">
            <a:spAutoFit/>
          </a:bodyPr>
          <a:lstStyle/>
          <a:p>
            <a:r>
              <a:rPr lang="en-GB" dirty="0"/>
              <a:t>WB: 6.1.25</a:t>
            </a:r>
          </a:p>
        </p:txBody>
      </p:sp>
      <p:sp>
        <p:nvSpPr>
          <p:cNvPr id="10" name="TextBox 9">
            <a:extLst>
              <a:ext uri="{FF2B5EF4-FFF2-40B4-BE49-F238E27FC236}">
                <a16:creationId xmlns:a16="http://schemas.microsoft.com/office/drawing/2014/main" id="{1FAD9944-822E-4BF3-9BA5-E9DB5BB456D2}"/>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Filipino</a:t>
            </a:r>
          </a:p>
        </p:txBody>
      </p:sp>
      <p:pic>
        <p:nvPicPr>
          <p:cNvPr id="2" name="Picture 1">
            <a:extLst>
              <a:ext uri="{FF2B5EF4-FFF2-40B4-BE49-F238E27FC236}">
                <a16:creationId xmlns:a16="http://schemas.microsoft.com/office/drawing/2014/main" id="{6B512BE0-D038-4358-B052-FA11C514736C}"/>
              </a:ext>
            </a:extLst>
          </p:cNvPr>
          <p:cNvPicPr>
            <a:picLocks noChangeAspect="1"/>
          </p:cNvPicPr>
          <p:nvPr/>
        </p:nvPicPr>
        <p:blipFill>
          <a:blip r:embed="rId2"/>
          <a:stretch>
            <a:fillRect/>
          </a:stretch>
        </p:blipFill>
        <p:spPr>
          <a:xfrm>
            <a:off x="6096000" y="1915046"/>
            <a:ext cx="5645426" cy="3027907"/>
          </a:xfrm>
          <a:prstGeom prst="rect">
            <a:avLst/>
          </a:prstGeom>
        </p:spPr>
      </p:pic>
      <p:sp>
        <p:nvSpPr>
          <p:cNvPr id="3" name="Rectangle 2">
            <a:extLst>
              <a:ext uri="{FF2B5EF4-FFF2-40B4-BE49-F238E27FC236}">
                <a16:creationId xmlns:a16="http://schemas.microsoft.com/office/drawing/2014/main" id="{02F51ADE-3028-4D71-AC4E-9A3E998EE1C5}"/>
              </a:ext>
            </a:extLst>
          </p:cNvPr>
          <p:cNvSpPr/>
          <p:nvPr/>
        </p:nvSpPr>
        <p:spPr>
          <a:xfrm>
            <a:off x="635727" y="4048535"/>
            <a:ext cx="4193176" cy="2031325"/>
          </a:xfrm>
          <a:prstGeom prst="rect">
            <a:avLst/>
          </a:prstGeom>
        </p:spPr>
        <p:txBody>
          <a:bodyPr wrap="square">
            <a:spAutoFit/>
          </a:bodyPr>
          <a:lstStyle/>
          <a:p>
            <a:pPr algn="ctr"/>
            <a:r>
              <a:rPr lang="en-GB" b="1" dirty="0"/>
              <a:t>Filipino or Tagalog</a:t>
            </a:r>
            <a:r>
              <a:rPr lang="en-GB" dirty="0"/>
              <a:t> is a language that originated in the Philippine islands. It is the first language of most Filipinos and the second language of most others. More than 50 million Filipinos speak Tagalog in the Philippines, and 24 million people speak the language worldwide.</a:t>
            </a:r>
            <a:endParaRPr lang="en-GB" sz="1200" dirty="0"/>
          </a:p>
        </p:txBody>
      </p:sp>
    </p:spTree>
    <p:extLst>
      <p:ext uri="{BB962C8B-B14F-4D97-AF65-F5344CB8AC3E}">
        <p14:creationId xmlns:p14="http://schemas.microsoft.com/office/powerpoint/2010/main" val="257418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Cantonese</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Cantonese</a:t>
            </a:r>
            <a:r>
              <a:rPr lang="en-GB" sz="2400" dirty="0"/>
              <a:t> is officially spoken in 9 different countries around the world.</a:t>
            </a:r>
          </a:p>
        </p:txBody>
      </p:sp>
      <p:pic>
        <p:nvPicPr>
          <p:cNvPr id="1026" name="Picture 2" descr="Cantonese vs Mandarin - Key Differences &amp;amp; Similarities - Travel-Lingual">
            <a:extLst>
              <a:ext uri="{FF2B5EF4-FFF2-40B4-BE49-F238E27FC236}">
                <a16:creationId xmlns:a16="http://schemas.microsoft.com/office/drawing/2014/main" id="{8DC44BDD-8696-44C7-9544-FD5BB3BB9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040" y="1261347"/>
            <a:ext cx="6502960" cy="43353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0D8496-4E86-41E0-8505-79C664392D74}"/>
              </a:ext>
            </a:extLst>
          </p:cNvPr>
          <p:cNvSpPr txBox="1"/>
          <p:nvPr/>
        </p:nvSpPr>
        <p:spPr>
          <a:xfrm>
            <a:off x="367783" y="6358040"/>
            <a:ext cx="1819548" cy="369332"/>
          </a:xfrm>
          <a:prstGeom prst="rect">
            <a:avLst/>
          </a:prstGeom>
          <a:noFill/>
        </p:spPr>
        <p:txBody>
          <a:bodyPr wrap="square" rtlCol="0">
            <a:spAutoFit/>
          </a:bodyPr>
          <a:lstStyle/>
          <a:p>
            <a:r>
              <a:rPr lang="en-GB" dirty="0"/>
              <a:t>WB: 13.1.25</a:t>
            </a:r>
          </a:p>
        </p:txBody>
      </p:sp>
    </p:spTree>
    <p:extLst>
      <p:ext uri="{BB962C8B-B14F-4D97-AF65-F5344CB8AC3E}">
        <p14:creationId xmlns:p14="http://schemas.microsoft.com/office/powerpoint/2010/main" val="295008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272072" y="953987"/>
            <a:ext cx="4556831" cy="1569660"/>
          </a:xfrm>
          <a:prstGeom prst="rect">
            <a:avLst/>
          </a:prstGeom>
          <a:noFill/>
        </p:spPr>
        <p:txBody>
          <a:bodyPr wrap="square" rtlCol="0">
            <a:spAutoFit/>
          </a:bodyPr>
          <a:lstStyle/>
          <a:p>
            <a:pPr algn="ctr"/>
            <a:r>
              <a:rPr lang="en-GB" sz="9600" b="1" dirty="0">
                <a:solidFill>
                  <a:srgbClr val="FF0000"/>
                </a:solidFill>
              </a:rPr>
              <a:t> Welsh</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84558" y="3881694"/>
            <a:ext cx="4848836" cy="2476345"/>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Welsh is spoken and understood in Wales – especially in northern and western Wales. It is also spoken in some small communities in Argentina! Around 900,000 people speak Welsh around the world.</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20.1.25</a:t>
            </a:r>
          </a:p>
        </p:txBody>
      </p:sp>
      <p:pic>
        <p:nvPicPr>
          <p:cNvPr id="2" name="Picture 1">
            <a:extLst>
              <a:ext uri="{FF2B5EF4-FFF2-40B4-BE49-F238E27FC236}">
                <a16:creationId xmlns:a16="http://schemas.microsoft.com/office/drawing/2014/main" id="{41B27008-DCC3-4E87-8DD5-CD077852F506}"/>
              </a:ext>
            </a:extLst>
          </p:cNvPr>
          <p:cNvPicPr>
            <a:picLocks noChangeAspect="1"/>
          </p:cNvPicPr>
          <p:nvPr/>
        </p:nvPicPr>
        <p:blipFill rotWithShape="1">
          <a:blip r:embed="rId2"/>
          <a:srcRect l="24496" t="11667" r="28922" b="14862"/>
          <a:stretch/>
        </p:blipFill>
        <p:spPr>
          <a:xfrm>
            <a:off x="5754847" y="749765"/>
            <a:ext cx="6321417" cy="5608275"/>
          </a:xfrm>
          <a:prstGeom prst="rect">
            <a:avLst/>
          </a:prstGeom>
        </p:spPr>
      </p:pic>
      <p:sp>
        <p:nvSpPr>
          <p:cNvPr id="3" name="Oval 2">
            <a:extLst>
              <a:ext uri="{FF2B5EF4-FFF2-40B4-BE49-F238E27FC236}">
                <a16:creationId xmlns:a16="http://schemas.microsoft.com/office/drawing/2014/main" id="{0F812049-E8FC-4EE5-8F88-95E4F946F942}"/>
              </a:ext>
            </a:extLst>
          </p:cNvPr>
          <p:cNvSpPr/>
          <p:nvPr/>
        </p:nvSpPr>
        <p:spPr>
          <a:xfrm>
            <a:off x="7701095" y="4278386"/>
            <a:ext cx="1124124" cy="1468074"/>
          </a:xfrm>
          <a:prstGeom prst="ellipse">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361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ap of Turkish Language.png - Wikimedia Commons">
            <a:extLst>
              <a:ext uri="{FF2B5EF4-FFF2-40B4-BE49-F238E27FC236}">
                <a16:creationId xmlns:a16="http://schemas.microsoft.com/office/drawing/2014/main" id="{544271EB-8ED6-4228-A71E-058673107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0" t="31773"/>
          <a:stretch/>
        </p:blipFill>
        <p:spPr bwMode="auto">
          <a:xfrm>
            <a:off x="5642043" y="1199422"/>
            <a:ext cx="6277885" cy="4131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734584" y="848185"/>
            <a:ext cx="7223760" cy="1569660"/>
          </a:xfrm>
          <a:prstGeom prst="rect">
            <a:avLst/>
          </a:prstGeom>
          <a:noFill/>
        </p:spPr>
        <p:txBody>
          <a:bodyPr wrap="square" rtlCol="0">
            <a:spAutoFit/>
          </a:bodyPr>
          <a:lstStyle/>
          <a:p>
            <a:pPr algn="ctr"/>
            <a:r>
              <a:rPr lang="en-GB" sz="9600" b="1" dirty="0">
                <a:solidFill>
                  <a:srgbClr val="FF0000"/>
                </a:solidFill>
              </a:rPr>
              <a:t>Turkish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04502" y="3799146"/>
            <a:ext cx="5537541" cy="2558894"/>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9ED43DE-7CEA-4665-BDFF-752F09A73283}"/>
              </a:ext>
            </a:extLst>
          </p:cNvPr>
          <p:cNvSpPr txBox="1"/>
          <p:nvPr/>
        </p:nvSpPr>
        <p:spPr>
          <a:xfrm>
            <a:off x="367783" y="6358040"/>
            <a:ext cx="1819548" cy="369332"/>
          </a:xfrm>
          <a:prstGeom prst="rect">
            <a:avLst/>
          </a:prstGeom>
          <a:noFill/>
        </p:spPr>
        <p:txBody>
          <a:bodyPr wrap="square" rtlCol="0">
            <a:spAutoFit/>
          </a:bodyPr>
          <a:lstStyle/>
          <a:p>
            <a:r>
              <a:rPr lang="en-GB" dirty="0"/>
              <a:t>WB: 16.9.24</a:t>
            </a:r>
          </a:p>
        </p:txBody>
      </p:sp>
      <p:sp>
        <p:nvSpPr>
          <p:cNvPr id="3" name="TextBox 2">
            <a:extLst>
              <a:ext uri="{FF2B5EF4-FFF2-40B4-BE49-F238E27FC236}">
                <a16:creationId xmlns:a16="http://schemas.microsoft.com/office/drawing/2014/main" id="{3FA462BB-DE43-4F0B-A9F4-838A00B3E86C}"/>
              </a:ext>
            </a:extLst>
          </p:cNvPr>
          <p:cNvSpPr txBox="1"/>
          <p:nvPr/>
        </p:nvSpPr>
        <p:spPr>
          <a:xfrm>
            <a:off x="1005839" y="4293763"/>
            <a:ext cx="4193177" cy="1569660"/>
          </a:xfrm>
          <a:prstGeom prst="rect">
            <a:avLst/>
          </a:prstGeom>
          <a:noFill/>
        </p:spPr>
        <p:txBody>
          <a:bodyPr wrap="square" rtlCol="0">
            <a:spAutoFit/>
          </a:bodyPr>
          <a:lstStyle/>
          <a:p>
            <a:r>
              <a:rPr lang="en-US" sz="2400" dirty="0"/>
              <a:t>Turkish is spoken in Turkey, northern Cyprus, Iraq and Syria. Over 90 million people speak Turkish around the world</a:t>
            </a:r>
            <a:r>
              <a:rPr lang="en-US" sz="1600" dirty="0"/>
              <a:t>.</a:t>
            </a:r>
            <a:endParaRPr lang="en-GB" sz="1600" dirty="0"/>
          </a:p>
        </p:txBody>
      </p:sp>
    </p:spTree>
    <p:extLst>
      <p:ext uri="{BB962C8B-B14F-4D97-AF65-F5344CB8AC3E}">
        <p14:creationId xmlns:p14="http://schemas.microsoft.com/office/powerpoint/2010/main" val="36086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26" y="151739"/>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804676" y="800099"/>
            <a:ext cx="7223760" cy="1569660"/>
          </a:xfrm>
          <a:prstGeom prst="rect">
            <a:avLst/>
          </a:prstGeom>
          <a:noFill/>
        </p:spPr>
        <p:txBody>
          <a:bodyPr wrap="square" rtlCol="0">
            <a:spAutoFit/>
          </a:bodyPr>
          <a:lstStyle/>
          <a:p>
            <a:pPr algn="ctr"/>
            <a:r>
              <a:rPr lang="en-GB" sz="9600" b="1" dirty="0">
                <a:solidFill>
                  <a:srgbClr val="FF0000"/>
                </a:solidFill>
              </a:rPr>
              <a:t> Lithuanian</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27.1.25 </a:t>
            </a:r>
          </a:p>
        </p:txBody>
      </p:sp>
      <p:pic>
        <p:nvPicPr>
          <p:cNvPr id="2" name="Picture 1">
            <a:extLst>
              <a:ext uri="{FF2B5EF4-FFF2-40B4-BE49-F238E27FC236}">
                <a16:creationId xmlns:a16="http://schemas.microsoft.com/office/drawing/2014/main" id="{45C1D199-6BE0-43D1-BFE5-92BA70921B2B}"/>
              </a:ext>
            </a:extLst>
          </p:cNvPr>
          <p:cNvPicPr>
            <a:picLocks noChangeAspect="1"/>
          </p:cNvPicPr>
          <p:nvPr/>
        </p:nvPicPr>
        <p:blipFill>
          <a:blip r:embed="rId2"/>
          <a:stretch>
            <a:fillRect/>
          </a:stretch>
        </p:blipFill>
        <p:spPr>
          <a:xfrm>
            <a:off x="7449555" y="1255551"/>
            <a:ext cx="3540023" cy="4082036"/>
          </a:xfrm>
          <a:prstGeom prst="rect">
            <a:avLst/>
          </a:prstGeom>
        </p:spPr>
      </p:pic>
      <p:sp>
        <p:nvSpPr>
          <p:cNvPr id="3" name="TextBox 2">
            <a:extLst>
              <a:ext uri="{FF2B5EF4-FFF2-40B4-BE49-F238E27FC236}">
                <a16:creationId xmlns:a16="http://schemas.microsoft.com/office/drawing/2014/main" id="{EE69EA5F-DFF9-4CBE-A2AA-C7FF365A36E8}"/>
              </a:ext>
            </a:extLst>
          </p:cNvPr>
          <p:cNvSpPr txBox="1"/>
          <p:nvPr/>
        </p:nvSpPr>
        <p:spPr>
          <a:xfrm>
            <a:off x="1155184" y="4486186"/>
            <a:ext cx="3154260" cy="1200329"/>
          </a:xfrm>
          <a:prstGeom prst="rect">
            <a:avLst/>
          </a:prstGeom>
          <a:noFill/>
        </p:spPr>
        <p:txBody>
          <a:bodyPr wrap="square" rtlCol="0">
            <a:spAutoFit/>
          </a:bodyPr>
          <a:lstStyle/>
          <a:p>
            <a:pPr algn="ctr"/>
            <a:r>
              <a:rPr lang="en-GB" sz="1200" dirty="0"/>
              <a:t>Lithuanian is the official language of Lithuania and one of the official languages of the European Union. There are about 2.8 million native Lithuanian speakers in Lithuania and about 200,000 speakers in other parts of the world.</a:t>
            </a:r>
          </a:p>
        </p:txBody>
      </p:sp>
    </p:spTree>
    <p:extLst>
      <p:ext uri="{BB962C8B-B14F-4D97-AF65-F5344CB8AC3E}">
        <p14:creationId xmlns:p14="http://schemas.microsoft.com/office/powerpoint/2010/main" val="202440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Bulgarian is spoken in Bulgaria and in the Czech Republic, Hungary, Moldova and several other countries.</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03.2.25</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Bulgarian</a:t>
            </a:r>
          </a:p>
        </p:txBody>
      </p:sp>
      <p:grpSp>
        <p:nvGrpSpPr>
          <p:cNvPr id="10" name="Group 9">
            <a:extLst>
              <a:ext uri="{FF2B5EF4-FFF2-40B4-BE49-F238E27FC236}">
                <a16:creationId xmlns:a16="http://schemas.microsoft.com/office/drawing/2014/main" id="{CAD02BD2-09B1-45AA-AA26-AC390B21CF0C}"/>
              </a:ext>
            </a:extLst>
          </p:cNvPr>
          <p:cNvGrpSpPr/>
          <p:nvPr/>
        </p:nvGrpSpPr>
        <p:grpSpPr>
          <a:xfrm>
            <a:off x="5628640" y="1048432"/>
            <a:ext cx="6386760" cy="4761136"/>
            <a:chOff x="5482520" y="1411806"/>
            <a:chExt cx="6207760" cy="4526398"/>
          </a:xfrm>
        </p:grpSpPr>
        <p:pic>
          <p:nvPicPr>
            <p:cNvPr id="1026" name="Picture 2" descr="See the source image">
              <a:extLst>
                <a:ext uri="{FF2B5EF4-FFF2-40B4-BE49-F238E27FC236}">
                  <a16:creationId xmlns:a16="http://schemas.microsoft.com/office/drawing/2014/main" id="{B67913CD-6936-4A70-A244-91A424C25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13"/>
            <a:stretch/>
          </p:blipFill>
          <p:spPr bwMode="auto">
            <a:xfrm>
              <a:off x="5482520" y="1463040"/>
              <a:ext cx="6207760" cy="4475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726491A-8A77-4427-AC1E-6D63AA1E6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333" b="86104"/>
            <a:stretch/>
          </p:blipFill>
          <p:spPr bwMode="auto">
            <a:xfrm>
              <a:off x="9963080" y="1411806"/>
              <a:ext cx="1727200" cy="901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68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75 million people speak Telugu, mostly in the south eastern Indian states of </a:t>
            </a:r>
            <a:r>
              <a:rPr lang="en-GB" b="0" i="0" dirty="0">
                <a:solidFill>
                  <a:srgbClr val="444444"/>
                </a:solidFill>
                <a:effectLst/>
              </a:rPr>
              <a:t>Andhra Pradesh and Telangana</a:t>
            </a: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10.2.25</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Telugu</a:t>
            </a:r>
          </a:p>
        </p:txBody>
      </p:sp>
      <p:pic>
        <p:nvPicPr>
          <p:cNvPr id="3074" name="Picture 2" descr="See the source image">
            <a:extLst>
              <a:ext uri="{FF2B5EF4-FFF2-40B4-BE49-F238E27FC236}">
                <a16:creationId xmlns:a16="http://schemas.microsoft.com/office/drawing/2014/main" id="{4FEE77C0-4B9A-406F-BB75-58CF62267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5597"/>
            <a:ext cx="5734050" cy="658177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DA8651B-69CB-429B-8B23-FBEDDBEA0765}"/>
              </a:ext>
            </a:extLst>
          </p:cNvPr>
          <p:cNvSpPr/>
          <p:nvPr/>
        </p:nvSpPr>
        <p:spPr>
          <a:xfrm>
            <a:off x="8168640" y="4318000"/>
            <a:ext cx="751840" cy="36576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153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Half term</a:t>
            </a:r>
            <a:endParaRPr lang="en-GB" sz="7200" b="1" dirty="0"/>
          </a:p>
        </p:txBody>
      </p:sp>
    </p:spTree>
    <p:extLst>
      <p:ext uri="{BB962C8B-B14F-4D97-AF65-F5344CB8AC3E}">
        <p14:creationId xmlns:p14="http://schemas.microsoft.com/office/powerpoint/2010/main" val="18676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ayan languages map.png">
            <a:extLst>
              <a:ext uri="{FF2B5EF4-FFF2-40B4-BE49-F238E27FC236}">
                <a16:creationId xmlns:a16="http://schemas.microsoft.com/office/drawing/2014/main" id="{CF80989B-5EB9-470D-9989-6D1A8D02B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111" y="-1"/>
            <a:ext cx="4395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Bisayan is a version of Filipino spoken by around 35 million people in the Philippines.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24.2.25</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Bisayan</a:t>
            </a:r>
          </a:p>
        </p:txBody>
      </p:sp>
      <p:pic>
        <p:nvPicPr>
          <p:cNvPr id="2" name="Picture 1">
            <a:extLst>
              <a:ext uri="{FF2B5EF4-FFF2-40B4-BE49-F238E27FC236}">
                <a16:creationId xmlns:a16="http://schemas.microsoft.com/office/drawing/2014/main" id="{BF4CEFBF-E78C-4C38-B73E-8328B042C54E}"/>
              </a:ext>
            </a:extLst>
          </p:cNvPr>
          <p:cNvPicPr>
            <a:picLocks noChangeAspect="1"/>
          </p:cNvPicPr>
          <p:nvPr/>
        </p:nvPicPr>
        <p:blipFill rotWithShape="1">
          <a:blip r:embed="rId3"/>
          <a:srcRect l="27884" t="13789" r="13946" b="5983"/>
          <a:stretch/>
        </p:blipFill>
        <p:spPr>
          <a:xfrm>
            <a:off x="8444473" y="-1"/>
            <a:ext cx="3747528" cy="2907324"/>
          </a:xfrm>
          <a:prstGeom prst="rect">
            <a:avLst/>
          </a:prstGeom>
        </p:spPr>
      </p:pic>
      <p:sp>
        <p:nvSpPr>
          <p:cNvPr id="3" name="Oval 2">
            <a:extLst>
              <a:ext uri="{FF2B5EF4-FFF2-40B4-BE49-F238E27FC236}">
                <a16:creationId xmlns:a16="http://schemas.microsoft.com/office/drawing/2014/main" id="{D6E30735-7D24-44CC-88F3-40E0492649E4}"/>
              </a:ext>
            </a:extLst>
          </p:cNvPr>
          <p:cNvSpPr/>
          <p:nvPr/>
        </p:nvSpPr>
        <p:spPr>
          <a:xfrm>
            <a:off x="9870831" y="1187938"/>
            <a:ext cx="672123" cy="103557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211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Japanese is the official language of Japan. Over 126 million people can speak it!</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3.3.25</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Japanese</a:t>
            </a:r>
          </a:p>
        </p:txBody>
      </p:sp>
      <p:pic>
        <p:nvPicPr>
          <p:cNvPr id="4098" name="Picture 2" descr="See the source image">
            <a:extLst>
              <a:ext uri="{FF2B5EF4-FFF2-40B4-BE49-F238E27FC236}">
                <a16:creationId xmlns:a16="http://schemas.microsoft.com/office/drawing/2014/main" id="{08AA06B0-C6E5-4AA1-9346-13C49ABF2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7" r="55277" b="24688"/>
          <a:stretch/>
        </p:blipFill>
        <p:spPr bwMode="auto">
          <a:xfrm>
            <a:off x="6096000" y="206476"/>
            <a:ext cx="3620840" cy="3222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a:extLst>
              <a:ext uri="{FF2B5EF4-FFF2-40B4-BE49-F238E27FC236}">
                <a16:creationId xmlns:a16="http://schemas.microsoft.com/office/drawing/2014/main" id="{4E7CDF6F-3525-42D9-8980-89B0F14EFD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228" t="1290" r="10776" b="46426"/>
          <a:stretch/>
        </p:blipFill>
        <p:spPr bwMode="auto">
          <a:xfrm>
            <a:off x="7039933" y="3077640"/>
            <a:ext cx="5102214" cy="364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10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Hungarian is spoken widely in Hungary and in other countries nearby such as Croatia, Slovakia and the Ukraine.</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10.3.25</a:t>
            </a:r>
          </a:p>
        </p:txBody>
      </p:sp>
      <p:sp>
        <p:nvSpPr>
          <p:cNvPr id="8" name="TextBox 7">
            <a:extLst>
              <a:ext uri="{FF2B5EF4-FFF2-40B4-BE49-F238E27FC236}">
                <a16:creationId xmlns:a16="http://schemas.microsoft.com/office/drawing/2014/main" id="{592765FD-6828-4172-8DCB-5054994B5B67}"/>
              </a:ext>
            </a:extLst>
          </p:cNvPr>
          <p:cNvSpPr txBox="1"/>
          <p:nvPr/>
        </p:nvSpPr>
        <p:spPr>
          <a:xfrm>
            <a:off x="45498" y="847025"/>
            <a:ext cx="5518434" cy="1446550"/>
          </a:xfrm>
          <a:prstGeom prst="rect">
            <a:avLst/>
          </a:prstGeom>
          <a:noFill/>
        </p:spPr>
        <p:txBody>
          <a:bodyPr wrap="square" rtlCol="0">
            <a:spAutoFit/>
          </a:bodyPr>
          <a:lstStyle/>
          <a:p>
            <a:pPr algn="ctr"/>
            <a:r>
              <a:rPr lang="en-GB" sz="8800" b="1" dirty="0">
                <a:solidFill>
                  <a:srgbClr val="FF0000"/>
                </a:solidFill>
              </a:rPr>
              <a:t>Hungarian</a:t>
            </a:r>
          </a:p>
        </p:txBody>
      </p:sp>
      <p:pic>
        <p:nvPicPr>
          <p:cNvPr id="5122" name="Picture 2" descr="See the source image">
            <a:extLst>
              <a:ext uri="{FF2B5EF4-FFF2-40B4-BE49-F238E27FC236}">
                <a16:creationId xmlns:a16="http://schemas.microsoft.com/office/drawing/2014/main" id="{E25A507E-E93D-4462-9E20-76D6F5F451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5"/>
          <a:stretch/>
        </p:blipFill>
        <p:spPr bwMode="auto">
          <a:xfrm>
            <a:off x="5563932" y="1356338"/>
            <a:ext cx="6441440" cy="430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08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Mandarin is the official language of China and the most widely spoken dialect in the country. It is spoken in many of the largest cities in China, including Beijing and Shanghai. Mandarin is spoken widely in Singapore. </a:t>
            </a:r>
            <a:r>
              <a:rPr lang="en-GB" dirty="0"/>
              <a:t>and </a:t>
            </a:r>
            <a:endParaRPr lang="en-GB" dirty="0">
              <a:solidFill>
                <a:schemeClr val="tx1"/>
              </a:solidFill>
            </a:endParaRP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17.3.25</a:t>
            </a:r>
          </a:p>
        </p:txBody>
      </p:sp>
      <p:sp>
        <p:nvSpPr>
          <p:cNvPr id="7" name="TextBox 6">
            <a:extLst>
              <a:ext uri="{FF2B5EF4-FFF2-40B4-BE49-F238E27FC236}">
                <a16:creationId xmlns:a16="http://schemas.microsoft.com/office/drawing/2014/main" id="{45035751-FEAD-4FCC-9ED8-925225FF7F45}"/>
              </a:ext>
            </a:extLst>
          </p:cNvPr>
          <p:cNvSpPr txBox="1"/>
          <p:nvPr/>
        </p:nvSpPr>
        <p:spPr>
          <a:xfrm>
            <a:off x="45498" y="847025"/>
            <a:ext cx="5518434" cy="1446550"/>
          </a:xfrm>
          <a:prstGeom prst="rect">
            <a:avLst/>
          </a:prstGeom>
          <a:noFill/>
        </p:spPr>
        <p:txBody>
          <a:bodyPr wrap="square" rtlCol="0">
            <a:spAutoFit/>
          </a:bodyPr>
          <a:lstStyle/>
          <a:p>
            <a:pPr algn="ctr"/>
            <a:r>
              <a:rPr lang="en-GB" sz="8800" b="1" dirty="0">
                <a:solidFill>
                  <a:srgbClr val="FF0000"/>
                </a:solidFill>
              </a:rPr>
              <a:t>Mandarin</a:t>
            </a:r>
          </a:p>
        </p:txBody>
      </p:sp>
      <p:pic>
        <p:nvPicPr>
          <p:cNvPr id="9" name="Picture 8">
            <a:extLst>
              <a:ext uri="{FF2B5EF4-FFF2-40B4-BE49-F238E27FC236}">
                <a16:creationId xmlns:a16="http://schemas.microsoft.com/office/drawing/2014/main" id="{45CF601F-C1BB-4C8A-BDFA-7FB3FBAE98E7}"/>
              </a:ext>
            </a:extLst>
          </p:cNvPr>
          <p:cNvPicPr>
            <a:picLocks noChangeAspect="1"/>
          </p:cNvPicPr>
          <p:nvPr/>
        </p:nvPicPr>
        <p:blipFill>
          <a:blip r:embed="rId2"/>
          <a:stretch>
            <a:fillRect/>
          </a:stretch>
        </p:blipFill>
        <p:spPr>
          <a:xfrm>
            <a:off x="6219660" y="1077537"/>
            <a:ext cx="5532852" cy="4702925"/>
          </a:xfrm>
          <a:prstGeom prst="rect">
            <a:avLst/>
          </a:prstGeom>
        </p:spPr>
      </p:pic>
    </p:spTree>
    <p:extLst>
      <p:ext uri="{BB962C8B-B14F-4D97-AF65-F5344CB8AC3E}">
        <p14:creationId xmlns:p14="http://schemas.microsoft.com/office/powerpoint/2010/main" val="1973058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German is the most widely spoken language in four countries in the European Union: Germany, Austria, Belgium and Luxembourg. German is also an official language in Switzerland and Liechtenstein.</a:t>
            </a: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24.3.23</a:t>
            </a:r>
          </a:p>
        </p:txBody>
      </p:sp>
      <p:sp>
        <p:nvSpPr>
          <p:cNvPr id="7" name="TextBox 6">
            <a:extLst>
              <a:ext uri="{FF2B5EF4-FFF2-40B4-BE49-F238E27FC236}">
                <a16:creationId xmlns:a16="http://schemas.microsoft.com/office/drawing/2014/main" id="{45035751-FEAD-4FCC-9ED8-925225FF7F45}"/>
              </a:ext>
            </a:extLst>
          </p:cNvPr>
          <p:cNvSpPr txBox="1"/>
          <p:nvPr/>
        </p:nvSpPr>
        <p:spPr>
          <a:xfrm>
            <a:off x="45498" y="847025"/>
            <a:ext cx="5518434" cy="1446550"/>
          </a:xfrm>
          <a:prstGeom prst="rect">
            <a:avLst/>
          </a:prstGeom>
          <a:noFill/>
        </p:spPr>
        <p:txBody>
          <a:bodyPr wrap="square" rtlCol="0">
            <a:spAutoFit/>
          </a:bodyPr>
          <a:lstStyle/>
          <a:p>
            <a:pPr algn="ctr"/>
            <a:r>
              <a:rPr lang="en-GB" sz="8800" b="1" dirty="0">
                <a:solidFill>
                  <a:srgbClr val="FF0000"/>
                </a:solidFill>
              </a:rPr>
              <a:t>German</a:t>
            </a:r>
          </a:p>
        </p:txBody>
      </p:sp>
      <p:pic>
        <p:nvPicPr>
          <p:cNvPr id="8" name="Picture 7">
            <a:extLst>
              <a:ext uri="{FF2B5EF4-FFF2-40B4-BE49-F238E27FC236}">
                <a16:creationId xmlns:a16="http://schemas.microsoft.com/office/drawing/2014/main" id="{0CDE0A1F-9524-47CA-B91E-EA0EDD2C87EE}"/>
              </a:ext>
            </a:extLst>
          </p:cNvPr>
          <p:cNvPicPr>
            <a:picLocks noChangeAspect="1"/>
          </p:cNvPicPr>
          <p:nvPr/>
        </p:nvPicPr>
        <p:blipFill>
          <a:blip r:embed="rId2"/>
          <a:stretch>
            <a:fillRect/>
          </a:stretch>
        </p:blipFill>
        <p:spPr>
          <a:xfrm>
            <a:off x="5482520" y="1522238"/>
            <a:ext cx="6268216" cy="3360864"/>
          </a:xfrm>
          <a:prstGeom prst="rect">
            <a:avLst/>
          </a:prstGeom>
        </p:spPr>
      </p:pic>
    </p:spTree>
    <p:extLst>
      <p:ext uri="{BB962C8B-B14F-4D97-AF65-F5344CB8AC3E}">
        <p14:creationId xmlns:p14="http://schemas.microsoft.com/office/powerpoint/2010/main" val="2041325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Urdu</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After the creation of Pakistan in 1947, Urdu was chosen to be the national language of the new country. Today Urdu is spoken in many countries around the world, including Britain, Canada, the USA, the Middle East and India.</a:t>
            </a:r>
            <a:endParaRPr lang="en-GB" sz="1200" dirty="0">
              <a:solidFill>
                <a:schemeClr val="tx1"/>
              </a:solidFill>
            </a:endParaRP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31.3.25</a:t>
            </a:r>
          </a:p>
        </p:txBody>
      </p:sp>
      <p:pic>
        <p:nvPicPr>
          <p:cNvPr id="9" name="Picture 8">
            <a:extLst>
              <a:ext uri="{FF2B5EF4-FFF2-40B4-BE49-F238E27FC236}">
                <a16:creationId xmlns:a16="http://schemas.microsoft.com/office/drawing/2014/main" id="{F77F38E8-0D94-43E9-89BA-EDFF252D2680}"/>
              </a:ext>
            </a:extLst>
          </p:cNvPr>
          <p:cNvPicPr>
            <a:picLocks noChangeAspect="1"/>
          </p:cNvPicPr>
          <p:nvPr/>
        </p:nvPicPr>
        <p:blipFill>
          <a:blip r:embed="rId2"/>
          <a:stretch>
            <a:fillRect/>
          </a:stretch>
        </p:blipFill>
        <p:spPr>
          <a:xfrm>
            <a:off x="6272964" y="1698171"/>
            <a:ext cx="5646964" cy="3766458"/>
          </a:xfrm>
          <a:prstGeom prst="rect">
            <a:avLst/>
          </a:prstGeom>
        </p:spPr>
      </p:pic>
    </p:spTree>
    <p:extLst>
      <p:ext uri="{BB962C8B-B14F-4D97-AF65-F5344CB8AC3E}">
        <p14:creationId xmlns:p14="http://schemas.microsoft.com/office/powerpoint/2010/main" val="271943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Dutch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Dutch</a:t>
            </a:r>
            <a:r>
              <a:rPr lang="en-GB" sz="2400" dirty="0"/>
              <a:t> is officially spoken in more than 6 different countries around the world.</a:t>
            </a:r>
          </a:p>
        </p:txBody>
      </p:sp>
      <p:pic>
        <p:nvPicPr>
          <p:cNvPr id="3" name="Picture 2"/>
          <p:cNvPicPr>
            <a:picLocks noChangeAspect="1"/>
          </p:cNvPicPr>
          <p:nvPr/>
        </p:nvPicPr>
        <p:blipFill rotWithShape="1">
          <a:blip r:embed="rId2"/>
          <a:srcRect l="5118" t="2283" r="8873" b="17500"/>
          <a:stretch/>
        </p:blipFill>
        <p:spPr>
          <a:xfrm>
            <a:off x="5470734" y="1274588"/>
            <a:ext cx="6644096" cy="3667528"/>
          </a:xfrm>
          <a:prstGeom prst="rect">
            <a:avLst/>
          </a:prstGeom>
        </p:spPr>
      </p:pic>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23.9.24</a:t>
            </a:r>
          </a:p>
        </p:txBody>
      </p:sp>
    </p:spTree>
    <p:extLst>
      <p:ext uri="{BB962C8B-B14F-4D97-AF65-F5344CB8AC3E}">
        <p14:creationId xmlns:p14="http://schemas.microsoft.com/office/powerpoint/2010/main" val="3502469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Easter holiday</a:t>
            </a:r>
            <a:endParaRPr lang="en-GB" sz="7200" b="1" dirty="0"/>
          </a:p>
        </p:txBody>
      </p:sp>
    </p:spTree>
    <p:extLst>
      <p:ext uri="{BB962C8B-B14F-4D97-AF65-F5344CB8AC3E}">
        <p14:creationId xmlns:p14="http://schemas.microsoft.com/office/powerpoint/2010/main" val="499152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Spanish</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Spanish is a global language with over 486 million native speakers, mainly in the Americas and Spain. Spanish is the official language of 20 different countries. It is the world’s second most spoken native language. </a:t>
            </a:r>
            <a:endParaRPr lang="en-GB" sz="1200" dirty="0">
              <a:solidFill>
                <a:schemeClr val="tx1"/>
              </a:solidFill>
            </a:endParaRP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21.5.23</a:t>
            </a:r>
          </a:p>
        </p:txBody>
      </p:sp>
      <p:pic>
        <p:nvPicPr>
          <p:cNvPr id="7" name="Picture 6">
            <a:extLst>
              <a:ext uri="{FF2B5EF4-FFF2-40B4-BE49-F238E27FC236}">
                <a16:creationId xmlns:a16="http://schemas.microsoft.com/office/drawing/2014/main" id="{43D42055-EDBD-415E-A024-E29E75BE54F4}"/>
              </a:ext>
            </a:extLst>
          </p:cNvPr>
          <p:cNvPicPr>
            <a:picLocks noChangeAspect="1"/>
          </p:cNvPicPr>
          <p:nvPr/>
        </p:nvPicPr>
        <p:blipFill>
          <a:blip r:embed="rId2"/>
          <a:stretch>
            <a:fillRect/>
          </a:stretch>
        </p:blipFill>
        <p:spPr>
          <a:xfrm>
            <a:off x="5961870" y="556090"/>
            <a:ext cx="5958058" cy="5801949"/>
          </a:xfrm>
          <a:prstGeom prst="rect">
            <a:avLst/>
          </a:prstGeom>
        </p:spPr>
      </p:pic>
    </p:spTree>
    <p:extLst>
      <p:ext uri="{BB962C8B-B14F-4D97-AF65-F5344CB8AC3E}">
        <p14:creationId xmlns:p14="http://schemas.microsoft.com/office/powerpoint/2010/main" val="37159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33229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67783" y="3251031"/>
            <a:ext cx="4902489" cy="2193650"/>
          </a:xfrm>
          <a:prstGeom prst="cloudCallout">
            <a:avLst>
              <a:gd name="adj1" fmla="val 67804"/>
              <a:gd name="adj2" fmla="val -26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Swedish is a North Germanic language spoken predominantly in Sweden and parts of Finland. It has at least 10 million native speakers. </a:t>
            </a:r>
          </a:p>
        </p:txBody>
      </p:sp>
      <p:sp>
        <p:nvSpPr>
          <p:cNvPr id="9" name="TextBox 8">
            <a:extLst>
              <a:ext uri="{FF2B5EF4-FFF2-40B4-BE49-F238E27FC236}">
                <a16:creationId xmlns:a16="http://schemas.microsoft.com/office/drawing/2014/main" id="{A372FCAB-2592-4B3C-B373-312D1FBCF629}"/>
              </a:ext>
            </a:extLst>
          </p:cNvPr>
          <p:cNvSpPr txBox="1"/>
          <p:nvPr/>
        </p:nvSpPr>
        <p:spPr>
          <a:xfrm>
            <a:off x="18560" y="6488668"/>
            <a:ext cx="1819548" cy="369332"/>
          </a:xfrm>
          <a:prstGeom prst="rect">
            <a:avLst/>
          </a:prstGeom>
          <a:noFill/>
        </p:spPr>
        <p:txBody>
          <a:bodyPr wrap="square" rtlCol="0">
            <a:spAutoFit/>
          </a:bodyPr>
          <a:lstStyle/>
          <a:p>
            <a:r>
              <a:rPr lang="en-GB" dirty="0"/>
              <a:t>WB: 28.05.25</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323439"/>
          </a:xfrm>
          <a:prstGeom prst="rect">
            <a:avLst/>
          </a:prstGeom>
          <a:noFill/>
        </p:spPr>
        <p:txBody>
          <a:bodyPr wrap="square" rtlCol="0">
            <a:spAutoFit/>
          </a:bodyPr>
          <a:lstStyle/>
          <a:p>
            <a:pPr algn="ctr"/>
            <a:r>
              <a:rPr lang="en-GB" sz="8000" b="1" dirty="0">
                <a:solidFill>
                  <a:srgbClr val="FF0000"/>
                </a:solidFill>
              </a:rPr>
              <a:t>Swedish</a:t>
            </a:r>
          </a:p>
        </p:txBody>
      </p:sp>
      <p:sp>
        <p:nvSpPr>
          <p:cNvPr id="3" name="Rectangle 2">
            <a:extLst>
              <a:ext uri="{FF2B5EF4-FFF2-40B4-BE49-F238E27FC236}">
                <a16:creationId xmlns:a16="http://schemas.microsoft.com/office/drawing/2014/main" id="{53F43736-D604-4F97-90C3-C3A00AC119F9}"/>
              </a:ext>
            </a:extLst>
          </p:cNvPr>
          <p:cNvSpPr/>
          <p:nvPr/>
        </p:nvSpPr>
        <p:spPr>
          <a:xfrm>
            <a:off x="104503" y="5711709"/>
            <a:ext cx="5210448" cy="646331"/>
          </a:xfrm>
          <a:prstGeom prst="rect">
            <a:avLst/>
          </a:prstGeom>
        </p:spPr>
        <p:txBody>
          <a:bodyPr wrap="square">
            <a:spAutoFit/>
          </a:bodyPr>
          <a:lstStyle/>
          <a:p>
            <a:r>
              <a:rPr lang="en-GB" dirty="0">
                <a:hlinkClick r:id="rId2"/>
              </a:rPr>
              <a:t>Shttps://sailawaze.com/destinations/europe/sweden/sweden-fun-facts/</a:t>
            </a:r>
            <a:endParaRPr lang="en-GB" dirty="0"/>
          </a:p>
        </p:txBody>
      </p:sp>
      <p:sp>
        <p:nvSpPr>
          <p:cNvPr id="10" name="Rectangle 9">
            <a:extLst>
              <a:ext uri="{FF2B5EF4-FFF2-40B4-BE49-F238E27FC236}">
                <a16:creationId xmlns:a16="http://schemas.microsoft.com/office/drawing/2014/main" id="{44355E71-FBDF-4D13-8C0A-F531A0EDCC19}"/>
              </a:ext>
            </a:extLst>
          </p:cNvPr>
          <p:cNvSpPr/>
          <p:nvPr/>
        </p:nvSpPr>
        <p:spPr>
          <a:xfrm>
            <a:off x="7036340" y="88618"/>
            <a:ext cx="6096000" cy="2308324"/>
          </a:xfrm>
          <a:prstGeom prst="rect">
            <a:avLst/>
          </a:prstGeom>
        </p:spPr>
        <p:txBody>
          <a:bodyPr>
            <a:spAutoFit/>
          </a:bodyPr>
          <a:lstStyle/>
          <a:p>
            <a:r>
              <a:rPr lang="en-GB" dirty="0">
                <a:solidFill>
                  <a:srgbClr val="000000"/>
                </a:solidFill>
                <a:latin typeface="Manrope"/>
              </a:rPr>
              <a:t>Sweden is made up of the following terrains:</a:t>
            </a:r>
            <a:br>
              <a:rPr lang="en-GB" dirty="0"/>
            </a:br>
            <a:r>
              <a:rPr lang="en-GB" dirty="0">
                <a:solidFill>
                  <a:srgbClr val="000000"/>
                </a:solidFill>
                <a:latin typeface="Manrope"/>
              </a:rPr>
              <a:t>– Forests: 63 percent (69 percent of the land area)</a:t>
            </a:r>
            <a:br>
              <a:rPr lang="en-GB" dirty="0"/>
            </a:br>
            <a:r>
              <a:rPr lang="en-GB" dirty="0">
                <a:solidFill>
                  <a:srgbClr val="000000"/>
                </a:solidFill>
                <a:latin typeface="Manrope"/>
              </a:rPr>
              <a:t>– Lakes and rivers: 9 percent</a:t>
            </a:r>
            <a:br>
              <a:rPr lang="en-GB" dirty="0"/>
            </a:br>
            <a:r>
              <a:rPr lang="en-GB" dirty="0">
                <a:solidFill>
                  <a:srgbClr val="000000"/>
                </a:solidFill>
                <a:latin typeface="Manrope"/>
              </a:rPr>
              <a:t>– Marshland: 6.5 percent</a:t>
            </a:r>
            <a:br>
              <a:rPr lang="en-GB" dirty="0"/>
            </a:br>
            <a:r>
              <a:rPr lang="en-GB" dirty="0">
                <a:solidFill>
                  <a:srgbClr val="000000"/>
                </a:solidFill>
                <a:latin typeface="Manrope"/>
              </a:rPr>
              <a:t>– Agricultural land: 7 percent</a:t>
            </a:r>
            <a:br>
              <a:rPr lang="en-GB" dirty="0"/>
            </a:br>
            <a:r>
              <a:rPr lang="en-GB" dirty="0">
                <a:solidFill>
                  <a:srgbClr val="000000"/>
                </a:solidFill>
                <a:latin typeface="Manrope"/>
              </a:rPr>
              <a:t>– Grasslands: 7 percent</a:t>
            </a:r>
            <a:br>
              <a:rPr lang="en-GB" dirty="0"/>
            </a:br>
            <a:r>
              <a:rPr lang="en-GB" dirty="0">
                <a:solidFill>
                  <a:srgbClr val="000000"/>
                </a:solidFill>
                <a:latin typeface="Manrope"/>
              </a:rPr>
              <a:t>– Urban and industrial land: 3 percent</a:t>
            </a:r>
            <a:br>
              <a:rPr lang="en-GB" dirty="0"/>
            </a:br>
            <a:r>
              <a:rPr lang="en-GB" dirty="0">
                <a:solidFill>
                  <a:srgbClr val="000000"/>
                </a:solidFill>
                <a:latin typeface="Manrope"/>
              </a:rPr>
              <a:t>– Exposed rock and mountains: 4.5 percent</a:t>
            </a:r>
            <a:endParaRPr lang="en-GB" dirty="0"/>
          </a:p>
        </p:txBody>
      </p:sp>
      <p:pic>
        <p:nvPicPr>
          <p:cNvPr id="1026" name="Picture 2" descr="Sweden Map and Satellite Image">
            <a:extLst>
              <a:ext uri="{FF2B5EF4-FFF2-40B4-BE49-F238E27FC236}">
                <a16:creationId xmlns:a16="http://schemas.microsoft.com/office/drawing/2014/main" id="{0CBB223F-1C20-4C2E-8120-BA757E03D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121" y="2447830"/>
            <a:ext cx="6019541" cy="3210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od Morgon, Good Morning in swedish language Stock Photo | Adobe Stock">
            <a:extLst>
              <a:ext uri="{FF2B5EF4-FFF2-40B4-BE49-F238E27FC236}">
                <a16:creationId xmlns:a16="http://schemas.microsoft.com/office/drawing/2014/main" id="{66972C28-FAFF-4C21-9FB8-B2EEFE2FEB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51" t="40102" r="3098" b="21952"/>
          <a:stretch/>
        </p:blipFill>
        <p:spPr bwMode="auto">
          <a:xfrm>
            <a:off x="6975808" y="5470323"/>
            <a:ext cx="4848409" cy="129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6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1018" y="3843128"/>
            <a:ext cx="4902489" cy="219365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D5156"/>
                </a:solidFill>
                <a:latin typeface="arial" panose="020B0604020202020204" pitchFamily="34" charset="0"/>
              </a:rPr>
              <a:t>Swahili</a:t>
            </a:r>
            <a:r>
              <a:rPr lang="en-US" sz="1600" dirty="0">
                <a:solidFill>
                  <a:srgbClr val="4D5156"/>
                </a:solidFill>
                <a:latin typeface="arial" panose="020B0604020202020204" pitchFamily="34" charset="0"/>
              </a:rPr>
              <a:t>, also known by its local name Kiswahili, is a Bantu language spoken by the Swahili people, who are found primarily in Tanzania, Kenya and Mozambique.</a:t>
            </a:r>
            <a:endParaRPr lang="en-GB" sz="1600"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05.05.25</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323439"/>
          </a:xfrm>
          <a:prstGeom prst="rect">
            <a:avLst/>
          </a:prstGeom>
          <a:noFill/>
        </p:spPr>
        <p:txBody>
          <a:bodyPr wrap="square" rtlCol="0">
            <a:spAutoFit/>
          </a:bodyPr>
          <a:lstStyle/>
          <a:p>
            <a:pPr algn="ctr"/>
            <a:r>
              <a:rPr lang="en-GB" sz="8000" b="1" dirty="0">
                <a:solidFill>
                  <a:srgbClr val="FF0000"/>
                </a:solidFill>
              </a:rPr>
              <a:t>Swahili</a:t>
            </a:r>
          </a:p>
        </p:txBody>
      </p:sp>
      <p:pic>
        <p:nvPicPr>
          <p:cNvPr id="10" name="Picture 9">
            <a:extLst>
              <a:ext uri="{FF2B5EF4-FFF2-40B4-BE49-F238E27FC236}">
                <a16:creationId xmlns:a16="http://schemas.microsoft.com/office/drawing/2014/main" id="{8C62B120-00FC-41B1-826D-37E7DD33806D}"/>
              </a:ext>
            </a:extLst>
          </p:cNvPr>
          <p:cNvPicPr>
            <a:picLocks noChangeAspect="1"/>
          </p:cNvPicPr>
          <p:nvPr/>
        </p:nvPicPr>
        <p:blipFill>
          <a:blip r:embed="rId2"/>
          <a:stretch>
            <a:fillRect/>
          </a:stretch>
        </p:blipFill>
        <p:spPr>
          <a:xfrm>
            <a:off x="7684346" y="1218748"/>
            <a:ext cx="4511038" cy="3897537"/>
          </a:xfrm>
          <a:prstGeom prst="rect">
            <a:avLst/>
          </a:prstGeom>
        </p:spPr>
      </p:pic>
      <p:pic>
        <p:nvPicPr>
          <p:cNvPr id="11" name="Picture 10">
            <a:extLst>
              <a:ext uri="{FF2B5EF4-FFF2-40B4-BE49-F238E27FC236}">
                <a16:creationId xmlns:a16="http://schemas.microsoft.com/office/drawing/2014/main" id="{55A275AA-5F42-48E0-B678-2E9E429488D9}"/>
              </a:ext>
            </a:extLst>
          </p:cNvPr>
          <p:cNvPicPr>
            <a:picLocks noChangeAspect="1"/>
          </p:cNvPicPr>
          <p:nvPr/>
        </p:nvPicPr>
        <p:blipFill>
          <a:blip r:embed="rId3"/>
          <a:stretch>
            <a:fillRect/>
          </a:stretch>
        </p:blipFill>
        <p:spPr>
          <a:xfrm>
            <a:off x="5018773" y="1011921"/>
            <a:ext cx="2672415" cy="1634849"/>
          </a:xfrm>
          <a:prstGeom prst="rect">
            <a:avLst/>
          </a:prstGeom>
        </p:spPr>
      </p:pic>
      <p:sp>
        <p:nvSpPr>
          <p:cNvPr id="12" name="TextBox 11">
            <a:extLst>
              <a:ext uri="{FF2B5EF4-FFF2-40B4-BE49-F238E27FC236}">
                <a16:creationId xmlns:a16="http://schemas.microsoft.com/office/drawing/2014/main" id="{E5E0B66A-88FA-4974-B3A1-40F66B2F7BF3}"/>
              </a:ext>
            </a:extLst>
          </p:cNvPr>
          <p:cNvSpPr txBox="1"/>
          <p:nvPr/>
        </p:nvSpPr>
        <p:spPr>
          <a:xfrm>
            <a:off x="5696502" y="6173374"/>
            <a:ext cx="1763944" cy="369332"/>
          </a:xfrm>
          <a:prstGeom prst="rect">
            <a:avLst/>
          </a:prstGeom>
          <a:noFill/>
        </p:spPr>
        <p:txBody>
          <a:bodyPr wrap="none" rtlCol="0">
            <a:spAutoFit/>
          </a:bodyPr>
          <a:lstStyle/>
          <a:p>
            <a:r>
              <a:rPr lang="en-GB" dirty="0">
                <a:hlinkClick r:id="rId4"/>
              </a:rPr>
              <a:t>Swahili short clip</a:t>
            </a:r>
            <a:endParaRPr lang="en-GB" dirty="0"/>
          </a:p>
        </p:txBody>
      </p:sp>
      <p:pic>
        <p:nvPicPr>
          <p:cNvPr id="13" name="Picture 12">
            <a:extLst>
              <a:ext uri="{FF2B5EF4-FFF2-40B4-BE49-F238E27FC236}">
                <a16:creationId xmlns:a16="http://schemas.microsoft.com/office/drawing/2014/main" id="{88091514-6197-491D-AD02-90DECEB106D9}"/>
              </a:ext>
            </a:extLst>
          </p:cNvPr>
          <p:cNvPicPr>
            <a:picLocks noChangeAspect="1"/>
          </p:cNvPicPr>
          <p:nvPr/>
        </p:nvPicPr>
        <p:blipFill>
          <a:blip r:embed="rId5"/>
          <a:stretch>
            <a:fillRect/>
          </a:stretch>
        </p:blipFill>
        <p:spPr>
          <a:xfrm>
            <a:off x="5726922" y="4283027"/>
            <a:ext cx="1531573" cy="1467085"/>
          </a:xfrm>
          <a:prstGeom prst="rect">
            <a:avLst/>
          </a:prstGeom>
        </p:spPr>
      </p:pic>
    </p:spTree>
    <p:extLst>
      <p:ext uri="{BB962C8B-B14F-4D97-AF65-F5344CB8AC3E}">
        <p14:creationId xmlns:p14="http://schemas.microsoft.com/office/powerpoint/2010/main" val="856985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1018" y="3843128"/>
            <a:ext cx="4902489" cy="219365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Romanian is a Romance language, belonging to the Italic branch of the Indo-European language family, having much in common with languages such as Italian, Spanish, French and Portuguese.</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12.05.23</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323439"/>
          </a:xfrm>
          <a:prstGeom prst="rect">
            <a:avLst/>
          </a:prstGeom>
          <a:noFill/>
        </p:spPr>
        <p:txBody>
          <a:bodyPr wrap="square" rtlCol="0">
            <a:spAutoFit/>
          </a:bodyPr>
          <a:lstStyle/>
          <a:p>
            <a:pPr algn="ctr"/>
            <a:r>
              <a:rPr lang="en-GB" sz="8000" b="1" dirty="0">
                <a:solidFill>
                  <a:srgbClr val="FF0000"/>
                </a:solidFill>
              </a:rPr>
              <a:t>Romanian</a:t>
            </a:r>
          </a:p>
        </p:txBody>
      </p:sp>
      <p:sp>
        <p:nvSpPr>
          <p:cNvPr id="3" name="Rectangle 2">
            <a:extLst>
              <a:ext uri="{FF2B5EF4-FFF2-40B4-BE49-F238E27FC236}">
                <a16:creationId xmlns:a16="http://schemas.microsoft.com/office/drawing/2014/main" id="{0863565F-3F40-4267-9E1A-56501AB47239}"/>
              </a:ext>
            </a:extLst>
          </p:cNvPr>
          <p:cNvSpPr/>
          <p:nvPr/>
        </p:nvSpPr>
        <p:spPr>
          <a:xfrm>
            <a:off x="3102428" y="6200182"/>
            <a:ext cx="6096000" cy="646331"/>
          </a:xfrm>
          <a:prstGeom prst="rect">
            <a:avLst/>
          </a:prstGeom>
        </p:spPr>
        <p:txBody>
          <a:bodyPr>
            <a:spAutoFit/>
          </a:bodyPr>
          <a:lstStyle/>
          <a:p>
            <a:r>
              <a:rPr lang="en-GB" dirty="0">
                <a:hlinkClick r:id="rId2"/>
              </a:rPr>
              <a:t>Learn Romanian in 20 Minutes - ALL the Basics You Need - YouTube</a:t>
            </a:r>
            <a:endParaRPr lang="en-GB" dirty="0"/>
          </a:p>
        </p:txBody>
      </p:sp>
      <p:pic>
        <p:nvPicPr>
          <p:cNvPr id="1026" name="Picture 2" descr="Moldova–Romania relations - Wikipedia">
            <a:extLst>
              <a:ext uri="{FF2B5EF4-FFF2-40B4-BE49-F238E27FC236}">
                <a16:creationId xmlns:a16="http://schemas.microsoft.com/office/drawing/2014/main" id="{D6BC701C-7667-46CA-B2BD-160C552CC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471" y="295923"/>
            <a:ext cx="3536329" cy="2942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manian Translation Services | Pangea Localization Services">
            <a:extLst>
              <a:ext uri="{FF2B5EF4-FFF2-40B4-BE49-F238E27FC236}">
                <a16:creationId xmlns:a16="http://schemas.microsoft.com/office/drawing/2014/main" id="{AB12FF28-7ACF-4D96-B63A-F0355A371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7638" y="3139556"/>
            <a:ext cx="3927799" cy="239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44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1370" y="3066455"/>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04502" y="4092476"/>
            <a:ext cx="4902489" cy="219365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The official language of Thailand is Central Thai (Siamese), a native language in Central (including the Bangkok Metropolitan Region), Southwestern, and </a:t>
            </a:r>
            <a:r>
              <a:rPr lang="en-GB" sz="1600">
                <a:solidFill>
                  <a:schemeClr val="tx1"/>
                </a:solidFill>
              </a:rPr>
              <a:t>Eastern Thailand.</a:t>
            </a:r>
            <a:endParaRPr lang="en-GB" sz="1600"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19.05.25</a:t>
            </a:r>
          </a:p>
        </p:txBody>
      </p:sp>
      <p:sp>
        <p:nvSpPr>
          <p:cNvPr id="8" name="TextBox 7">
            <a:extLst>
              <a:ext uri="{FF2B5EF4-FFF2-40B4-BE49-F238E27FC236}">
                <a16:creationId xmlns:a16="http://schemas.microsoft.com/office/drawing/2014/main" id="{592765FD-6828-4172-8DCB-5054994B5B67}"/>
              </a:ext>
            </a:extLst>
          </p:cNvPr>
          <p:cNvSpPr txBox="1"/>
          <p:nvPr/>
        </p:nvSpPr>
        <p:spPr>
          <a:xfrm>
            <a:off x="367783" y="653848"/>
            <a:ext cx="6563791" cy="2554545"/>
          </a:xfrm>
          <a:prstGeom prst="rect">
            <a:avLst/>
          </a:prstGeom>
          <a:noFill/>
        </p:spPr>
        <p:txBody>
          <a:bodyPr wrap="square" rtlCol="0">
            <a:spAutoFit/>
          </a:bodyPr>
          <a:lstStyle/>
          <a:p>
            <a:pPr algn="ctr"/>
            <a:r>
              <a:rPr lang="en-GB" sz="8000" b="1" dirty="0">
                <a:solidFill>
                  <a:srgbClr val="FF0000"/>
                </a:solidFill>
              </a:rPr>
              <a:t>Central Thai </a:t>
            </a:r>
          </a:p>
          <a:p>
            <a:pPr algn="ctr"/>
            <a:r>
              <a:rPr lang="en-GB" sz="8000" b="1" dirty="0">
                <a:solidFill>
                  <a:srgbClr val="FF0000"/>
                </a:solidFill>
              </a:rPr>
              <a:t>Siamese </a:t>
            </a:r>
          </a:p>
        </p:txBody>
      </p:sp>
      <p:pic>
        <p:nvPicPr>
          <p:cNvPr id="2050" name="Picture 2" descr="Thailand Map and Satellite Image">
            <a:extLst>
              <a:ext uri="{FF2B5EF4-FFF2-40B4-BE49-F238E27FC236}">
                <a16:creationId xmlns:a16="http://schemas.microsoft.com/office/drawing/2014/main" id="{C1DD2467-2EA5-45B6-838E-F4E533582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123" y="0"/>
            <a:ext cx="4061698" cy="21627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cdn.innovativelanguage.com/sns/em/blog/19/13_number/infographic/Thai_numbers.png">
            <a:extLst>
              <a:ext uri="{FF2B5EF4-FFF2-40B4-BE49-F238E27FC236}">
                <a16:creationId xmlns:a16="http://schemas.microsoft.com/office/drawing/2014/main" id="{B938DD67-86A2-41AC-8EAE-47C96FACD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345" y="2042808"/>
            <a:ext cx="3852153" cy="481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02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Half term</a:t>
            </a:r>
            <a:endParaRPr lang="en-GB" sz="7200" b="1" dirty="0"/>
          </a:p>
        </p:txBody>
      </p:sp>
    </p:spTree>
    <p:extLst>
      <p:ext uri="{BB962C8B-B14F-4D97-AF65-F5344CB8AC3E}">
        <p14:creationId xmlns:p14="http://schemas.microsoft.com/office/powerpoint/2010/main" val="1552670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54088" y="2677553"/>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216123" y="3547095"/>
            <a:ext cx="4992792" cy="2724575"/>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Scottish Gaelic</a:t>
            </a:r>
            <a:r>
              <a:rPr lang="en-GB" dirty="0">
                <a:solidFill>
                  <a:schemeClr val="tx1"/>
                </a:solidFill>
              </a:rPr>
              <a:t> also known as </a:t>
            </a:r>
            <a:r>
              <a:rPr lang="en-GB" b="1" dirty="0">
                <a:solidFill>
                  <a:schemeClr val="tx1"/>
                </a:solidFill>
              </a:rPr>
              <a:t>Scots Gaelic</a:t>
            </a:r>
            <a:r>
              <a:rPr lang="en-GB" dirty="0">
                <a:solidFill>
                  <a:srgbClr val="191919"/>
                </a:solidFill>
              </a:rPr>
              <a:t> is most likely to be spoken in The Highlands and islands, particularly in the Outer Hebrides, on the Isle of Skye, and to a lesser extent in Argyll &amp; The Isles.</a:t>
            </a: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2.6.25</a:t>
            </a:r>
          </a:p>
        </p:txBody>
      </p:sp>
      <p:sp>
        <p:nvSpPr>
          <p:cNvPr id="8" name="TextBox 7">
            <a:extLst>
              <a:ext uri="{FF2B5EF4-FFF2-40B4-BE49-F238E27FC236}">
                <a16:creationId xmlns:a16="http://schemas.microsoft.com/office/drawing/2014/main" id="{592765FD-6828-4172-8DCB-5054994B5B67}"/>
              </a:ext>
            </a:extLst>
          </p:cNvPr>
          <p:cNvSpPr txBox="1"/>
          <p:nvPr/>
        </p:nvSpPr>
        <p:spPr>
          <a:xfrm>
            <a:off x="-134045" y="392238"/>
            <a:ext cx="6201278" cy="2369880"/>
          </a:xfrm>
          <a:prstGeom prst="rect">
            <a:avLst/>
          </a:prstGeom>
          <a:noFill/>
        </p:spPr>
        <p:txBody>
          <a:bodyPr wrap="square" rtlCol="0">
            <a:spAutoFit/>
          </a:bodyPr>
          <a:lstStyle/>
          <a:p>
            <a:pPr algn="ctr"/>
            <a:r>
              <a:rPr lang="en-US" sz="7400" b="1" dirty="0">
                <a:solidFill>
                  <a:srgbClr val="FF0000"/>
                </a:solidFill>
              </a:rPr>
              <a:t>Scottish </a:t>
            </a:r>
          </a:p>
          <a:p>
            <a:pPr algn="ctr"/>
            <a:r>
              <a:rPr lang="en-US" sz="7400" b="1" dirty="0">
                <a:solidFill>
                  <a:srgbClr val="FF0000"/>
                </a:solidFill>
              </a:rPr>
              <a:t>Gaelic</a:t>
            </a:r>
            <a:endParaRPr lang="en-GB" sz="7400" b="1" dirty="0">
              <a:solidFill>
                <a:srgbClr val="FF0000"/>
              </a:solidFill>
            </a:endParaRPr>
          </a:p>
        </p:txBody>
      </p:sp>
      <p:sp>
        <p:nvSpPr>
          <p:cNvPr id="2" name="Double Wave 1">
            <a:extLst>
              <a:ext uri="{FF2B5EF4-FFF2-40B4-BE49-F238E27FC236}">
                <a16:creationId xmlns:a16="http://schemas.microsoft.com/office/drawing/2014/main" id="{40E6EA52-7416-4C76-B213-C8C521DAAD43}"/>
              </a:ext>
            </a:extLst>
          </p:cNvPr>
          <p:cNvSpPr/>
          <p:nvPr/>
        </p:nvSpPr>
        <p:spPr>
          <a:xfrm>
            <a:off x="5478064" y="5661498"/>
            <a:ext cx="2770991" cy="1065874"/>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Gaelic is spoken today by around 60, 000 Scots.</a:t>
            </a:r>
            <a:endParaRPr lang="en-GB" dirty="0"/>
          </a:p>
        </p:txBody>
      </p:sp>
      <p:sp>
        <p:nvSpPr>
          <p:cNvPr id="11" name="Rectangle 10">
            <a:extLst>
              <a:ext uri="{FF2B5EF4-FFF2-40B4-BE49-F238E27FC236}">
                <a16:creationId xmlns:a16="http://schemas.microsoft.com/office/drawing/2014/main" id="{C0141421-1FD8-4E2D-A159-53011D094F9E}"/>
              </a:ext>
            </a:extLst>
          </p:cNvPr>
          <p:cNvSpPr/>
          <p:nvPr/>
        </p:nvSpPr>
        <p:spPr>
          <a:xfrm>
            <a:off x="3404681" y="6222080"/>
            <a:ext cx="2393004" cy="430887"/>
          </a:xfrm>
          <a:prstGeom prst="rect">
            <a:avLst/>
          </a:prstGeom>
        </p:spPr>
        <p:txBody>
          <a:bodyPr wrap="square">
            <a:spAutoFit/>
          </a:bodyPr>
          <a:lstStyle/>
          <a:p>
            <a:r>
              <a:rPr lang="en-GB" sz="2200" dirty="0">
                <a:hlinkClick r:id="rId2"/>
              </a:rPr>
              <a:t>Scottish Gaelic</a:t>
            </a:r>
            <a:endParaRPr lang="en-GB" sz="2200" dirty="0"/>
          </a:p>
        </p:txBody>
      </p:sp>
      <p:sp>
        <p:nvSpPr>
          <p:cNvPr id="13" name="Rectangle 12">
            <a:extLst>
              <a:ext uri="{FF2B5EF4-FFF2-40B4-BE49-F238E27FC236}">
                <a16:creationId xmlns:a16="http://schemas.microsoft.com/office/drawing/2014/main" id="{D87032F5-BAD3-4397-B79F-A1B0BD501F63}"/>
              </a:ext>
            </a:extLst>
          </p:cNvPr>
          <p:cNvSpPr/>
          <p:nvPr/>
        </p:nvSpPr>
        <p:spPr>
          <a:xfrm>
            <a:off x="9141453" y="4156907"/>
            <a:ext cx="3099438" cy="369332"/>
          </a:xfrm>
          <a:prstGeom prst="rect">
            <a:avLst/>
          </a:prstGeom>
        </p:spPr>
        <p:txBody>
          <a:bodyPr wrap="none">
            <a:spAutoFit/>
          </a:bodyPr>
          <a:lstStyle/>
          <a:p>
            <a:r>
              <a:rPr lang="en-GB" dirty="0">
                <a:hlinkClick r:id="rId3"/>
              </a:rPr>
              <a:t>Katie Morag - About the Words</a:t>
            </a:r>
            <a:endParaRPr lang="en-GB" dirty="0"/>
          </a:p>
        </p:txBody>
      </p:sp>
      <p:pic>
        <p:nvPicPr>
          <p:cNvPr id="14" name="Picture 2" descr="Katie Morag&amp;#39;s Island Stories (Katie Morag, 8)">
            <a:extLst>
              <a:ext uri="{FF2B5EF4-FFF2-40B4-BE49-F238E27FC236}">
                <a16:creationId xmlns:a16="http://schemas.microsoft.com/office/drawing/2014/main" id="{A7077A95-DD9B-4978-A0AD-CD976DD87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2720" y="4703504"/>
            <a:ext cx="2533157" cy="19159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Outer Hebrides map | Hebrides, Outer hebrides, Scotland">
            <a:extLst>
              <a:ext uri="{FF2B5EF4-FFF2-40B4-BE49-F238E27FC236}">
                <a16:creationId xmlns:a16="http://schemas.microsoft.com/office/drawing/2014/main" id="{11ABBE21-A9E8-4493-A1AC-F6BFBBB000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338" y="1342493"/>
            <a:ext cx="3547296" cy="38772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uter Hebrides | Scotland, Islands, Map, &amp; Facts | Britannica">
            <a:extLst>
              <a:ext uri="{FF2B5EF4-FFF2-40B4-BE49-F238E27FC236}">
                <a16:creationId xmlns:a16="http://schemas.microsoft.com/office/drawing/2014/main" id="{79930DD0-1A54-4358-AEED-C5C98C6938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085" t="14356" r="20429" b="13811"/>
          <a:stretch/>
        </p:blipFill>
        <p:spPr bwMode="auto">
          <a:xfrm>
            <a:off x="9291061" y="375665"/>
            <a:ext cx="2628868" cy="307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05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Arabic</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Arabic is spoken by over 313 million people around the world mainly in North Africa, the Arabian Peninsula and the Middle East. There are 25 countries that have Arabic as an official or co-official language including countries such as; Algeria, Egypt, Iraq, Tunisia and the United Arab Emirates.</a:t>
            </a:r>
            <a:endParaRPr lang="en-GB" sz="1050" dirty="0">
              <a:solidFill>
                <a:schemeClr val="tx1"/>
              </a:solidFill>
            </a:endParaRP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09.6.25</a:t>
            </a:r>
          </a:p>
        </p:txBody>
      </p:sp>
      <p:pic>
        <p:nvPicPr>
          <p:cNvPr id="7" name="Picture 6">
            <a:extLst>
              <a:ext uri="{FF2B5EF4-FFF2-40B4-BE49-F238E27FC236}">
                <a16:creationId xmlns:a16="http://schemas.microsoft.com/office/drawing/2014/main" id="{4FF45443-F31A-46AB-9964-ABC3A50DD6FA}"/>
              </a:ext>
            </a:extLst>
          </p:cNvPr>
          <p:cNvPicPr>
            <a:picLocks noChangeAspect="1"/>
          </p:cNvPicPr>
          <p:nvPr/>
        </p:nvPicPr>
        <p:blipFill>
          <a:blip r:embed="rId2"/>
          <a:stretch>
            <a:fillRect/>
          </a:stretch>
        </p:blipFill>
        <p:spPr>
          <a:xfrm>
            <a:off x="6193971" y="1575001"/>
            <a:ext cx="5725957" cy="3707997"/>
          </a:xfrm>
          <a:prstGeom prst="rect">
            <a:avLst/>
          </a:prstGeom>
        </p:spPr>
      </p:pic>
    </p:spTree>
    <p:extLst>
      <p:ext uri="{BB962C8B-B14F-4D97-AF65-F5344CB8AC3E}">
        <p14:creationId xmlns:p14="http://schemas.microsoft.com/office/powerpoint/2010/main" val="910809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CEF01-8C6F-4E49-84E8-62EF06EA4A34}"/>
              </a:ext>
            </a:extLst>
          </p:cNvPr>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3" name="TextBox 2">
            <a:extLst>
              <a:ext uri="{FF2B5EF4-FFF2-40B4-BE49-F238E27FC236}">
                <a16:creationId xmlns:a16="http://schemas.microsoft.com/office/drawing/2014/main" id="{494A1B0C-D14B-40B6-9D01-9E10358CA298}"/>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Hindi</a:t>
            </a:r>
          </a:p>
        </p:txBody>
      </p:sp>
      <p:sp>
        <p:nvSpPr>
          <p:cNvPr id="4" name="TextBox 3">
            <a:extLst>
              <a:ext uri="{FF2B5EF4-FFF2-40B4-BE49-F238E27FC236}">
                <a16:creationId xmlns:a16="http://schemas.microsoft.com/office/drawing/2014/main" id="{CD1EFB64-FF9B-4C0C-BEB6-5D607E6B9C14}"/>
              </a:ext>
            </a:extLst>
          </p:cNvPr>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5" name="Cloud Callout 6">
            <a:extLst>
              <a:ext uri="{FF2B5EF4-FFF2-40B4-BE49-F238E27FC236}">
                <a16:creationId xmlns:a16="http://schemas.microsoft.com/office/drawing/2014/main" id="{B19D7882-1BE4-41B6-9AF0-7A7B42CDC024}"/>
              </a:ext>
            </a:extLst>
          </p:cNvPr>
          <p:cNvSpPr/>
          <p:nvPr/>
        </p:nvSpPr>
        <p:spPr>
          <a:xfrm>
            <a:off x="272072" y="3737441"/>
            <a:ext cx="4855099" cy="2476501"/>
          </a:xfrm>
          <a:prstGeom prst="cloudCallout">
            <a:avLst>
              <a:gd name="adj1" fmla="val 56470"/>
              <a:gd name="adj2" fmla="val 3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With over 584 million native speakers, Hindi is most widely spoken in India. However, it is also spoken in many other countries around the world such as Nepal, Mauritius and United States of America. </a:t>
            </a:r>
            <a:endParaRPr lang="en-GB" sz="900" dirty="0">
              <a:solidFill>
                <a:schemeClr val="tx1"/>
              </a:solidFill>
            </a:endParaRPr>
          </a:p>
        </p:txBody>
      </p:sp>
      <p:sp>
        <p:nvSpPr>
          <p:cNvPr id="6" name="TextBox 5">
            <a:extLst>
              <a:ext uri="{FF2B5EF4-FFF2-40B4-BE49-F238E27FC236}">
                <a16:creationId xmlns:a16="http://schemas.microsoft.com/office/drawing/2014/main" id="{615E94C7-E5F0-4F29-9195-5B3ED308CABE}"/>
              </a:ext>
            </a:extLst>
          </p:cNvPr>
          <p:cNvSpPr txBox="1"/>
          <p:nvPr/>
        </p:nvSpPr>
        <p:spPr>
          <a:xfrm>
            <a:off x="367783" y="6358040"/>
            <a:ext cx="1819548" cy="369332"/>
          </a:xfrm>
          <a:prstGeom prst="rect">
            <a:avLst/>
          </a:prstGeom>
          <a:noFill/>
        </p:spPr>
        <p:txBody>
          <a:bodyPr wrap="square" rtlCol="0">
            <a:spAutoFit/>
          </a:bodyPr>
          <a:lstStyle/>
          <a:p>
            <a:r>
              <a:rPr lang="en-GB" dirty="0"/>
              <a:t>WB: 16.6.25</a:t>
            </a:r>
          </a:p>
        </p:txBody>
      </p:sp>
      <p:pic>
        <p:nvPicPr>
          <p:cNvPr id="8" name="Picture 7">
            <a:extLst>
              <a:ext uri="{FF2B5EF4-FFF2-40B4-BE49-F238E27FC236}">
                <a16:creationId xmlns:a16="http://schemas.microsoft.com/office/drawing/2014/main" id="{86D1C7D0-B3CA-4B47-8D4A-80ECECF4207A}"/>
              </a:ext>
            </a:extLst>
          </p:cNvPr>
          <p:cNvPicPr>
            <a:picLocks noChangeAspect="1"/>
          </p:cNvPicPr>
          <p:nvPr/>
        </p:nvPicPr>
        <p:blipFill>
          <a:blip r:embed="rId2"/>
          <a:stretch>
            <a:fillRect/>
          </a:stretch>
        </p:blipFill>
        <p:spPr>
          <a:xfrm>
            <a:off x="7064831" y="1082062"/>
            <a:ext cx="4124325" cy="4693875"/>
          </a:xfrm>
          <a:prstGeom prst="rect">
            <a:avLst/>
          </a:prstGeom>
        </p:spPr>
      </p:pic>
    </p:spTree>
    <p:extLst>
      <p:ext uri="{BB962C8B-B14F-4D97-AF65-F5344CB8AC3E}">
        <p14:creationId xmlns:p14="http://schemas.microsoft.com/office/powerpoint/2010/main" val="429186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295090" y="653848"/>
            <a:ext cx="7223760" cy="1569660"/>
          </a:xfrm>
          <a:prstGeom prst="rect">
            <a:avLst/>
          </a:prstGeom>
          <a:noFill/>
        </p:spPr>
        <p:txBody>
          <a:bodyPr wrap="square" rtlCol="0">
            <a:spAutoFit/>
          </a:bodyPr>
          <a:lstStyle/>
          <a:p>
            <a:pPr algn="ctr"/>
            <a:r>
              <a:rPr lang="en-GB" sz="9600" b="1" dirty="0">
                <a:solidFill>
                  <a:srgbClr val="FF0000"/>
                </a:solidFill>
              </a:rPr>
              <a:t>Vietnamese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95679" y="3679724"/>
            <a:ext cx="5544637" cy="2524428"/>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9ED43DE-7CEA-4665-BDFF-752F09A73283}"/>
              </a:ext>
            </a:extLst>
          </p:cNvPr>
          <p:cNvSpPr txBox="1"/>
          <p:nvPr/>
        </p:nvSpPr>
        <p:spPr>
          <a:xfrm>
            <a:off x="367783" y="6358040"/>
            <a:ext cx="1819548" cy="369332"/>
          </a:xfrm>
          <a:prstGeom prst="rect">
            <a:avLst/>
          </a:prstGeom>
          <a:noFill/>
        </p:spPr>
        <p:txBody>
          <a:bodyPr wrap="square" rtlCol="0">
            <a:spAutoFit/>
          </a:bodyPr>
          <a:lstStyle/>
          <a:p>
            <a:r>
              <a:rPr lang="en-GB" dirty="0"/>
              <a:t>WB: 30.09.24</a:t>
            </a:r>
          </a:p>
        </p:txBody>
      </p:sp>
      <p:pic>
        <p:nvPicPr>
          <p:cNvPr id="2050" name="Picture 2" descr="What is the main language spoken in Vietnam? | by StudyCountry | Medium">
            <a:extLst>
              <a:ext uri="{FF2B5EF4-FFF2-40B4-BE49-F238E27FC236}">
                <a16:creationId xmlns:a16="http://schemas.microsoft.com/office/drawing/2014/main" id="{4D23C756-BD38-456C-B478-5FD1395C3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792" y="1310645"/>
            <a:ext cx="5544638" cy="3922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A07491-B831-4853-AA02-8D293F1DE7EF}"/>
              </a:ext>
            </a:extLst>
          </p:cNvPr>
          <p:cNvSpPr txBox="1"/>
          <p:nvPr/>
        </p:nvSpPr>
        <p:spPr>
          <a:xfrm>
            <a:off x="1108952" y="4114801"/>
            <a:ext cx="4373567" cy="1200329"/>
          </a:xfrm>
          <a:prstGeom prst="rect">
            <a:avLst/>
          </a:prstGeom>
          <a:noFill/>
        </p:spPr>
        <p:txBody>
          <a:bodyPr wrap="square" rtlCol="0">
            <a:spAutoFit/>
          </a:bodyPr>
          <a:lstStyle/>
          <a:p>
            <a:r>
              <a:rPr lang="en-US" sz="2400" dirty="0"/>
              <a:t>Vietnamese is spoken by around 80 million people in Vietnam, Cambodia, Laos, and the USA.</a:t>
            </a:r>
            <a:endParaRPr lang="en-GB" sz="2400" dirty="0"/>
          </a:p>
        </p:txBody>
      </p:sp>
    </p:spTree>
    <p:extLst>
      <p:ext uri="{BB962C8B-B14F-4D97-AF65-F5344CB8AC3E}">
        <p14:creationId xmlns:p14="http://schemas.microsoft.com/office/powerpoint/2010/main" val="124230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879566" y="800099"/>
            <a:ext cx="7223760" cy="1569660"/>
          </a:xfrm>
          <a:prstGeom prst="rect">
            <a:avLst/>
          </a:prstGeom>
          <a:noFill/>
        </p:spPr>
        <p:txBody>
          <a:bodyPr wrap="square" rtlCol="0">
            <a:spAutoFit/>
          </a:bodyPr>
          <a:lstStyle/>
          <a:p>
            <a:pPr algn="ctr"/>
            <a:r>
              <a:rPr lang="en-GB" sz="9600" b="1" dirty="0">
                <a:solidFill>
                  <a:srgbClr val="FF0000"/>
                </a:solidFill>
              </a:rPr>
              <a:t> Serbian</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502779" y="3679724"/>
            <a:ext cx="4754981" cy="2583482"/>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23.6.25</a:t>
            </a:r>
          </a:p>
        </p:txBody>
      </p:sp>
      <p:pic>
        <p:nvPicPr>
          <p:cNvPr id="2" name="Picture 1">
            <a:extLst>
              <a:ext uri="{FF2B5EF4-FFF2-40B4-BE49-F238E27FC236}">
                <a16:creationId xmlns:a16="http://schemas.microsoft.com/office/drawing/2014/main" id="{4E21E3FC-6118-43E1-A9C3-5E9BEFFFEF40}"/>
              </a:ext>
            </a:extLst>
          </p:cNvPr>
          <p:cNvPicPr>
            <a:picLocks noChangeAspect="1"/>
          </p:cNvPicPr>
          <p:nvPr/>
        </p:nvPicPr>
        <p:blipFill>
          <a:blip r:embed="rId2"/>
          <a:stretch>
            <a:fillRect/>
          </a:stretch>
        </p:blipFill>
        <p:spPr>
          <a:xfrm>
            <a:off x="6478773" y="466666"/>
            <a:ext cx="5210448" cy="5768024"/>
          </a:xfrm>
          <a:prstGeom prst="rect">
            <a:avLst/>
          </a:prstGeom>
        </p:spPr>
      </p:pic>
      <p:sp>
        <p:nvSpPr>
          <p:cNvPr id="3" name="Rectangle 2">
            <a:extLst>
              <a:ext uri="{FF2B5EF4-FFF2-40B4-BE49-F238E27FC236}">
                <a16:creationId xmlns:a16="http://schemas.microsoft.com/office/drawing/2014/main" id="{43723CD2-6139-4F92-A739-82FA6B42D7ED}"/>
              </a:ext>
            </a:extLst>
          </p:cNvPr>
          <p:cNvSpPr/>
          <p:nvPr/>
        </p:nvSpPr>
        <p:spPr>
          <a:xfrm>
            <a:off x="1089254" y="4232801"/>
            <a:ext cx="3576084" cy="1477328"/>
          </a:xfrm>
          <a:prstGeom prst="rect">
            <a:avLst/>
          </a:prstGeom>
        </p:spPr>
        <p:txBody>
          <a:bodyPr wrap="square">
            <a:spAutoFit/>
          </a:bodyPr>
          <a:lstStyle/>
          <a:p>
            <a:pPr algn="ctr"/>
            <a:r>
              <a:rPr lang="en-GB" dirty="0">
                <a:solidFill>
                  <a:srgbClr val="202124"/>
                </a:solidFill>
              </a:rPr>
              <a:t>Serbian is the official language of the Republic of Serbia, and it is also spoken in other countries such as Croatia, Bosnia-Herzegovina, and Montenegro.</a:t>
            </a:r>
            <a:endParaRPr lang="en-GB" dirty="0"/>
          </a:p>
        </p:txBody>
      </p:sp>
    </p:spTree>
    <p:extLst>
      <p:ext uri="{BB962C8B-B14F-4D97-AF65-F5344CB8AC3E}">
        <p14:creationId xmlns:p14="http://schemas.microsoft.com/office/powerpoint/2010/main" val="2230734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997623" y="855818"/>
            <a:ext cx="7223760" cy="1569660"/>
          </a:xfrm>
          <a:prstGeom prst="rect">
            <a:avLst/>
          </a:prstGeom>
          <a:noFill/>
        </p:spPr>
        <p:txBody>
          <a:bodyPr wrap="square" rtlCol="0">
            <a:spAutoFit/>
          </a:bodyPr>
          <a:lstStyle/>
          <a:p>
            <a:pPr algn="ctr"/>
            <a:r>
              <a:rPr lang="en-GB" sz="9600" b="1" dirty="0">
                <a:solidFill>
                  <a:srgbClr val="FF0000"/>
                </a:solidFill>
              </a:rPr>
              <a:t> Greek</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3679724"/>
            <a:ext cx="4957000" cy="2678316"/>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30.6.25</a:t>
            </a:r>
          </a:p>
        </p:txBody>
      </p:sp>
      <p:pic>
        <p:nvPicPr>
          <p:cNvPr id="2" name="Picture 1">
            <a:extLst>
              <a:ext uri="{FF2B5EF4-FFF2-40B4-BE49-F238E27FC236}">
                <a16:creationId xmlns:a16="http://schemas.microsoft.com/office/drawing/2014/main" id="{F6D3C28E-FDB1-4151-BFB4-F7998FBB413C}"/>
              </a:ext>
            </a:extLst>
          </p:cNvPr>
          <p:cNvPicPr>
            <a:picLocks noChangeAspect="1"/>
          </p:cNvPicPr>
          <p:nvPr/>
        </p:nvPicPr>
        <p:blipFill>
          <a:blip r:embed="rId2"/>
          <a:stretch>
            <a:fillRect/>
          </a:stretch>
        </p:blipFill>
        <p:spPr>
          <a:xfrm>
            <a:off x="6813696" y="1294462"/>
            <a:ext cx="4574009" cy="4269075"/>
          </a:xfrm>
          <a:prstGeom prst="rect">
            <a:avLst/>
          </a:prstGeom>
        </p:spPr>
      </p:pic>
      <p:sp>
        <p:nvSpPr>
          <p:cNvPr id="3" name="Rectangle 2">
            <a:extLst>
              <a:ext uri="{FF2B5EF4-FFF2-40B4-BE49-F238E27FC236}">
                <a16:creationId xmlns:a16="http://schemas.microsoft.com/office/drawing/2014/main" id="{FF3EC842-F9A3-41F1-8C81-D1102D790EE8}"/>
              </a:ext>
            </a:extLst>
          </p:cNvPr>
          <p:cNvSpPr/>
          <p:nvPr/>
        </p:nvSpPr>
        <p:spPr>
          <a:xfrm>
            <a:off x="1277557" y="4149140"/>
            <a:ext cx="3765696" cy="1569660"/>
          </a:xfrm>
          <a:prstGeom prst="rect">
            <a:avLst/>
          </a:prstGeom>
        </p:spPr>
        <p:txBody>
          <a:bodyPr wrap="square">
            <a:spAutoFit/>
          </a:bodyPr>
          <a:lstStyle/>
          <a:p>
            <a:pPr algn="ctr"/>
            <a:r>
              <a:rPr lang="en-GB" sz="1600" dirty="0">
                <a:solidFill>
                  <a:srgbClr val="202124"/>
                </a:solidFill>
              </a:rPr>
              <a:t>Greek is the official language of Greece and Cyprus and one of the 24 official languages of the European Union. It is spoken by at least 13.5 million people today in Greece, Cyprus, Italy, Albania, Turkey, and the many other countries</a:t>
            </a:r>
            <a:endParaRPr lang="en-GB" sz="1600" dirty="0"/>
          </a:p>
        </p:txBody>
      </p:sp>
    </p:spTree>
    <p:extLst>
      <p:ext uri="{BB962C8B-B14F-4D97-AF65-F5344CB8AC3E}">
        <p14:creationId xmlns:p14="http://schemas.microsoft.com/office/powerpoint/2010/main" val="2234737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879566" y="855818"/>
            <a:ext cx="7223760" cy="1569660"/>
          </a:xfrm>
          <a:prstGeom prst="rect">
            <a:avLst/>
          </a:prstGeom>
          <a:noFill/>
        </p:spPr>
        <p:txBody>
          <a:bodyPr wrap="square" rtlCol="0">
            <a:spAutoFit/>
          </a:bodyPr>
          <a:lstStyle/>
          <a:p>
            <a:pPr algn="ctr"/>
            <a:r>
              <a:rPr lang="en-GB" sz="9600" b="1" dirty="0">
                <a:solidFill>
                  <a:srgbClr val="FF0000"/>
                </a:solidFill>
              </a:rPr>
              <a:t> Quechuan</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82443" y="3679724"/>
            <a:ext cx="4193177" cy="2378177"/>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7.7.25</a:t>
            </a:r>
          </a:p>
        </p:txBody>
      </p:sp>
      <p:sp>
        <p:nvSpPr>
          <p:cNvPr id="3" name="TextBox 2">
            <a:extLst>
              <a:ext uri="{FF2B5EF4-FFF2-40B4-BE49-F238E27FC236}">
                <a16:creationId xmlns:a16="http://schemas.microsoft.com/office/drawing/2014/main" id="{F6A5AA3D-1E94-4C81-AE03-AE5C074D7F77}"/>
              </a:ext>
            </a:extLst>
          </p:cNvPr>
          <p:cNvSpPr txBox="1"/>
          <p:nvPr/>
        </p:nvSpPr>
        <p:spPr>
          <a:xfrm>
            <a:off x="710100" y="4130148"/>
            <a:ext cx="3537864" cy="1569660"/>
          </a:xfrm>
          <a:prstGeom prst="rect">
            <a:avLst/>
          </a:prstGeom>
          <a:noFill/>
        </p:spPr>
        <p:txBody>
          <a:bodyPr wrap="square" rtlCol="0">
            <a:spAutoFit/>
          </a:bodyPr>
          <a:lstStyle/>
          <a:p>
            <a:pPr algn="ctr"/>
            <a:r>
              <a:rPr lang="en-GB" sz="1600" dirty="0"/>
              <a:t>Quechua is a language spoken primarily by people living in the Peruvian Andes. It is the most widely pre-Colombian language spoken by people in South America. Around 8-10 million people speak I including 25% of Peruvians.</a:t>
            </a:r>
          </a:p>
        </p:txBody>
      </p:sp>
      <p:pic>
        <p:nvPicPr>
          <p:cNvPr id="1026" name="Picture 2" descr="Qichwa-Simikuna.svg">
            <a:extLst>
              <a:ext uri="{FF2B5EF4-FFF2-40B4-BE49-F238E27FC236}">
                <a16:creationId xmlns:a16="http://schemas.microsoft.com/office/drawing/2014/main" id="{DF48AFA0-AC8E-49EE-9B15-53B24388E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111" y="0"/>
            <a:ext cx="4110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94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879566" y="855818"/>
            <a:ext cx="7223760" cy="1569660"/>
          </a:xfrm>
          <a:prstGeom prst="rect">
            <a:avLst/>
          </a:prstGeom>
          <a:noFill/>
        </p:spPr>
        <p:txBody>
          <a:bodyPr wrap="square" rtlCol="0">
            <a:spAutoFit/>
          </a:bodyPr>
          <a:lstStyle/>
          <a:p>
            <a:pPr algn="ctr"/>
            <a:r>
              <a:rPr lang="en-GB" sz="9600" b="1" dirty="0">
                <a:solidFill>
                  <a:srgbClr val="FF0000"/>
                </a:solidFill>
              </a:rPr>
              <a:t> Armenian</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82443" y="3679724"/>
            <a:ext cx="4193177" cy="2378177"/>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a:t>
            </a:r>
            <a:r>
              <a:rPr lang="en-GB"/>
              <a:t>: 14.7.25</a:t>
            </a:r>
            <a:endParaRPr lang="en-GB" dirty="0"/>
          </a:p>
        </p:txBody>
      </p:sp>
      <p:sp>
        <p:nvSpPr>
          <p:cNvPr id="3" name="TextBox 2">
            <a:extLst>
              <a:ext uri="{FF2B5EF4-FFF2-40B4-BE49-F238E27FC236}">
                <a16:creationId xmlns:a16="http://schemas.microsoft.com/office/drawing/2014/main" id="{F6A5AA3D-1E94-4C81-AE03-AE5C074D7F77}"/>
              </a:ext>
            </a:extLst>
          </p:cNvPr>
          <p:cNvSpPr txBox="1"/>
          <p:nvPr/>
        </p:nvSpPr>
        <p:spPr>
          <a:xfrm>
            <a:off x="710099" y="4330203"/>
            <a:ext cx="3537864" cy="1077218"/>
          </a:xfrm>
          <a:prstGeom prst="rect">
            <a:avLst/>
          </a:prstGeom>
          <a:noFill/>
        </p:spPr>
        <p:txBody>
          <a:bodyPr wrap="square" rtlCol="0">
            <a:spAutoFit/>
          </a:bodyPr>
          <a:lstStyle/>
          <a:p>
            <a:pPr algn="ctr"/>
            <a:r>
              <a:rPr lang="en-GB" sz="1600" dirty="0"/>
              <a:t>Armenian is spoken by 7 million people within the country. It is written in its own system, the Armenian alphabet which was introduced in 405BC. </a:t>
            </a:r>
          </a:p>
        </p:txBody>
      </p:sp>
      <p:pic>
        <p:nvPicPr>
          <p:cNvPr id="1030" name="Picture 6" descr="Armenian Language distribution map.png">
            <a:extLst>
              <a:ext uri="{FF2B5EF4-FFF2-40B4-BE49-F238E27FC236}">
                <a16:creationId xmlns:a16="http://schemas.microsoft.com/office/drawing/2014/main" id="{914D23B7-A97A-49E5-A8E6-6B0921883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88" y="1440740"/>
            <a:ext cx="6042022" cy="415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4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862048"/>
          </a:xfrm>
          <a:prstGeom prst="rect">
            <a:avLst/>
          </a:prstGeom>
          <a:noFill/>
        </p:spPr>
        <p:txBody>
          <a:bodyPr wrap="square" rtlCol="0">
            <a:spAutoFit/>
          </a:bodyPr>
          <a:lstStyle/>
          <a:p>
            <a:pPr algn="ctr"/>
            <a:r>
              <a:rPr lang="en-GB" sz="11500" b="1" dirty="0">
                <a:solidFill>
                  <a:srgbClr val="FF0000"/>
                </a:solidFill>
              </a:rPr>
              <a:t>Russian</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Russian</a:t>
            </a:r>
            <a:r>
              <a:rPr lang="en-GB" sz="2400" dirty="0"/>
              <a:t> is officially spoken in 4 different countries around the world.</a:t>
            </a:r>
          </a:p>
        </p:txBody>
      </p:sp>
      <p:pic>
        <p:nvPicPr>
          <p:cNvPr id="2" name="Picture 1"/>
          <p:cNvPicPr>
            <a:picLocks noChangeAspect="1"/>
          </p:cNvPicPr>
          <p:nvPr/>
        </p:nvPicPr>
        <p:blipFill rotWithShape="1">
          <a:blip r:embed="rId2"/>
          <a:srcRect l="43095"/>
          <a:stretch/>
        </p:blipFill>
        <p:spPr>
          <a:xfrm>
            <a:off x="6100354" y="902205"/>
            <a:ext cx="5824946" cy="5155696"/>
          </a:xfrm>
          <a:prstGeom prst="rect">
            <a:avLst/>
          </a:prstGeom>
        </p:spPr>
      </p:pic>
      <p:sp>
        <p:nvSpPr>
          <p:cNvPr id="10" name="TextBox 9"/>
          <p:cNvSpPr txBox="1"/>
          <p:nvPr/>
        </p:nvSpPr>
        <p:spPr>
          <a:xfrm>
            <a:off x="104502" y="6370287"/>
            <a:ext cx="1819548" cy="369332"/>
          </a:xfrm>
          <a:prstGeom prst="rect">
            <a:avLst/>
          </a:prstGeom>
          <a:noFill/>
        </p:spPr>
        <p:txBody>
          <a:bodyPr wrap="square" rtlCol="0">
            <a:spAutoFit/>
          </a:bodyPr>
          <a:lstStyle/>
          <a:p>
            <a:r>
              <a:rPr lang="en-GB" dirty="0"/>
              <a:t>WB: 07.10.24</a:t>
            </a:r>
          </a:p>
        </p:txBody>
      </p:sp>
    </p:spTree>
    <p:extLst>
      <p:ext uri="{BB962C8B-B14F-4D97-AF65-F5344CB8AC3E}">
        <p14:creationId xmlns:p14="http://schemas.microsoft.com/office/powerpoint/2010/main" val="43530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Malayalam</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Malayalam</a:t>
            </a:r>
            <a:r>
              <a:rPr lang="en-GB" sz="2400" dirty="0"/>
              <a:t> is one of the 22 official languages spoken in India. </a:t>
            </a:r>
          </a:p>
        </p:txBody>
      </p:sp>
      <p:pic>
        <p:nvPicPr>
          <p:cNvPr id="9" name="Picture 8"/>
          <p:cNvPicPr>
            <a:picLocks noChangeAspect="1"/>
          </p:cNvPicPr>
          <p:nvPr/>
        </p:nvPicPr>
        <p:blipFill>
          <a:blip r:embed="rId2"/>
          <a:stretch>
            <a:fillRect/>
          </a:stretch>
        </p:blipFill>
        <p:spPr>
          <a:xfrm>
            <a:off x="6096000" y="392238"/>
            <a:ext cx="5810250" cy="6096000"/>
          </a:xfrm>
          <a:prstGeom prst="rect">
            <a:avLst/>
          </a:prstGeom>
        </p:spPr>
      </p:pic>
      <p:sp>
        <p:nvSpPr>
          <p:cNvPr id="10" name="TextBox 9"/>
          <p:cNvSpPr txBox="1"/>
          <p:nvPr/>
        </p:nvSpPr>
        <p:spPr>
          <a:xfrm>
            <a:off x="104502" y="6370287"/>
            <a:ext cx="1819548" cy="369332"/>
          </a:xfrm>
          <a:prstGeom prst="rect">
            <a:avLst/>
          </a:prstGeom>
          <a:noFill/>
        </p:spPr>
        <p:txBody>
          <a:bodyPr wrap="square" rtlCol="0">
            <a:spAutoFit/>
          </a:bodyPr>
          <a:lstStyle/>
          <a:p>
            <a:r>
              <a:rPr lang="en-GB" dirty="0"/>
              <a:t>WB: 14.10.24</a:t>
            </a:r>
          </a:p>
        </p:txBody>
      </p:sp>
    </p:spTree>
    <p:extLst>
      <p:ext uri="{BB962C8B-B14F-4D97-AF65-F5344CB8AC3E}">
        <p14:creationId xmlns:p14="http://schemas.microsoft.com/office/powerpoint/2010/main" val="376901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Italian is officially spoken Italy, Switzerland, San Marino and Vatican City.</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21.10.24</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Italian</a:t>
            </a:r>
          </a:p>
        </p:txBody>
      </p:sp>
      <p:pic>
        <p:nvPicPr>
          <p:cNvPr id="3074" name="Picture 2" descr="Written Italian language | and its spoken accents and dialects">
            <a:extLst>
              <a:ext uri="{FF2B5EF4-FFF2-40B4-BE49-F238E27FC236}">
                <a16:creationId xmlns:a16="http://schemas.microsoft.com/office/drawing/2014/main" id="{9F260F99-9300-423B-A501-B2C0AA6F6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249" y="921340"/>
            <a:ext cx="6110213" cy="50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9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B68A-ED6E-49C9-9B41-B1EA274FF30A}"/>
              </a:ext>
            </a:extLst>
          </p:cNvPr>
          <p:cNvSpPr>
            <a:spLocks noGrp="1"/>
          </p:cNvSpPr>
          <p:nvPr>
            <p:ph type="title"/>
          </p:nvPr>
        </p:nvSpPr>
        <p:spPr>
          <a:xfrm>
            <a:off x="838200" y="2766218"/>
            <a:ext cx="10515600" cy="1325563"/>
          </a:xfrm>
        </p:spPr>
        <p:txBody>
          <a:bodyPr>
            <a:normAutofit/>
          </a:bodyPr>
          <a:lstStyle/>
          <a:p>
            <a:pPr algn="ctr"/>
            <a:r>
              <a:rPr lang="en-US" sz="7200" b="1" dirty="0"/>
              <a:t>Half Term</a:t>
            </a:r>
            <a:endParaRPr lang="en-GB" sz="7200" b="1" dirty="0"/>
          </a:p>
        </p:txBody>
      </p:sp>
    </p:spTree>
    <p:extLst>
      <p:ext uri="{BB962C8B-B14F-4D97-AF65-F5344CB8AC3E}">
        <p14:creationId xmlns:p14="http://schemas.microsoft.com/office/powerpoint/2010/main" val="327917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1018" y="3843128"/>
            <a:ext cx="4902489" cy="219365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Indonesia is the only country where Indonesian is the national language however it is spoken by over 170 million people around the world. In countries including Hong Kong, Taiwan and Singapore.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4.11.24</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323439"/>
          </a:xfrm>
          <a:prstGeom prst="rect">
            <a:avLst/>
          </a:prstGeom>
          <a:noFill/>
        </p:spPr>
        <p:txBody>
          <a:bodyPr wrap="square" rtlCol="0">
            <a:spAutoFit/>
          </a:bodyPr>
          <a:lstStyle/>
          <a:p>
            <a:pPr algn="ctr"/>
            <a:r>
              <a:rPr lang="en-GB" sz="8000" b="1" dirty="0">
                <a:solidFill>
                  <a:srgbClr val="FF0000"/>
                </a:solidFill>
              </a:rPr>
              <a:t>Indonesian</a:t>
            </a:r>
          </a:p>
        </p:txBody>
      </p:sp>
      <p:pic>
        <p:nvPicPr>
          <p:cNvPr id="2" name="Picture 1">
            <a:extLst>
              <a:ext uri="{FF2B5EF4-FFF2-40B4-BE49-F238E27FC236}">
                <a16:creationId xmlns:a16="http://schemas.microsoft.com/office/drawing/2014/main" id="{F1E62754-97EC-4AC6-910A-ECDE72356669}"/>
              </a:ext>
            </a:extLst>
          </p:cNvPr>
          <p:cNvPicPr>
            <a:picLocks noChangeAspect="1"/>
          </p:cNvPicPr>
          <p:nvPr/>
        </p:nvPicPr>
        <p:blipFill>
          <a:blip r:embed="rId2"/>
          <a:stretch>
            <a:fillRect/>
          </a:stretch>
        </p:blipFill>
        <p:spPr>
          <a:xfrm>
            <a:off x="5658116" y="1520456"/>
            <a:ext cx="6378546" cy="4125432"/>
          </a:xfrm>
          <a:prstGeom prst="rect">
            <a:avLst/>
          </a:prstGeom>
        </p:spPr>
      </p:pic>
    </p:spTree>
    <p:extLst>
      <p:ext uri="{BB962C8B-B14F-4D97-AF65-F5344CB8AC3E}">
        <p14:creationId xmlns:p14="http://schemas.microsoft.com/office/powerpoint/2010/main" val="2697213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2003</Words>
  <Application>Microsoft Office PowerPoint</Application>
  <PresentationFormat>Widescreen</PresentationFormat>
  <Paragraphs>222</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vt:lpstr>
      <vt:lpstr>Calibri</vt:lpstr>
      <vt:lpstr>Calibri Light</vt:lpstr>
      <vt:lpstr>Manrope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Half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Thouless</dc:creator>
  <cp:lastModifiedBy>Simon Hateley</cp:lastModifiedBy>
  <cp:revision>22</cp:revision>
  <dcterms:created xsi:type="dcterms:W3CDTF">2022-11-07T13:19:35Z</dcterms:created>
  <dcterms:modified xsi:type="dcterms:W3CDTF">2024-10-14T11:48:04Z</dcterms:modified>
</cp:coreProperties>
</file>